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8"/>
  </p:notesMasterIdLst>
  <p:handoutMasterIdLst>
    <p:handoutMasterId r:id="rId69"/>
  </p:handoutMasterIdLst>
  <p:sldIdLst>
    <p:sldId id="292" r:id="rId2"/>
    <p:sldId id="258" r:id="rId3"/>
    <p:sldId id="259" r:id="rId4"/>
    <p:sldId id="357" r:id="rId5"/>
    <p:sldId id="260" r:id="rId6"/>
    <p:sldId id="358" r:id="rId7"/>
    <p:sldId id="359" r:id="rId8"/>
    <p:sldId id="360" r:id="rId9"/>
    <p:sldId id="361" r:id="rId10"/>
    <p:sldId id="362" r:id="rId11"/>
    <p:sldId id="363" r:id="rId12"/>
    <p:sldId id="364" r:id="rId13"/>
    <p:sldId id="365" r:id="rId14"/>
    <p:sldId id="366" r:id="rId15"/>
    <p:sldId id="367" r:id="rId16"/>
    <p:sldId id="371" r:id="rId17"/>
    <p:sldId id="372" r:id="rId18"/>
    <p:sldId id="373" r:id="rId19"/>
    <p:sldId id="374" r:id="rId20"/>
    <p:sldId id="375" r:id="rId21"/>
    <p:sldId id="376" r:id="rId22"/>
    <p:sldId id="377" r:id="rId23"/>
    <p:sldId id="378" r:id="rId24"/>
    <p:sldId id="379" r:id="rId25"/>
    <p:sldId id="380" r:id="rId26"/>
    <p:sldId id="381" r:id="rId27"/>
    <p:sldId id="382" r:id="rId28"/>
    <p:sldId id="383" r:id="rId29"/>
    <p:sldId id="384" r:id="rId30"/>
    <p:sldId id="385" r:id="rId31"/>
    <p:sldId id="386" r:id="rId32"/>
    <p:sldId id="387" r:id="rId33"/>
    <p:sldId id="388" r:id="rId34"/>
    <p:sldId id="389" r:id="rId35"/>
    <p:sldId id="390" r:id="rId36"/>
    <p:sldId id="391" r:id="rId37"/>
    <p:sldId id="392" r:id="rId38"/>
    <p:sldId id="393" r:id="rId39"/>
    <p:sldId id="394" r:id="rId40"/>
    <p:sldId id="395" r:id="rId41"/>
    <p:sldId id="396" r:id="rId42"/>
    <p:sldId id="400" r:id="rId43"/>
    <p:sldId id="397" r:id="rId44"/>
    <p:sldId id="398" r:id="rId45"/>
    <p:sldId id="401" r:id="rId46"/>
    <p:sldId id="402" r:id="rId47"/>
    <p:sldId id="405" r:id="rId48"/>
    <p:sldId id="404" r:id="rId49"/>
    <p:sldId id="406" r:id="rId50"/>
    <p:sldId id="407" r:id="rId51"/>
    <p:sldId id="408" r:id="rId52"/>
    <p:sldId id="409" r:id="rId53"/>
    <p:sldId id="410" r:id="rId54"/>
    <p:sldId id="411" r:id="rId55"/>
    <p:sldId id="412" r:id="rId56"/>
    <p:sldId id="413" r:id="rId57"/>
    <p:sldId id="414" r:id="rId58"/>
    <p:sldId id="415" r:id="rId59"/>
    <p:sldId id="416" r:id="rId60"/>
    <p:sldId id="417" r:id="rId61"/>
    <p:sldId id="418" r:id="rId62"/>
    <p:sldId id="419" r:id="rId63"/>
    <p:sldId id="420" r:id="rId64"/>
    <p:sldId id="421" r:id="rId65"/>
    <p:sldId id="422" r:id="rId66"/>
    <p:sldId id="356" r:id="rId6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7808"/>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image" Target="../media/image26.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image" Target="../media/image29.e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image" Target="../media/image31.emf"/><Relationship Id="rId4" Type="http://schemas.openxmlformats.org/officeDocument/2006/relationships/image" Target="../media/image34.e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image" Target="../media/image36.e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image" Target="../media/image38.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image" Target="../media/image42.e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image" Target="../media/image45.e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image" Target="../media/image47.e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image" Target="../media/image50.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 Id="rId4"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 Id="rId4" Type="http://schemas.openxmlformats.org/officeDocument/2006/relationships/image" Target="../media/image2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B452C95-2CA8-4100-A4CC-189622DDA122}"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5319033E-ECCC-4525-905C-85B0E74932A0}"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87F2B12-A34F-4C62-B696-72510E8B8AF5}"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E600AEE-88DB-4BAA-9F64-2FD10962533B}"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7DF5AF38-0FBE-4D76-BBAA-BDEA5610DFC2}"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66011B95-EAE2-4995-86FE-21370FF96AD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9"/>
          <p:cNvSpPr>
            <a:spLocks noGrp="1" noChangeArrowheads="1"/>
          </p:cNvSpPr>
          <p:nvPr>
            <p:ph type="ftr" sz="quarter" idx="10"/>
          </p:nvPr>
        </p:nvSpPr>
        <p:spPr>
          <a:xfrm>
            <a:off x="0" y="6519863"/>
            <a:ext cx="6261100" cy="338137"/>
          </a:xfrm>
          <a:prstGeom prst="rect">
            <a:avLst/>
          </a:prstGeom>
        </p:spPr>
        <p:txBody>
          <a:bodyPr/>
          <a:lstStyle>
            <a:lvl1pPr fontAlgn="auto">
              <a:spcBef>
                <a:spcPts val="0"/>
              </a:spcBef>
              <a:spcAft>
                <a:spcPts val="0"/>
              </a:spcAft>
              <a:defRPr dirty="0">
                <a:latin typeface="+mn-lt"/>
                <a:cs typeface="+mn-cs"/>
              </a:defRPr>
            </a:lvl1pPr>
          </a:lstStyle>
          <a:p>
            <a:pPr>
              <a:defRPr/>
            </a:pPr>
            <a:r>
              <a:rPr lang="en-US"/>
              <a:t>Copyright ©2012 Pearson Education, Inc. publishing as Prentice Hall</a:t>
            </a:r>
          </a:p>
        </p:txBody>
      </p:sp>
      <p:sp>
        <p:nvSpPr>
          <p:cNvPr id="4" name="Rectangle 60"/>
          <p:cNvSpPr>
            <a:spLocks noGrp="1" noChangeArrowheads="1"/>
          </p:cNvSpPr>
          <p:nvPr>
            <p:ph type="sldNum" sz="quarter" idx="11"/>
          </p:nvPr>
        </p:nvSpPr>
        <p:spPr/>
        <p:txBody>
          <a:bodyPr/>
          <a:lstStyle>
            <a:lvl1pPr>
              <a:defRPr dirty="0"/>
            </a:lvl1pPr>
          </a:lstStyle>
          <a:p>
            <a:pPr>
              <a:defRPr/>
            </a:pPr>
            <a:r>
              <a:rPr lang="en-US"/>
              <a:t>13-</a:t>
            </a:r>
            <a:fld id="{0F942A44-9B72-4E48-85C5-7636F92EE72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12 – </a:t>
            </a:r>
            <a:fld id="{25D07CF1-4EB2-49EF-8098-5306DBC24B11}"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A012A17E-560A-4ABE-9E38-CF1BDA37DF51}"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12 – </a:t>
            </a:r>
            <a:fld id="{AE840157-EDCE-444D-9EE4-D303EB60416C}"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12 – </a:t>
            </a:r>
            <a:fld id="{65CB02FC-A264-4F93-B366-E31214B7A32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12 – </a:t>
            </a:r>
            <a:fld id="{C52A5A8B-975D-4BDB-AC1D-6F6107689F2F}"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12 – </a:t>
            </a:r>
            <a:fld id="{D975D917-4325-4946-993B-F84EF4E8E613}"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80351CE2-D62C-410A-BEAE-63159A8ED993}"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BCB3B39D-3D0E-4304-A24E-91B5A18BDC5F}"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4096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12 – </a:t>
            </a:r>
            <a:fld id="{C15EB327-5EA5-48DB-B722-E2F5F8DF1EB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5.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7.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9.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15.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9.bin"/><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22.bin"/></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27.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31.bin"/><Relationship Id="rId5" Type="http://schemas.openxmlformats.org/officeDocument/2006/relationships/oleObject" Target="../embeddings/oleObject30.bin"/><Relationship Id="rId4" Type="http://schemas.openxmlformats.org/officeDocument/2006/relationships/oleObject" Target="../embeddings/oleObject29.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oleObject" Target="../embeddings/oleObject33.bin"/></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oleObject" Target="../embeddings/oleObject35.bin"/></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oleObject" Target="../embeddings/oleObject39.bin"/><Relationship Id="rId4" Type="http://schemas.openxmlformats.org/officeDocument/2006/relationships/oleObject" Target="../embeddings/oleObject38.bin"/></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oleObject" Target="../embeddings/oleObject41.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oleObject" Target="../embeddings/oleObject44.bin"/><Relationship Id="rId4" Type="http://schemas.openxmlformats.org/officeDocument/2006/relationships/oleObject" Target="../embeddings/oleObject43.bin"/></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oleObject" Target="../embeddings/oleObject46.bin"/></Relationships>
</file>

<file path=ppt/slides/_rels/slide6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Waiting Lines and </a:t>
            </a:r>
            <a:br>
              <a:rPr lang="en-US" smtClean="0">
                <a:latin typeface="Arial" charset="0"/>
                <a:cs typeface="Arial" charset="0"/>
              </a:rPr>
            </a:br>
            <a:r>
              <a:rPr lang="en-US" smtClean="0">
                <a:latin typeface="Arial" charset="0"/>
                <a:cs typeface="Arial" charset="0"/>
              </a:rPr>
              <a:t>Queuing Theory Models </a:t>
            </a:r>
          </a:p>
        </p:txBody>
      </p:sp>
      <p:pic>
        <p:nvPicPr>
          <p:cNvPr id="16386" name="Picture 6"/>
          <p:cNvPicPr>
            <a:picLocks noChangeAspect="1"/>
          </p:cNvPicPr>
          <p:nvPr/>
        </p:nvPicPr>
        <p:blipFill>
          <a:blip r:embed="rId2"/>
          <a:srcRect/>
          <a:stretch>
            <a:fillRect/>
          </a:stretch>
        </p:blipFill>
        <p:spPr bwMode="auto">
          <a:xfrm>
            <a:off x="330200" y="660400"/>
            <a:ext cx="4033838" cy="4648200"/>
          </a:xfrm>
          <a:prstGeom prst="rect">
            <a:avLst/>
          </a:prstGeom>
          <a:noFill/>
          <a:ln w="9525">
            <a:noFill/>
            <a:miter lim="800000"/>
            <a:headEnd/>
            <a:tailEnd/>
          </a:ln>
        </p:spPr>
      </p:pic>
      <p:pic>
        <p:nvPicPr>
          <p:cNvPr id="16387" name="Picture 7"/>
          <p:cNvPicPr>
            <a:picLocks noChangeAspect="1"/>
          </p:cNvPicPr>
          <p:nvPr/>
        </p:nvPicPr>
        <p:blipFill>
          <a:blip r:embed="rId3"/>
          <a:srcRect/>
          <a:stretch>
            <a:fillRect/>
          </a:stretch>
        </p:blipFill>
        <p:spPr bwMode="auto">
          <a:xfrm>
            <a:off x="4349750" y="660400"/>
            <a:ext cx="2701925" cy="1139825"/>
          </a:xfrm>
          <a:prstGeom prst="rect">
            <a:avLst/>
          </a:prstGeom>
          <a:noFill/>
          <a:ln w="9525">
            <a:noFill/>
            <a:miter lim="800000"/>
            <a:headEnd/>
            <a:tailEnd/>
          </a:ln>
        </p:spPr>
      </p:pic>
      <p:sp>
        <p:nvSpPr>
          <p:cNvPr id="9" name="Rectangle 8"/>
          <p:cNvSpPr/>
          <p:nvPr/>
        </p:nvSpPr>
        <p:spPr>
          <a:xfrm>
            <a:off x="7051675" y="706438"/>
            <a:ext cx="185896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389" name="TextBox 9"/>
          <p:cNvSpPr txBox="1">
            <a:spLocks noChangeArrowheads="1"/>
          </p:cNvSpPr>
          <p:nvPr/>
        </p:nvSpPr>
        <p:spPr bwMode="auto">
          <a:xfrm>
            <a:off x="6897688" y="-187325"/>
            <a:ext cx="2108200"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12</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Characteristics of a </a:t>
            </a:r>
            <a:r>
              <a:rPr lang="en-US" dirty="0" smtClean="0"/>
              <a:t/>
            </a:r>
            <a:br>
              <a:rPr lang="en-US" dirty="0" smtClean="0"/>
            </a:br>
            <a:r>
              <a:rPr lang="en-US" dirty="0" smtClean="0"/>
              <a:t>Queuing </a:t>
            </a:r>
            <a:r>
              <a:rPr lang="en-US" dirty="0"/>
              <a:t>System</a:t>
            </a:r>
          </a:p>
        </p:txBody>
      </p:sp>
      <p:sp>
        <p:nvSpPr>
          <p:cNvPr id="25602" name="Content Placeholder 2"/>
          <p:cNvSpPr>
            <a:spLocks noGrp="1"/>
          </p:cNvSpPr>
          <p:nvPr>
            <p:ph idx="1"/>
          </p:nvPr>
        </p:nvSpPr>
        <p:spPr>
          <a:xfrm>
            <a:off x="673100" y="1828800"/>
            <a:ext cx="7823200" cy="4525963"/>
          </a:xfrm>
        </p:spPr>
        <p:txBody>
          <a:bodyPr/>
          <a:lstStyle/>
          <a:p>
            <a:r>
              <a:rPr lang="en-US" sz="2800" smtClean="0">
                <a:latin typeface="Arial" charset="0"/>
                <a:cs typeface="Arial" charset="0"/>
              </a:rPr>
              <a:t>There are three parts to a queuing system</a:t>
            </a:r>
          </a:p>
          <a:p>
            <a:pPr marL="914400" lvl="1" indent="-457200">
              <a:buFont typeface="Calibri" pitchFamily="34" charset="0"/>
              <a:buAutoNum type="arabicPeriod"/>
            </a:pPr>
            <a:r>
              <a:rPr lang="en-US" sz="2400" smtClean="0">
                <a:latin typeface="Arial" charset="0"/>
                <a:cs typeface="Arial" charset="0"/>
              </a:rPr>
              <a:t>Arrivals or inputs to the system (sometimes referred to as the </a:t>
            </a:r>
            <a:r>
              <a:rPr lang="en-US" sz="2400" b="1" smtClean="0">
                <a:latin typeface="Arial" charset="0"/>
                <a:cs typeface="Arial" charset="0"/>
              </a:rPr>
              <a:t>calling population</a:t>
            </a:r>
            <a:r>
              <a:rPr lang="en-US" sz="2400" smtClean="0">
                <a:latin typeface="Arial" charset="0"/>
                <a:cs typeface="Arial" charset="0"/>
              </a:rPr>
              <a:t>)</a:t>
            </a:r>
          </a:p>
          <a:p>
            <a:pPr marL="914400" lvl="1" indent="-457200">
              <a:buFont typeface="Calibri" pitchFamily="34" charset="0"/>
              <a:buAutoNum type="arabicPeriod"/>
            </a:pPr>
            <a:r>
              <a:rPr lang="en-US" sz="2400" smtClean="0">
                <a:latin typeface="Arial" charset="0"/>
                <a:cs typeface="Arial" charset="0"/>
              </a:rPr>
              <a:t>The queue or waiting line itself</a:t>
            </a:r>
          </a:p>
          <a:p>
            <a:pPr marL="914400" lvl="1" indent="-457200">
              <a:buFont typeface="Calibri" pitchFamily="34" charset="0"/>
              <a:buAutoNum type="arabicPeriod"/>
            </a:pPr>
            <a:r>
              <a:rPr lang="en-US" sz="2400" smtClean="0">
                <a:latin typeface="Arial" charset="0"/>
                <a:cs typeface="Arial" charset="0"/>
              </a:rPr>
              <a:t>The service facility</a:t>
            </a:r>
          </a:p>
          <a:p>
            <a:r>
              <a:rPr lang="en-US" sz="2800" smtClean="0">
                <a:latin typeface="Arial" charset="0"/>
                <a:cs typeface="Arial" charset="0"/>
              </a:rPr>
              <a:t>These components have certain characteristics that must be examined before mathematical queuing models can be developed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735D28FC-12A7-4DE8-B88C-5BAEF12D5D71}" type="slidenum">
              <a:rPr lang="en-US"/>
              <a:pPr>
                <a:defRPr/>
              </a:pPr>
              <a:t>10</a:t>
            </a:fld>
            <a:endParaRPr lang="en-US"/>
          </a:p>
        </p:txBody>
      </p:sp>
    </p:spTree>
  </p:cSld>
  <p:clrMapOvr>
    <a:masterClrMapping/>
  </p:clrMapOvr>
  <p:transition spd="slow">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Characteristics of a </a:t>
            </a:r>
            <a:r>
              <a:rPr lang="en-US" dirty="0" smtClean="0"/>
              <a:t/>
            </a:r>
            <a:br>
              <a:rPr lang="en-US" dirty="0" smtClean="0"/>
            </a:br>
            <a:r>
              <a:rPr lang="en-US" dirty="0" smtClean="0"/>
              <a:t>Queuing </a:t>
            </a:r>
            <a:r>
              <a:rPr lang="en-US" dirty="0"/>
              <a:t>System</a:t>
            </a:r>
          </a:p>
        </p:txBody>
      </p:sp>
      <p:sp>
        <p:nvSpPr>
          <p:cNvPr id="26626" name="Content Placeholder 2"/>
          <p:cNvSpPr>
            <a:spLocks noGrp="1"/>
          </p:cNvSpPr>
          <p:nvPr>
            <p:ph idx="1"/>
          </p:nvPr>
        </p:nvSpPr>
        <p:spPr>
          <a:xfrm>
            <a:off x="673100" y="1828800"/>
            <a:ext cx="7823200" cy="4525963"/>
          </a:xfrm>
        </p:spPr>
        <p:txBody>
          <a:bodyPr/>
          <a:lstStyle/>
          <a:p>
            <a:r>
              <a:rPr lang="en-US" sz="2800" smtClean="0">
                <a:latin typeface="Arial" charset="0"/>
                <a:cs typeface="Arial" charset="0"/>
              </a:rPr>
              <a:t>Arrival Characteristics have three major characteristics</a:t>
            </a:r>
          </a:p>
          <a:p>
            <a:pPr lvl="1"/>
            <a:r>
              <a:rPr lang="en-US" smtClean="0">
                <a:latin typeface="Arial" charset="0"/>
                <a:cs typeface="Arial" charset="0"/>
              </a:rPr>
              <a:t>Size of the calling population</a:t>
            </a:r>
          </a:p>
          <a:p>
            <a:pPr lvl="2"/>
            <a:r>
              <a:rPr lang="en-US" b="1" smtClean="0">
                <a:latin typeface="Arial" charset="0"/>
                <a:cs typeface="Arial" charset="0"/>
              </a:rPr>
              <a:t>Unlimited</a:t>
            </a:r>
            <a:r>
              <a:rPr lang="en-US" smtClean="0">
                <a:latin typeface="Arial" charset="0"/>
                <a:cs typeface="Arial" charset="0"/>
              </a:rPr>
              <a:t> (essentially </a:t>
            </a:r>
            <a:r>
              <a:rPr lang="en-US" i="1" smtClean="0">
                <a:latin typeface="Arial" charset="0"/>
                <a:cs typeface="Arial" charset="0"/>
              </a:rPr>
              <a:t>infinite</a:t>
            </a:r>
            <a:r>
              <a:rPr lang="en-US" smtClean="0">
                <a:latin typeface="Arial" charset="0"/>
                <a:cs typeface="Arial" charset="0"/>
              </a:rPr>
              <a:t>) or </a:t>
            </a:r>
            <a:r>
              <a:rPr lang="en-US" b="1" smtClean="0">
                <a:latin typeface="Arial" charset="0"/>
                <a:cs typeface="Arial" charset="0"/>
              </a:rPr>
              <a:t>limited</a:t>
            </a:r>
            <a:r>
              <a:rPr lang="en-US" smtClean="0">
                <a:latin typeface="Arial" charset="0"/>
                <a:cs typeface="Arial" charset="0"/>
              </a:rPr>
              <a:t> (</a:t>
            </a:r>
            <a:r>
              <a:rPr lang="en-US" i="1" smtClean="0">
                <a:latin typeface="Arial" charset="0"/>
                <a:cs typeface="Arial" charset="0"/>
              </a:rPr>
              <a:t>finite</a:t>
            </a:r>
            <a:r>
              <a:rPr lang="en-US" smtClean="0">
                <a:latin typeface="Arial" charset="0"/>
                <a:cs typeface="Arial" charset="0"/>
              </a:rPr>
              <a:t>)</a:t>
            </a:r>
          </a:p>
          <a:p>
            <a:pPr lvl="1"/>
            <a:r>
              <a:rPr lang="en-US" smtClean="0">
                <a:latin typeface="Arial" charset="0"/>
                <a:cs typeface="Arial" charset="0"/>
              </a:rPr>
              <a:t>Pattern of arrivals</a:t>
            </a:r>
          </a:p>
          <a:p>
            <a:pPr lvl="2"/>
            <a:r>
              <a:rPr lang="en-US" smtClean="0">
                <a:latin typeface="Arial" charset="0"/>
                <a:cs typeface="Arial" charset="0"/>
              </a:rPr>
              <a:t>Arrive according to a known pattern or can arrive randomly</a:t>
            </a:r>
          </a:p>
          <a:p>
            <a:pPr lvl="2"/>
            <a:r>
              <a:rPr lang="en-US" smtClean="0">
                <a:latin typeface="Arial" charset="0"/>
                <a:cs typeface="Arial" charset="0"/>
              </a:rPr>
              <a:t>Random arrivals generally follow a </a:t>
            </a:r>
            <a:r>
              <a:rPr lang="en-US" b="1" smtClean="0">
                <a:latin typeface="Arial" charset="0"/>
                <a:cs typeface="Arial" charset="0"/>
              </a:rPr>
              <a:t>Poisson distribution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E8AFB51C-1D6C-4447-BDCB-C44557B3D9A6}" type="slidenum">
              <a:rPr lang="en-US"/>
              <a:pPr>
                <a:defRPr/>
              </a:pPr>
              <a:t>11</a:t>
            </a:fld>
            <a:endParaRPr lang="en-US"/>
          </a:p>
        </p:txBody>
      </p:sp>
    </p:spTree>
  </p:cSld>
  <p:clrMapOvr>
    <a:masterClrMapping/>
  </p:clrMapOvr>
  <p:transition spd="slow">
    <p:strip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2"/>
          <p:cNvSpPr txBox="1">
            <a:spLocks/>
          </p:cNvSpPr>
          <p:nvPr/>
        </p:nvSpPr>
        <p:spPr bwMode="auto">
          <a:xfrm>
            <a:off x="673100" y="1828800"/>
            <a:ext cx="7823200" cy="13335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Arrival Characteristics have three major characteristics</a:t>
            </a:r>
            <a:endParaRPr lang="en-US" sz="3200"/>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Characteristics of a </a:t>
            </a:r>
            <a:r>
              <a:rPr lang="en-US" dirty="0" smtClean="0"/>
              <a:t/>
            </a:r>
            <a:br>
              <a:rPr lang="en-US" dirty="0" smtClean="0"/>
            </a:br>
            <a:r>
              <a:rPr lang="en-US" dirty="0" smtClean="0"/>
              <a:t>Queuing </a:t>
            </a:r>
            <a:r>
              <a:rPr lang="en-US" dirty="0"/>
              <a:t>System</a:t>
            </a:r>
          </a:p>
        </p:txBody>
      </p:sp>
      <p:sp>
        <p:nvSpPr>
          <p:cNvPr id="27651" name="Content Placeholder 2"/>
          <p:cNvSpPr>
            <a:spLocks noGrp="1"/>
          </p:cNvSpPr>
          <p:nvPr>
            <p:ph idx="1"/>
          </p:nvPr>
        </p:nvSpPr>
        <p:spPr>
          <a:xfrm>
            <a:off x="673100" y="2667000"/>
            <a:ext cx="7823200" cy="3687763"/>
          </a:xfrm>
        </p:spPr>
        <p:txBody>
          <a:bodyPr/>
          <a:lstStyle/>
          <a:p>
            <a:pPr lvl="1"/>
            <a:r>
              <a:rPr lang="en-US" smtClean="0">
                <a:latin typeface="Arial" charset="0"/>
                <a:cs typeface="Arial" charset="0"/>
              </a:rPr>
              <a:t>Behavior of arrivals</a:t>
            </a:r>
          </a:p>
          <a:p>
            <a:pPr lvl="2"/>
            <a:r>
              <a:rPr lang="en-US" smtClean="0">
                <a:latin typeface="Arial" charset="0"/>
                <a:cs typeface="Arial" charset="0"/>
              </a:rPr>
              <a:t>Most queuing models assume customers are patient and will wait in the queue until they are served and do not switch lines</a:t>
            </a:r>
          </a:p>
          <a:p>
            <a:pPr lvl="2"/>
            <a:r>
              <a:rPr lang="en-US" b="1" smtClean="0">
                <a:latin typeface="Arial" charset="0"/>
                <a:cs typeface="Arial" charset="0"/>
              </a:rPr>
              <a:t>Balking</a:t>
            </a:r>
            <a:r>
              <a:rPr lang="en-US" smtClean="0">
                <a:latin typeface="Arial" charset="0"/>
                <a:cs typeface="Arial" charset="0"/>
              </a:rPr>
              <a:t> refers to customers who refuse to join the queue</a:t>
            </a:r>
          </a:p>
          <a:p>
            <a:pPr lvl="2"/>
            <a:r>
              <a:rPr lang="en-US" b="1" smtClean="0">
                <a:latin typeface="Arial" charset="0"/>
                <a:cs typeface="Arial" charset="0"/>
              </a:rPr>
              <a:t>Reneging</a:t>
            </a:r>
            <a:r>
              <a:rPr lang="en-US" smtClean="0">
                <a:latin typeface="Arial" charset="0"/>
                <a:cs typeface="Arial" charset="0"/>
              </a:rPr>
              <a:t> customers enter the queue but become impatient and leave without receiving their service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A4EC2ADD-3200-470C-B9AA-C1B17D6599FC}" type="slidenum">
              <a:rPr lang="en-US"/>
              <a:pPr>
                <a:defRPr/>
              </a:pPr>
              <a:t>12</a:t>
            </a:fld>
            <a:endParaRPr lang="en-US"/>
          </a:p>
        </p:txBody>
      </p:sp>
    </p:spTree>
  </p:cSld>
  <p:clrMapOvr>
    <a:masterClrMapping/>
  </p:clrMapOvr>
  <p:transition spd="slow">
    <p:strip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Characteristics of a </a:t>
            </a:r>
            <a:r>
              <a:rPr lang="en-US" dirty="0" smtClean="0"/>
              <a:t/>
            </a:r>
            <a:br>
              <a:rPr lang="en-US" dirty="0" smtClean="0"/>
            </a:br>
            <a:r>
              <a:rPr lang="en-US" dirty="0" smtClean="0"/>
              <a:t>Queuing </a:t>
            </a:r>
            <a:r>
              <a:rPr lang="en-US" dirty="0"/>
              <a:t>System</a:t>
            </a:r>
          </a:p>
        </p:txBody>
      </p:sp>
      <p:sp>
        <p:nvSpPr>
          <p:cNvPr id="28674" name="Content Placeholder 2"/>
          <p:cNvSpPr>
            <a:spLocks noGrp="1"/>
          </p:cNvSpPr>
          <p:nvPr>
            <p:ph idx="1"/>
          </p:nvPr>
        </p:nvSpPr>
        <p:spPr>
          <a:xfrm>
            <a:off x="673100" y="1828800"/>
            <a:ext cx="7823200" cy="4525963"/>
          </a:xfrm>
        </p:spPr>
        <p:txBody>
          <a:bodyPr/>
          <a:lstStyle/>
          <a:p>
            <a:r>
              <a:rPr lang="en-US" sz="2800" smtClean="0">
                <a:latin typeface="Arial" charset="0"/>
                <a:cs typeface="Arial" charset="0"/>
              </a:rPr>
              <a:t>Waiting Line Characteristics</a:t>
            </a:r>
          </a:p>
          <a:p>
            <a:pPr lvl="1"/>
            <a:r>
              <a:rPr lang="en-US" sz="2400" smtClean="0">
                <a:latin typeface="Arial" charset="0"/>
                <a:cs typeface="Arial" charset="0"/>
              </a:rPr>
              <a:t>Can be either </a:t>
            </a:r>
            <a:r>
              <a:rPr lang="en-US" sz="2400" b="1" smtClean="0">
                <a:latin typeface="Arial" charset="0"/>
                <a:cs typeface="Arial" charset="0"/>
              </a:rPr>
              <a:t>limited</a:t>
            </a:r>
            <a:r>
              <a:rPr lang="en-US" sz="2400" smtClean="0">
                <a:latin typeface="Arial" charset="0"/>
                <a:cs typeface="Arial" charset="0"/>
              </a:rPr>
              <a:t> or </a:t>
            </a:r>
            <a:r>
              <a:rPr lang="en-US" sz="2400" b="1" smtClean="0">
                <a:latin typeface="Arial" charset="0"/>
                <a:cs typeface="Arial" charset="0"/>
              </a:rPr>
              <a:t>unlimited</a:t>
            </a:r>
          </a:p>
          <a:p>
            <a:pPr lvl="1"/>
            <a:r>
              <a:rPr lang="en-US" sz="2400" b="1" smtClean="0">
                <a:latin typeface="Arial" charset="0"/>
                <a:cs typeface="Arial" charset="0"/>
              </a:rPr>
              <a:t>Queue discipline </a:t>
            </a:r>
            <a:r>
              <a:rPr lang="en-US" sz="2400" smtClean="0">
                <a:latin typeface="Arial" charset="0"/>
                <a:cs typeface="Arial" charset="0"/>
              </a:rPr>
              <a:t>refers to the rule by which customers in the line receive service</a:t>
            </a:r>
          </a:p>
          <a:p>
            <a:pPr lvl="1"/>
            <a:r>
              <a:rPr lang="en-US" sz="2400" smtClean="0">
                <a:latin typeface="Arial" charset="0"/>
                <a:cs typeface="Arial" charset="0"/>
              </a:rPr>
              <a:t>Most common rule is </a:t>
            </a:r>
            <a:r>
              <a:rPr lang="en-US" sz="2400" b="1" smtClean="0">
                <a:latin typeface="Arial" charset="0"/>
                <a:cs typeface="Arial" charset="0"/>
              </a:rPr>
              <a:t>first-in, first-out (FIFO)</a:t>
            </a:r>
          </a:p>
          <a:p>
            <a:pPr lvl="1"/>
            <a:r>
              <a:rPr lang="en-US" sz="2400" smtClean="0">
                <a:latin typeface="Arial" charset="0"/>
                <a:cs typeface="Arial" charset="0"/>
              </a:rPr>
              <a:t>Other rules can be applied to select which customers enter which queue, but may apply FIFO once they are in the queue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533CE8BF-4791-4593-988B-BE264163D03E}" type="slidenum">
              <a:rPr lang="en-US"/>
              <a:pPr>
                <a:defRPr/>
              </a:pPr>
              <a:t>13</a:t>
            </a:fld>
            <a:endParaRPr lang="en-US"/>
          </a:p>
        </p:txBody>
      </p:sp>
    </p:spTree>
  </p:cSld>
  <p:clrMapOvr>
    <a:masterClrMapping/>
  </p:clrMapOvr>
  <p:transition spd="slow">
    <p:strip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Characteristics of a </a:t>
            </a:r>
            <a:r>
              <a:rPr lang="en-US" dirty="0" smtClean="0"/>
              <a:t/>
            </a:r>
            <a:br>
              <a:rPr lang="en-US" dirty="0" smtClean="0"/>
            </a:br>
            <a:r>
              <a:rPr lang="en-US" dirty="0" smtClean="0"/>
              <a:t>Queuing </a:t>
            </a:r>
            <a:r>
              <a:rPr lang="en-US" dirty="0"/>
              <a:t>System</a:t>
            </a:r>
          </a:p>
        </p:txBody>
      </p:sp>
      <p:sp>
        <p:nvSpPr>
          <p:cNvPr id="29698" name="Content Placeholder 2"/>
          <p:cNvSpPr>
            <a:spLocks noGrp="1"/>
          </p:cNvSpPr>
          <p:nvPr>
            <p:ph idx="1"/>
          </p:nvPr>
        </p:nvSpPr>
        <p:spPr>
          <a:xfrm>
            <a:off x="673100" y="1676400"/>
            <a:ext cx="7823200" cy="4787900"/>
          </a:xfrm>
        </p:spPr>
        <p:txBody>
          <a:bodyPr/>
          <a:lstStyle/>
          <a:p>
            <a:r>
              <a:rPr lang="en-US" sz="2800" smtClean="0">
                <a:latin typeface="Arial" charset="0"/>
                <a:cs typeface="Arial" charset="0"/>
              </a:rPr>
              <a:t>Service Facility Characteristics</a:t>
            </a:r>
          </a:p>
          <a:p>
            <a:pPr marL="971550" lvl="1" indent="-514350">
              <a:buFont typeface="Calibri" pitchFamily="34" charset="0"/>
              <a:buAutoNum type="arabicPeriod"/>
            </a:pPr>
            <a:r>
              <a:rPr lang="en-US" smtClean="0">
                <a:latin typeface="Arial" charset="0"/>
                <a:cs typeface="Arial" charset="0"/>
              </a:rPr>
              <a:t>Configuration of the queuing system</a:t>
            </a:r>
          </a:p>
          <a:p>
            <a:pPr lvl="2"/>
            <a:r>
              <a:rPr lang="en-US" b="1" smtClean="0">
                <a:latin typeface="Arial" charset="0"/>
                <a:cs typeface="Arial" charset="0"/>
              </a:rPr>
              <a:t>Single-channel system</a:t>
            </a:r>
          </a:p>
          <a:p>
            <a:pPr lvl="3"/>
            <a:r>
              <a:rPr lang="en-US" smtClean="0">
                <a:latin typeface="Arial" charset="0"/>
                <a:cs typeface="Arial" charset="0"/>
              </a:rPr>
              <a:t>One server </a:t>
            </a:r>
          </a:p>
          <a:p>
            <a:pPr lvl="2"/>
            <a:r>
              <a:rPr lang="en-US" b="1" smtClean="0">
                <a:latin typeface="Arial" charset="0"/>
                <a:cs typeface="Arial" charset="0"/>
              </a:rPr>
              <a:t>Multichannel systems</a:t>
            </a:r>
          </a:p>
          <a:p>
            <a:pPr lvl="3"/>
            <a:r>
              <a:rPr lang="en-US" smtClean="0">
                <a:latin typeface="Arial" charset="0"/>
                <a:cs typeface="Arial" charset="0"/>
              </a:rPr>
              <a:t>Multiple servers fed by one common waiting line</a:t>
            </a:r>
          </a:p>
          <a:p>
            <a:pPr marL="971550" lvl="1" indent="-514350">
              <a:buFont typeface="Calibri" pitchFamily="34" charset="0"/>
              <a:buAutoNum type="arabicPeriod"/>
            </a:pPr>
            <a:r>
              <a:rPr lang="en-US" smtClean="0">
                <a:latin typeface="Arial" charset="0"/>
                <a:cs typeface="Arial" charset="0"/>
              </a:rPr>
              <a:t>Pattern of service times</a:t>
            </a:r>
          </a:p>
          <a:p>
            <a:pPr lvl="2"/>
            <a:r>
              <a:rPr lang="en-US" b="1" smtClean="0">
                <a:latin typeface="Arial" charset="0"/>
                <a:cs typeface="Arial" charset="0"/>
              </a:rPr>
              <a:t>Single-phase system</a:t>
            </a:r>
          </a:p>
          <a:p>
            <a:pPr lvl="3"/>
            <a:r>
              <a:rPr lang="en-US" smtClean="0">
                <a:latin typeface="Arial" charset="0"/>
                <a:cs typeface="Arial" charset="0"/>
              </a:rPr>
              <a:t>Customer receives service form just one server</a:t>
            </a:r>
          </a:p>
          <a:p>
            <a:pPr lvl="2"/>
            <a:r>
              <a:rPr lang="en-US" b="1" smtClean="0">
                <a:latin typeface="Arial" charset="0"/>
                <a:cs typeface="Arial" charset="0"/>
              </a:rPr>
              <a:t>Multiphase system</a:t>
            </a:r>
          </a:p>
          <a:p>
            <a:pPr lvl="3"/>
            <a:r>
              <a:rPr lang="en-US" smtClean="0">
                <a:latin typeface="Arial" charset="0"/>
                <a:cs typeface="Arial" charset="0"/>
              </a:rPr>
              <a:t>Customer goes through more than one server</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3650FA9B-17E4-4D3F-84D4-63ED6492F5C6}" type="slidenum">
              <a:rPr lang="en-US"/>
              <a:pPr>
                <a:defRPr/>
              </a:pPr>
              <a:t>14</a:t>
            </a:fld>
            <a:endParaRPr lang="en-US"/>
          </a:p>
        </p:txBody>
      </p:sp>
    </p:spTree>
  </p:cSld>
  <p:clrMapOvr>
    <a:masterClrMapping/>
  </p:clrMapOvr>
  <p:transition spd="slow">
    <p:strip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Characteristics of a </a:t>
            </a:r>
            <a:r>
              <a:rPr lang="en-US" dirty="0" smtClean="0"/>
              <a:t/>
            </a:r>
            <a:br>
              <a:rPr lang="en-US" dirty="0" smtClean="0"/>
            </a:br>
            <a:r>
              <a:rPr lang="en-US" dirty="0" smtClean="0"/>
              <a:t>Queuing </a:t>
            </a:r>
            <a:r>
              <a:rPr lang="en-US" dirty="0"/>
              <a:t>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A556BE08-CE49-4012-BF4C-E514D023B1B1}" type="slidenum">
              <a:rPr lang="en-US"/>
              <a:pPr>
                <a:defRPr/>
              </a:pPr>
              <a:t>15</a:t>
            </a:fld>
            <a:endParaRPr lang="en-US"/>
          </a:p>
        </p:txBody>
      </p:sp>
      <p:sp>
        <p:nvSpPr>
          <p:cNvPr id="7" name="Rectangle 2"/>
          <p:cNvSpPr>
            <a:spLocks noChangeArrowheads="1"/>
          </p:cNvSpPr>
          <p:nvPr/>
        </p:nvSpPr>
        <p:spPr bwMode="auto">
          <a:xfrm>
            <a:off x="1485900" y="4267200"/>
            <a:ext cx="5765800" cy="1155700"/>
          </a:xfrm>
          <a:prstGeom prst="rect">
            <a:avLst/>
          </a:prstGeom>
          <a:solidFill>
            <a:schemeClr val="tx2"/>
          </a:solidFill>
          <a:ln w="19050">
            <a:solidFill>
              <a:schemeClr val="tx1"/>
            </a:solidFill>
            <a:miter lim="800000"/>
            <a:headEnd/>
            <a:tailEnd/>
          </a:ln>
        </p:spPr>
        <p:txBody>
          <a:bodyPr wrap="none" anchor="ctr"/>
          <a:lstStyle/>
          <a:p>
            <a:endParaRPr lang="en-NZ" sz="1400"/>
          </a:p>
        </p:txBody>
      </p:sp>
      <p:sp>
        <p:nvSpPr>
          <p:cNvPr id="8" name="Rectangle 3"/>
          <p:cNvSpPr>
            <a:spLocks noChangeArrowheads="1"/>
          </p:cNvSpPr>
          <p:nvPr/>
        </p:nvSpPr>
        <p:spPr bwMode="auto">
          <a:xfrm>
            <a:off x="2320925" y="2300288"/>
            <a:ext cx="4168775" cy="1155700"/>
          </a:xfrm>
          <a:prstGeom prst="rect">
            <a:avLst/>
          </a:prstGeom>
          <a:solidFill>
            <a:schemeClr val="tx2"/>
          </a:solidFill>
          <a:ln w="19050">
            <a:solidFill>
              <a:schemeClr val="tx1"/>
            </a:solidFill>
            <a:miter lim="800000"/>
            <a:headEnd/>
            <a:tailEnd/>
          </a:ln>
        </p:spPr>
        <p:txBody>
          <a:bodyPr wrap="none" anchor="ctr"/>
          <a:lstStyle/>
          <a:p>
            <a:endParaRPr lang="en-NZ" sz="1400"/>
          </a:p>
        </p:txBody>
      </p:sp>
      <p:grpSp>
        <p:nvGrpSpPr>
          <p:cNvPr id="9" name="Group 6"/>
          <p:cNvGrpSpPr>
            <a:grpSpLocks/>
          </p:cNvGrpSpPr>
          <p:nvPr/>
        </p:nvGrpSpPr>
        <p:grpSpPr bwMode="auto">
          <a:xfrm>
            <a:off x="6235700" y="2709863"/>
            <a:ext cx="1697038" cy="463550"/>
            <a:chOff x="4408" y="1506"/>
            <a:chExt cx="1069" cy="292"/>
          </a:xfrm>
        </p:grpSpPr>
        <p:sp>
          <p:nvSpPr>
            <p:cNvPr id="30766" name="Line 7"/>
            <p:cNvSpPr>
              <a:spLocks noChangeShapeType="1"/>
            </p:cNvSpPr>
            <p:nvPr/>
          </p:nvSpPr>
          <p:spPr bwMode="auto">
            <a:xfrm>
              <a:off x="4408" y="1666"/>
              <a:ext cx="312" cy="0"/>
            </a:xfrm>
            <a:prstGeom prst="line">
              <a:avLst/>
            </a:prstGeom>
            <a:noFill/>
            <a:ln w="38100">
              <a:solidFill>
                <a:srgbClr val="000000"/>
              </a:solidFill>
              <a:round/>
              <a:headEnd/>
              <a:tailEnd type="triangle" w="med" len="sm"/>
            </a:ln>
          </p:spPr>
          <p:txBody>
            <a:bodyPr wrap="none" anchor="ctr"/>
            <a:lstStyle/>
            <a:p>
              <a:endParaRPr lang="en-US"/>
            </a:p>
          </p:txBody>
        </p:sp>
        <p:sp>
          <p:nvSpPr>
            <p:cNvPr id="30767" name="Rectangle 8"/>
            <p:cNvSpPr>
              <a:spLocks noChangeArrowheads="1"/>
            </p:cNvSpPr>
            <p:nvPr/>
          </p:nvSpPr>
          <p:spPr bwMode="auto">
            <a:xfrm>
              <a:off x="4686" y="1506"/>
              <a:ext cx="791" cy="292"/>
            </a:xfrm>
            <a:prstGeom prst="rect">
              <a:avLst/>
            </a:prstGeom>
            <a:noFill/>
            <a:ln w="9525">
              <a:noFill/>
              <a:miter lim="800000"/>
              <a:headEnd/>
              <a:tailEnd/>
            </a:ln>
          </p:spPr>
          <p:txBody>
            <a:bodyPr wrap="none">
              <a:spAutoFit/>
            </a:bodyPr>
            <a:lstStyle/>
            <a:p>
              <a:pPr>
                <a:lnSpc>
                  <a:spcPct val="85000"/>
                </a:lnSpc>
              </a:pPr>
              <a:r>
                <a:rPr lang="en-US" sz="1400" i="1"/>
                <a:t>Departures</a:t>
              </a:r>
            </a:p>
            <a:p>
              <a:pPr>
                <a:lnSpc>
                  <a:spcPct val="85000"/>
                </a:lnSpc>
              </a:pPr>
              <a:r>
                <a:rPr lang="en-US" sz="1400" i="1"/>
                <a:t>After Service</a:t>
              </a:r>
            </a:p>
          </p:txBody>
        </p:sp>
      </p:grpSp>
      <p:sp>
        <p:nvSpPr>
          <p:cNvPr id="12" name="Rectangle 9"/>
          <p:cNvSpPr>
            <a:spLocks noChangeArrowheads="1"/>
          </p:cNvSpPr>
          <p:nvPr/>
        </p:nvSpPr>
        <p:spPr bwMode="auto">
          <a:xfrm>
            <a:off x="2830513" y="3602038"/>
            <a:ext cx="3228975" cy="307975"/>
          </a:xfrm>
          <a:prstGeom prst="rect">
            <a:avLst/>
          </a:prstGeom>
          <a:noFill/>
          <a:ln w="9525">
            <a:noFill/>
            <a:miter lim="800000"/>
            <a:headEnd/>
            <a:tailEnd/>
          </a:ln>
        </p:spPr>
        <p:txBody>
          <a:bodyPr wrap="none">
            <a:spAutoFit/>
          </a:bodyPr>
          <a:lstStyle/>
          <a:p>
            <a:pPr algn="ctr"/>
            <a:r>
              <a:rPr lang="en-US" sz="1400"/>
              <a:t>Single-Channel, Single-Phase System</a:t>
            </a:r>
          </a:p>
        </p:txBody>
      </p:sp>
      <p:grpSp>
        <p:nvGrpSpPr>
          <p:cNvPr id="13" name="Group 10"/>
          <p:cNvGrpSpPr>
            <a:grpSpLocks/>
          </p:cNvGrpSpPr>
          <p:nvPr/>
        </p:nvGrpSpPr>
        <p:grpSpPr bwMode="auto">
          <a:xfrm>
            <a:off x="2578100" y="2324100"/>
            <a:ext cx="2425700" cy="963613"/>
            <a:chOff x="1144" y="1263"/>
            <a:chExt cx="1528" cy="607"/>
          </a:xfrm>
        </p:grpSpPr>
        <p:sp>
          <p:nvSpPr>
            <p:cNvPr id="30762" name="Oval 11"/>
            <p:cNvSpPr>
              <a:spLocks noChangeArrowheads="1"/>
            </p:cNvSpPr>
            <p:nvPr/>
          </p:nvSpPr>
          <p:spPr bwMode="auto">
            <a:xfrm>
              <a:off x="1144" y="1462"/>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sp>
          <p:nvSpPr>
            <p:cNvPr id="30763" name="Oval 12"/>
            <p:cNvSpPr>
              <a:spLocks noChangeArrowheads="1"/>
            </p:cNvSpPr>
            <p:nvPr/>
          </p:nvSpPr>
          <p:spPr bwMode="auto">
            <a:xfrm>
              <a:off x="1696" y="1462"/>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sp>
          <p:nvSpPr>
            <p:cNvPr id="30764" name="Oval 13"/>
            <p:cNvSpPr>
              <a:spLocks noChangeArrowheads="1"/>
            </p:cNvSpPr>
            <p:nvPr/>
          </p:nvSpPr>
          <p:spPr bwMode="auto">
            <a:xfrm>
              <a:off x="2264" y="1462"/>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sp>
          <p:nvSpPr>
            <p:cNvPr id="30765" name="Rectangle 14"/>
            <p:cNvSpPr>
              <a:spLocks noChangeArrowheads="1"/>
            </p:cNvSpPr>
            <p:nvPr/>
          </p:nvSpPr>
          <p:spPr bwMode="auto">
            <a:xfrm>
              <a:off x="1614" y="1263"/>
              <a:ext cx="456" cy="194"/>
            </a:xfrm>
            <a:prstGeom prst="rect">
              <a:avLst/>
            </a:prstGeom>
            <a:noFill/>
            <a:ln w="9525">
              <a:noFill/>
              <a:miter lim="800000"/>
              <a:headEnd/>
              <a:tailEnd/>
            </a:ln>
          </p:spPr>
          <p:txBody>
            <a:bodyPr wrap="none">
              <a:spAutoFit/>
            </a:bodyPr>
            <a:lstStyle/>
            <a:p>
              <a:r>
                <a:rPr lang="en-US" sz="1400"/>
                <a:t>Queue</a:t>
              </a:r>
            </a:p>
          </p:txBody>
        </p:sp>
      </p:grpSp>
      <p:grpSp>
        <p:nvGrpSpPr>
          <p:cNvPr id="18" name="Group 15"/>
          <p:cNvGrpSpPr>
            <a:grpSpLocks/>
          </p:cNvGrpSpPr>
          <p:nvPr/>
        </p:nvGrpSpPr>
        <p:grpSpPr bwMode="auto">
          <a:xfrm>
            <a:off x="1317625" y="2794000"/>
            <a:ext cx="1247775" cy="307975"/>
            <a:chOff x="334" y="1559"/>
            <a:chExt cx="786" cy="194"/>
          </a:xfrm>
        </p:grpSpPr>
        <p:sp>
          <p:nvSpPr>
            <p:cNvPr id="30760" name="Rectangle 16"/>
            <p:cNvSpPr>
              <a:spLocks noChangeArrowheads="1"/>
            </p:cNvSpPr>
            <p:nvPr/>
          </p:nvSpPr>
          <p:spPr bwMode="auto">
            <a:xfrm>
              <a:off x="334" y="1559"/>
              <a:ext cx="521" cy="194"/>
            </a:xfrm>
            <a:prstGeom prst="rect">
              <a:avLst/>
            </a:prstGeom>
            <a:noFill/>
            <a:ln w="9525">
              <a:noFill/>
              <a:miter lim="800000"/>
              <a:headEnd/>
              <a:tailEnd/>
            </a:ln>
          </p:spPr>
          <p:txBody>
            <a:bodyPr wrap="none">
              <a:spAutoFit/>
            </a:bodyPr>
            <a:lstStyle/>
            <a:p>
              <a:r>
                <a:rPr lang="en-US" sz="1400" i="1"/>
                <a:t>Arrivals</a:t>
              </a:r>
            </a:p>
          </p:txBody>
        </p:sp>
        <p:sp>
          <p:nvSpPr>
            <p:cNvPr id="30761" name="Line 17"/>
            <p:cNvSpPr>
              <a:spLocks noChangeShapeType="1"/>
            </p:cNvSpPr>
            <p:nvPr/>
          </p:nvSpPr>
          <p:spPr bwMode="auto">
            <a:xfrm>
              <a:off x="808" y="1666"/>
              <a:ext cx="312" cy="0"/>
            </a:xfrm>
            <a:prstGeom prst="line">
              <a:avLst/>
            </a:prstGeom>
            <a:noFill/>
            <a:ln w="38100">
              <a:solidFill>
                <a:srgbClr val="000000"/>
              </a:solidFill>
              <a:round/>
              <a:headEnd/>
              <a:tailEnd type="triangle" w="med" len="sm"/>
            </a:ln>
          </p:spPr>
          <p:txBody>
            <a:bodyPr wrap="none" anchor="ctr"/>
            <a:lstStyle/>
            <a:p>
              <a:endParaRPr lang="en-US"/>
            </a:p>
          </p:txBody>
        </p:sp>
      </p:grpSp>
      <p:sp>
        <p:nvSpPr>
          <p:cNvPr id="21" name="Rectangle 18"/>
          <p:cNvSpPr>
            <a:spLocks noChangeArrowheads="1"/>
          </p:cNvSpPr>
          <p:nvPr/>
        </p:nvSpPr>
        <p:spPr bwMode="auto">
          <a:xfrm>
            <a:off x="2930525" y="5568950"/>
            <a:ext cx="3027363" cy="307975"/>
          </a:xfrm>
          <a:prstGeom prst="rect">
            <a:avLst/>
          </a:prstGeom>
          <a:noFill/>
          <a:ln w="9525">
            <a:noFill/>
            <a:miter lim="800000"/>
            <a:headEnd/>
            <a:tailEnd/>
          </a:ln>
        </p:spPr>
        <p:txBody>
          <a:bodyPr wrap="none">
            <a:spAutoFit/>
          </a:bodyPr>
          <a:lstStyle/>
          <a:p>
            <a:pPr algn="ctr"/>
            <a:r>
              <a:rPr lang="en-US" sz="1400"/>
              <a:t>Single-Channel, Multiphase System</a:t>
            </a:r>
          </a:p>
        </p:txBody>
      </p:sp>
      <p:grpSp>
        <p:nvGrpSpPr>
          <p:cNvPr id="22" name="Group 19"/>
          <p:cNvGrpSpPr>
            <a:grpSpLocks/>
          </p:cNvGrpSpPr>
          <p:nvPr/>
        </p:nvGrpSpPr>
        <p:grpSpPr bwMode="auto">
          <a:xfrm>
            <a:off x="530225" y="4751388"/>
            <a:ext cx="1247775" cy="307975"/>
            <a:chOff x="350" y="2905"/>
            <a:chExt cx="786" cy="194"/>
          </a:xfrm>
        </p:grpSpPr>
        <p:sp>
          <p:nvSpPr>
            <p:cNvPr id="30758" name="Rectangle 20"/>
            <p:cNvSpPr>
              <a:spLocks noChangeArrowheads="1"/>
            </p:cNvSpPr>
            <p:nvPr/>
          </p:nvSpPr>
          <p:spPr bwMode="auto">
            <a:xfrm>
              <a:off x="350" y="2905"/>
              <a:ext cx="521" cy="194"/>
            </a:xfrm>
            <a:prstGeom prst="rect">
              <a:avLst/>
            </a:prstGeom>
            <a:noFill/>
            <a:ln w="9525">
              <a:noFill/>
              <a:miter lim="800000"/>
              <a:headEnd/>
              <a:tailEnd/>
            </a:ln>
          </p:spPr>
          <p:txBody>
            <a:bodyPr wrap="none">
              <a:spAutoFit/>
            </a:bodyPr>
            <a:lstStyle/>
            <a:p>
              <a:r>
                <a:rPr lang="en-US" sz="1400" i="1"/>
                <a:t>Arrivals</a:t>
              </a:r>
            </a:p>
          </p:txBody>
        </p:sp>
        <p:sp>
          <p:nvSpPr>
            <p:cNvPr id="30759" name="Line 21"/>
            <p:cNvSpPr>
              <a:spLocks noChangeShapeType="1"/>
            </p:cNvSpPr>
            <p:nvPr/>
          </p:nvSpPr>
          <p:spPr bwMode="auto">
            <a:xfrm>
              <a:off x="824" y="3012"/>
              <a:ext cx="312" cy="0"/>
            </a:xfrm>
            <a:prstGeom prst="line">
              <a:avLst/>
            </a:prstGeom>
            <a:noFill/>
            <a:ln w="38100">
              <a:solidFill>
                <a:srgbClr val="000000"/>
              </a:solidFill>
              <a:round/>
              <a:headEnd/>
              <a:tailEnd type="triangle" w="med" len="sm"/>
            </a:ln>
          </p:spPr>
          <p:txBody>
            <a:bodyPr wrap="none" anchor="ctr"/>
            <a:lstStyle/>
            <a:p>
              <a:endParaRPr lang="en-US"/>
            </a:p>
          </p:txBody>
        </p:sp>
      </p:grpSp>
      <p:grpSp>
        <p:nvGrpSpPr>
          <p:cNvPr id="25" name="Group 22"/>
          <p:cNvGrpSpPr>
            <a:grpSpLocks/>
          </p:cNvGrpSpPr>
          <p:nvPr/>
        </p:nvGrpSpPr>
        <p:grpSpPr bwMode="auto">
          <a:xfrm>
            <a:off x="6997700" y="4667250"/>
            <a:ext cx="1697038" cy="463550"/>
            <a:chOff x="4424" y="2852"/>
            <a:chExt cx="1069" cy="292"/>
          </a:xfrm>
        </p:grpSpPr>
        <p:sp>
          <p:nvSpPr>
            <p:cNvPr id="30756" name="Rectangle 23"/>
            <p:cNvSpPr>
              <a:spLocks noChangeArrowheads="1"/>
            </p:cNvSpPr>
            <p:nvPr/>
          </p:nvSpPr>
          <p:spPr bwMode="auto">
            <a:xfrm>
              <a:off x="4702" y="2852"/>
              <a:ext cx="791" cy="292"/>
            </a:xfrm>
            <a:prstGeom prst="rect">
              <a:avLst/>
            </a:prstGeom>
            <a:noFill/>
            <a:ln w="9525">
              <a:noFill/>
              <a:miter lim="800000"/>
              <a:headEnd/>
              <a:tailEnd/>
            </a:ln>
          </p:spPr>
          <p:txBody>
            <a:bodyPr wrap="none">
              <a:spAutoFit/>
            </a:bodyPr>
            <a:lstStyle/>
            <a:p>
              <a:pPr>
                <a:lnSpc>
                  <a:spcPct val="85000"/>
                </a:lnSpc>
              </a:pPr>
              <a:r>
                <a:rPr lang="en-US" sz="1400" i="1"/>
                <a:t>Departures</a:t>
              </a:r>
            </a:p>
            <a:p>
              <a:pPr>
                <a:lnSpc>
                  <a:spcPct val="85000"/>
                </a:lnSpc>
              </a:pPr>
              <a:r>
                <a:rPr lang="en-US" sz="1400" i="1"/>
                <a:t>After Service</a:t>
              </a:r>
            </a:p>
          </p:txBody>
        </p:sp>
        <p:sp>
          <p:nvSpPr>
            <p:cNvPr id="30757" name="Line 24"/>
            <p:cNvSpPr>
              <a:spLocks noChangeShapeType="1"/>
            </p:cNvSpPr>
            <p:nvPr/>
          </p:nvSpPr>
          <p:spPr bwMode="auto">
            <a:xfrm>
              <a:off x="4424" y="3012"/>
              <a:ext cx="312" cy="0"/>
            </a:xfrm>
            <a:prstGeom prst="line">
              <a:avLst/>
            </a:prstGeom>
            <a:noFill/>
            <a:ln w="38100">
              <a:solidFill>
                <a:srgbClr val="000000"/>
              </a:solidFill>
              <a:round/>
              <a:headEnd/>
              <a:tailEnd type="triangle" w="med" len="sm"/>
            </a:ln>
          </p:spPr>
          <p:txBody>
            <a:bodyPr wrap="none" anchor="ctr"/>
            <a:lstStyle/>
            <a:p>
              <a:endParaRPr lang="en-US"/>
            </a:p>
          </p:txBody>
        </p:sp>
      </p:grpSp>
      <p:grpSp>
        <p:nvGrpSpPr>
          <p:cNvPr id="28" name="Group 25"/>
          <p:cNvGrpSpPr>
            <a:grpSpLocks/>
          </p:cNvGrpSpPr>
          <p:nvPr/>
        </p:nvGrpSpPr>
        <p:grpSpPr bwMode="auto">
          <a:xfrm>
            <a:off x="4927600" y="4597400"/>
            <a:ext cx="1333500" cy="647700"/>
            <a:chOff x="3120" y="2808"/>
            <a:chExt cx="840" cy="408"/>
          </a:xfrm>
        </p:grpSpPr>
        <p:sp>
          <p:nvSpPr>
            <p:cNvPr id="30753" name="Line 26"/>
            <p:cNvSpPr>
              <a:spLocks noChangeShapeType="1"/>
            </p:cNvSpPr>
            <p:nvPr/>
          </p:nvSpPr>
          <p:spPr bwMode="auto">
            <a:xfrm>
              <a:off x="3648" y="3012"/>
              <a:ext cx="312" cy="0"/>
            </a:xfrm>
            <a:prstGeom prst="line">
              <a:avLst/>
            </a:prstGeom>
            <a:noFill/>
            <a:ln w="38100">
              <a:solidFill>
                <a:srgbClr val="000000"/>
              </a:solidFill>
              <a:round/>
              <a:headEnd/>
              <a:tailEnd type="triangle" w="med" len="sm"/>
            </a:ln>
          </p:spPr>
          <p:txBody>
            <a:bodyPr wrap="none" anchor="ctr"/>
            <a:lstStyle/>
            <a:p>
              <a:endParaRPr lang="en-US"/>
            </a:p>
          </p:txBody>
        </p:sp>
        <p:sp>
          <p:nvSpPr>
            <p:cNvPr id="30754" name="Line 27"/>
            <p:cNvSpPr>
              <a:spLocks noChangeShapeType="1"/>
            </p:cNvSpPr>
            <p:nvPr/>
          </p:nvSpPr>
          <p:spPr bwMode="auto">
            <a:xfrm>
              <a:off x="3120" y="3012"/>
              <a:ext cx="312" cy="0"/>
            </a:xfrm>
            <a:prstGeom prst="line">
              <a:avLst/>
            </a:prstGeom>
            <a:noFill/>
            <a:ln w="38100">
              <a:solidFill>
                <a:srgbClr val="000000"/>
              </a:solidFill>
              <a:round/>
              <a:headEnd/>
              <a:tailEnd type="triangle" w="med" len="sm"/>
            </a:ln>
          </p:spPr>
          <p:txBody>
            <a:bodyPr wrap="none" anchor="ctr"/>
            <a:lstStyle/>
            <a:p>
              <a:endParaRPr lang="en-US"/>
            </a:p>
          </p:txBody>
        </p:sp>
        <p:sp>
          <p:nvSpPr>
            <p:cNvPr id="30755" name="Oval 28"/>
            <p:cNvSpPr>
              <a:spLocks noChangeArrowheads="1"/>
            </p:cNvSpPr>
            <p:nvPr/>
          </p:nvSpPr>
          <p:spPr bwMode="auto">
            <a:xfrm>
              <a:off x="3440" y="2808"/>
              <a:ext cx="408" cy="408"/>
            </a:xfrm>
            <a:prstGeom prst="ellipse">
              <a:avLst/>
            </a:prstGeom>
            <a:solidFill>
              <a:srgbClr val="FFFFFF"/>
            </a:solidFill>
            <a:ln w="19050">
              <a:solidFill>
                <a:schemeClr val="tx1"/>
              </a:solidFill>
              <a:round/>
              <a:headEnd/>
              <a:tailEnd/>
            </a:ln>
          </p:spPr>
          <p:txBody>
            <a:bodyPr wrap="none" anchor="ctr"/>
            <a:lstStyle/>
            <a:p>
              <a:endParaRPr lang="en-NZ" sz="1400"/>
            </a:p>
          </p:txBody>
        </p:sp>
      </p:grpSp>
      <p:grpSp>
        <p:nvGrpSpPr>
          <p:cNvPr id="32" name="Group 53"/>
          <p:cNvGrpSpPr>
            <a:grpSpLocks/>
          </p:cNvGrpSpPr>
          <p:nvPr/>
        </p:nvGrpSpPr>
        <p:grpSpPr bwMode="auto">
          <a:xfrm>
            <a:off x="3949700" y="4546600"/>
            <a:ext cx="1374775" cy="749300"/>
            <a:chOff x="2504" y="2864"/>
            <a:chExt cx="866" cy="472"/>
          </a:xfrm>
        </p:grpSpPr>
        <p:sp>
          <p:nvSpPr>
            <p:cNvPr id="30749" name="Line 30"/>
            <p:cNvSpPr>
              <a:spLocks noChangeShapeType="1"/>
            </p:cNvSpPr>
            <p:nvPr/>
          </p:nvSpPr>
          <p:spPr bwMode="auto">
            <a:xfrm>
              <a:off x="2504" y="3100"/>
              <a:ext cx="312" cy="0"/>
            </a:xfrm>
            <a:prstGeom prst="line">
              <a:avLst/>
            </a:prstGeom>
            <a:noFill/>
            <a:ln w="38100">
              <a:solidFill>
                <a:srgbClr val="000000"/>
              </a:solidFill>
              <a:round/>
              <a:headEnd/>
              <a:tailEnd type="triangle" w="med" len="sm"/>
            </a:ln>
          </p:spPr>
          <p:txBody>
            <a:bodyPr wrap="none" anchor="ctr"/>
            <a:lstStyle/>
            <a:p>
              <a:endParaRPr lang="en-US"/>
            </a:p>
          </p:txBody>
        </p:sp>
        <p:grpSp>
          <p:nvGrpSpPr>
            <p:cNvPr id="30750" name="Group 52"/>
            <p:cNvGrpSpPr>
              <a:grpSpLocks/>
            </p:cNvGrpSpPr>
            <p:nvPr/>
          </p:nvGrpSpPr>
          <p:grpSpPr bwMode="auto">
            <a:xfrm>
              <a:off x="2742" y="2864"/>
              <a:ext cx="628" cy="472"/>
              <a:chOff x="2742" y="2864"/>
              <a:chExt cx="628" cy="472"/>
            </a:xfrm>
          </p:grpSpPr>
          <p:sp>
            <p:nvSpPr>
              <p:cNvPr id="30751" name="Rectangle 32"/>
              <p:cNvSpPr>
                <a:spLocks noChangeArrowheads="1"/>
              </p:cNvSpPr>
              <p:nvPr/>
            </p:nvSpPr>
            <p:spPr bwMode="auto">
              <a:xfrm>
                <a:off x="2824" y="2864"/>
                <a:ext cx="480" cy="472"/>
              </a:xfrm>
              <a:prstGeom prst="rect">
                <a:avLst/>
              </a:prstGeom>
              <a:solidFill>
                <a:srgbClr val="FFFFFF"/>
              </a:solidFill>
              <a:ln w="19050">
                <a:solidFill>
                  <a:schemeClr val="tx1"/>
                </a:solidFill>
                <a:miter lim="800000"/>
                <a:headEnd/>
                <a:tailEnd/>
              </a:ln>
            </p:spPr>
            <p:txBody>
              <a:bodyPr wrap="none" anchor="ctr"/>
              <a:lstStyle/>
              <a:p>
                <a:endParaRPr lang="en-NZ" sz="1400"/>
              </a:p>
            </p:txBody>
          </p:sp>
          <p:sp>
            <p:nvSpPr>
              <p:cNvPr id="30752" name="Rectangle 33"/>
              <p:cNvSpPr>
                <a:spLocks noChangeArrowheads="1"/>
              </p:cNvSpPr>
              <p:nvPr/>
            </p:nvSpPr>
            <p:spPr bwMode="auto">
              <a:xfrm>
                <a:off x="2742" y="2900"/>
                <a:ext cx="628" cy="408"/>
              </a:xfrm>
              <a:prstGeom prst="rect">
                <a:avLst/>
              </a:prstGeom>
              <a:noFill/>
              <a:ln w="9525">
                <a:noFill/>
                <a:miter lim="800000"/>
                <a:headEnd/>
                <a:tailEnd/>
              </a:ln>
            </p:spPr>
            <p:txBody>
              <a:bodyPr>
                <a:spAutoFit/>
              </a:bodyPr>
              <a:lstStyle/>
              <a:p>
                <a:pPr algn="ctr">
                  <a:lnSpc>
                    <a:spcPct val="85000"/>
                  </a:lnSpc>
                </a:pPr>
                <a:r>
                  <a:rPr lang="en-US" sz="1400"/>
                  <a:t>Type 1 Service Facility</a:t>
                </a:r>
              </a:p>
            </p:txBody>
          </p:sp>
        </p:grpSp>
      </p:grpSp>
      <p:grpSp>
        <p:nvGrpSpPr>
          <p:cNvPr id="37" name="Group 50"/>
          <p:cNvGrpSpPr>
            <a:grpSpLocks/>
          </p:cNvGrpSpPr>
          <p:nvPr/>
        </p:nvGrpSpPr>
        <p:grpSpPr bwMode="auto">
          <a:xfrm>
            <a:off x="6181725" y="4552950"/>
            <a:ext cx="996950" cy="736600"/>
            <a:chOff x="3910" y="2868"/>
            <a:chExt cx="628" cy="464"/>
          </a:xfrm>
        </p:grpSpPr>
        <p:sp>
          <p:nvSpPr>
            <p:cNvPr id="30747" name="Rectangle 35"/>
            <p:cNvSpPr>
              <a:spLocks noChangeArrowheads="1"/>
            </p:cNvSpPr>
            <p:nvPr/>
          </p:nvSpPr>
          <p:spPr bwMode="auto">
            <a:xfrm>
              <a:off x="3976" y="2868"/>
              <a:ext cx="488" cy="464"/>
            </a:xfrm>
            <a:prstGeom prst="rect">
              <a:avLst/>
            </a:prstGeom>
            <a:solidFill>
              <a:srgbClr val="FFFFFF"/>
            </a:solidFill>
            <a:ln w="19050">
              <a:solidFill>
                <a:schemeClr val="tx1"/>
              </a:solidFill>
              <a:miter lim="800000"/>
              <a:headEnd/>
              <a:tailEnd/>
            </a:ln>
          </p:spPr>
          <p:txBody>
            <a:bodyPr wrap="none" anchor="ctr"/>
            <a:lstStyle/>
            <a:p>
              <a:endParaRPr lang="en-NZ" sz="1400"/>
            </a:p>
          </p:txBody>
        </p:sp>
        <p:sp>
          <p:nvSpPr>
            <p:cNvPr id="30748" name="Rectangle 36"/>
            <p:cNvSpPr>
              <a:spLocks noChangeArrowheads="1"/>
            </p:cNvSpPr>
            <p:nvPr/>
          </p:nvSpPr>
          <p:spPr bwMode="auto">
            <a:xfrm>
              <a:off x="3910" y="2900"/>
              <a:ext cx="628" cy="408"/>
            </a:xfrm>
            <a:prstGeom prst="rect">
              <a:avLst/>
            </a:prstGeom>
            <a:noFill/>
            <a:ln w="9525">
              <a:noFill/>
              <a:miter lim="800000"/>
              <a:headEnd/>
              <a:tailEnd/>
            </a:ln>
          </p:spPr>
          <p:txBody>
            <a:bodyPr>
              <a:spAutoFit/>
            </a:bodyPr>
            <a:lstStyle/>
            <a:p>
              <a:pPr algn="ctr">
                <a:lnSpc>
                  <a:spcPct val="85000"/>
                </a:lnSpc>
              </a:pPr>
              <a:r>
                <a:rPr lang="en-US" sz="1400"/>
                <a:t>Type 2 Service Facility</a:t>
              </a:r>
            </a:p>
          </p:txBody>
        </p:sp>
      </p:grpSp>
      <p:grpSp>
        <p:nvGrpSpPr>
          <p:cNvPr id="40" name="Group 37"/>
          <p:cNvGrpSpPr>
            <a:grpSpLocks/>
          </p:cNvGrpSpPr>
          <p:nvPr/>
        </p:nvGrpSpPr>
        <p:grpSpPr bwMode="auto">
          <a:xfrm>
            <a:off x="5003800" y="2627313"/>
            <a:ext cx="1374775" cy="673100"/>
            <a:chOff x="3632" y="1454"/>
            <a:chExt cx="866" cy="424"/>
          </a:xfrm>
        </p:grpSpPr>
        <p:sp>
          <p:nvSpPr>
            <p:cNvPr id="30743" name="Line 38"/>
            <p:cNvSpPr>
              <a:spLocks noChangeShapeType="1"/>
            </p:cNvSpPr>
            <p:nvPr/>
          </p:nvSpPr>
          <p:spPr bwMode="auto">
            <a:xfrm flipV="1">
              <a:off x="3632" y="1666"/>
              <a:ext cx="268" cy="0"/>
            </a:xfrm>
            <a:prstGeom prst="line">
              <a:avLst/>
            </a:prstGeom>
            <a:noFill/>
            <a:ln w="38100">
              <a:solidFill>
                <a:schemeClr val="tx1"/>
              </a:solidFill>
              <a:round/>
              <a:headEnd/>
              <a:tailEnd type="triangle" w="med" len="sm"/>
            </a:ln>
          </p:spPr>
          <p:txBody>
            <a:bodyPr wrap="none" anchor="ctr"/>
            <a:lstStyle/>
            <a:p>
              <a:endParaRPr lang="en-US"/>
            </a:p>
          </p:txBody>
        </p:sp>
        <p:grpSp>
          <p:nvGrpSpPr>
            <p:cNvPr id="30744" name="Group 39"/>
            <p:cNvGrpSpPr>
              <a:grpSpLocks/>
            </p:cNvGrpSpPr>
            <p:nvPr/>
          </p:nvGrpSpPr>
          <p:grpSpPr bwMode="auto">
            <a:xfrm>
              <a:off x="3870" y="1454"/>
              <a:ext cx="628" cy="424"/>
              <a:chOff x="3870" y="1454"/>
              <a:chExt cx="628" cy="424"/>
            </a:xfrm>
          </p:grpSpPr>
          <p:sp>
            <p:nvSpPr>
              <p:cNvPr id="30745" name="Rectangle 40"/>
              <p:cNvSpPr>
                <a:spLocks noChangeArrowheads="1"/>
              </p:cNvSpPr>
              <p:nvPr/>
            </p:nvSpPr>
            <p:spPr bwMode="auto">
              <a:xfrm>
                <a:off x="3928" y="1454"/>
                <a:ext cx="536" cy="424"/>
              </a:xfrm>
              <a:prstGeom prst="rect">
                <a:avLst/>
              </a:prstGeom>
              <a:solidFill>
                <a:srgbClr val="FFFFFF"/>
              </a:solidFill>
              <a:ln w="19050">
                <a:solidFill>
                  <a:schemeClr val="tx1"/>
                </a:solidFill>
                <a:miter lim="800000"/>
                <a:headEnd/>
                <a:tailEnd/>
              </a:ln>
            </p:spPr>
            <p:txBody>
              <a:bodyPr wrap="none" anchor="ctr"/>
              <a:lstStyle/>
              <a:p>
                <a:endParaRPr lang="en-NZ" sz="1400"/>
              </a:p>
            </p:txBody>
          </p:sp>
          <p:sp>
            <p:nvSpPr>
              <p:cNvPr id="30746" name="Rectangle 41"/>
              <p:cNvSpPr>
                <a:spLocks noChangeArrowheads="1"/>
              </p:cNvSpPr>
              <p:nvPr/>
            </p:nvSpPr>
            <p:spPr bwMode="auto">
              <a:xfrm>
                <a:off x="3870" y="1506"/>
                <a:ext cx="628" cy="292"/>
              </a:xfrm>
              <a:prstGeom prst="rect">
                <a:avLst/>
              </a:prstGeom>
              <a:noFill/>
              <a:ln w="9525">
                <a:noFill/>
                <a:miter lim="800000"/>
                <a:headEnd/>
                <a:tailEnd/>
              </a:ln>
            </p:spPr>
            <p:txBody>
              <a:bodyPr>
                <a:spAutoFit/>
              </a:bodyPr>
              <a:lstStyle/>
              <a:p>
                <a:pPr algn="ctr">
                  <a:lnSpc>
                    <a:spcPct val="85000"/>
                  </a:lnSpc>
                </a:pPr>
                <a:r>
                  <a:rPr lang="en-US" sz="1400"/>
                  <a:t>Service facility</a:t>
                </a:r>
              </a:p>
            </p:txBody>
          </p:sp>
        </p:grpSp>
      </p:grpSp>
      <p:grpSp>
        <p:nvGrpSpPr>
          <p:cNvPr id="45" name="Group 42"/>
          <p:cNvGrpSpPr>
            <a:grpSpLocks/>
          </p:cNvGrpSpPr>
          <p:nvPr/>
        </p:nvGrpSpPr>
        <p:grpSpPr bwMode="auto">
          <a:xfrm>
            <a:off x="1816100" y="4291013"/>
            <a:ext cx="2425700" cy="954087"/>
            <a:chOff x="1160" y="2615"/>
            <a:chExt cx="1528" cy="601"/>
          </a:xfrm>
        </p:grpSpPr>
        <p:sp>
          <p:nvSpPr>
            <p:cNvPr id="30739" name="Oval 43"/>
            <p:cNvSpPr>
              <a:spLocks noChangeArrowheads="1"/>
            </p:cNvSpPr>
            <p:nvPr/>
          </p:nvSpPr>
          <p:spPr bwMode="auto">
            <a:xfrm>
              <a:off x="1160" y="2808"/>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sp>
          <p:nvSpPr>
            <p:cNvPr id="30740" name="Oval 44"/>
            <p:cNvSpPr>
              <a:spLocks noChangeArrowheads="1"/>
            </p:cNvSpPr>
            <p:nvPr/>
          </p:nvSpPr>
          <p:spPr bwMode="auto">
            <a:xfrm>
              <a:off x="1712" y="2808"/>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sp>
          <p:nvSpPr>
            <p:cNvPr id="30741" name="Rectangle 45"/>
            <p:cNvSpPr>
              <a:spLocks noChangeArrowheads="1"/>
            </p:cNvSpPr>
            <p:nvPr/>
          </p:nvSpPr>
          <p:spPr bwMode="auto">
            <a:xfrm>
              <a:off x="1630" y="2615"/>
              <a:ext cx="456" cy="194"/>
            </a:xfrm>
            <a:prstGeom prst="rect">
              <a:avLst/>
            </a:prstGeom>
            <a:noFill/>
            <a:ln w="9525">
              <a:noFill/>
              <a:miter lim="800000"/>
              <a:headEnd/>
              <a:tailEnd/>
            </a:ln>
          </p:spPr>
          <p:txBody>
            <a:bodyPr wrap="none">
              <a:spAutoFit/>
            </a:bodyPr>
            <a:lstStyle/>
            <a:p>
              <a:r>
                <a:rPr lang="en-US" sz="1400"/>
                <a:t>Queue</a:t>
              </a:r>
            </a:p>
          </p:txBody>
        </p:sp>
        <p:sp>
          <p:nvSpPr>
            <p:cNvPr id="30742" name="Oval 46"/>
            <p:cNvSpPr>
              <a:spLocks noChangeArrowheads="1"/>
            </p:cNvSpPr>
            <p:nvPr/>
          </p:nvSpPr>
          <p:spPr bwMode="auto">
            <a:xfrm>
              <a:off x="2280" y="2808"/>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grpSp>
      <p:sp>
        <p:nvSpPr>
          <p:cNvPr id="50" name="TextBox 49"/>
          <p:cNvSpPr txBox="1">
            <a:spLocks noChangeArrowheads="1"/>
          </p:cNvSpPr>
          <p:nvPr/>
        </p:nvSpPr>
        <p:spPr bwMode="auto">
          <a:xfrm>
            <a:off x="768350" y="1585913"/>
            <a:ext cx="4959350" cy="307975"/>
          </a:xfrm>
          <a:prstGeom prst="rect">
            <a:avLst/>
          </a:prstGeom>
          <a:noFill/>
          <a:ln w="9525">
            <a:noFill/>
            <a:miter lim="800000"/>
            <a:headEnd/>
            <a:tailEnd/>
          </a:ln>
        </p:spPr>
        <p:txBody>
          <a:bodyPr>
            <a:spAutoFit/>
          </a:bodyPr>
          <a:lstStyle/>
          <a:p>
            <a:r>
              <a:rPr lang="en-US" sz="1400"/>
              <a:t>FIGURE 12.2 – Four Basic Queuing System Configurations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1000"/>
                                        <p:tgtEl>
                                          <p:spTgt spid="18"/>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1000"/>
                                        <p:tgtEl>
                                          <p:spTgt spid="13"/>
                                        </p:tgtEl>
                                      </p:cBhvr>
                                    </p:animEffect>
                                  </p:childTnLst>
                                </p:cTn>
                              </p:par>
                            </p:childTnLst>
                          </p:cTn>
                        </p:par>
                        <p:par>
                          <p:cTn id="16" fill="hold">
                            <p:stCondLst>
                              <p:cond delay="6000"/>
                            </p:stCondLst>
                            <p:childTnLst>
                              <p:par>
                                <p:cTn id="17" presetID="22" presetClass="entr" presetSubtype="8" fill="hold" nodeType="afterEffect">
                                  <p:stCondLst>
                                    <p:cond delay="100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1000"/>
                                        <p:tgtEl>
                                          <p:spTgt spid="40"/>
                                        </p:tgtEl>
                                      </p:cBhvr>
                                    </p:animEffect>
                                  </p:childTnLst>
                                </p:cTn>
                              </p:par>
                            </p:childTnLst>
                          </p:cTn>
                        </p:par>
                        <p:par>
                          <p:cTn id="20" fill="hold">
                            <p:stCondLst>
                              <p:cond delay="8000"/>
                            </p:stCondLst>
                            <p:childTnLst>
                              <p:par>
                                <p:cTn id="21" presetID="22" presetClass="entr" presetSubtype="8" fill="hold" nodeType="afterEffect">
                                  <p:stCondLst>
                                    <p:cond delay="100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1000"/>
                                        <p:tgtEl>
                                          <p:spTgt spid="9"/>
                                        </p:tgtEl>
                                      </p:cBhvr>
                                    </p:animEffect>
                                  </p:childTnLst>
                                </p:cTn>
                              </p:par>
                            </p:childTnLst>
                          </p:cTn>
                        </p:par>
                        <p:par>
                          <p:cTn id="24" fill="hold">
                            <p:stCondLst>
                              <p:cond delay="10000"/>
                            </p:stCondLst>
                            <p:childTnLst>
                              <p:par>
                                <p:cTn id="25" presetID="22" presetClass="entr" presetSubtype="8" fill="hold" grpId="0" nodeType="afterEffect">
                                  <p:stCondLst>
                                    <p:cond delay="100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1000"/>
                                        <p:tgtEl>
                                          <p:spTgt spid="12"/>
                                        </p:tgtEl>
                                      </p:cBhvr>
                                    </p:animEffect>
                                  </p:childTnLst>
                                </p:cTn>
                              </p:par>
                            </p:childTnLst>
                          </p:cTn>
                        </p:par>
                        <p:par>
                          <p:cTn id="28" fill="hold">
                            <p:stCondLst>
                              <p:cond delay="12000"/>
                            </p:stCondLst>
                            <p:childTnLst>
                              <p:par>
                                <p:cTn id="29" presetID="22" presetClass="entr" presetSubtype="8" fill="hold" grpId="0" nodeType="afterEffect">
                                  <p:stCondLst>
                                    <p:cond delay="100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1000"/>
                                        <p:tgtEl>
                                          <p:spTgt spid="7"/>
                                        </p:tgtEl>
                                      </p:cBhvr>
                                    </p:animEffect>
                                  </p:childTnLst>
                                </p:cTn>
                              </p:par>
                            </p:childTnLst>
                          </p:cTn>
                        </p:par>
                        <p:par>
                          <p:cTn id="32" fill="hold">
                            <p:stCondLst>
                              <p:cond delay="14000"/>
                            </p:stCondLst>
                            <p:childTnLst>
                              <p:par>
                                <p:cTn id="33" presetID="22" presetClass="entr" presetSubtype="8" fill="hold" nodeType="afterEffect">
                                  <p:stCondLst>
                                    <p:cond delay="100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1000"/>
                                        <p:tgtEl>
                                          <p:spTgt spid="22"/>
                                        </p:tgtEl>
                                      </p:cBhvr>
                                    </p:animEffect>
                                  </p:childTnLst>
                                </p:cTn>
                              </p:par>
                            </p:childTnLst>
                          </p:cTn>
                        </p:par>
                        <p:par>
                          <p:cTn id="36" fill="hold">
                            <p:stCondLst>
                              <p:cond delay="16000"/>
                            </p:stCondLst>
                            <p:childTnLst>
                              <p:par>
                                <p:cTn id="37" presetID="22" presetClass="entr" presetSubtype="8" fill="hold" nodeType="afterEffect">
                                  <p:stCondLst>
                                    <p:cond delay="1000"/>
                                  </p:stCondLst>
                                  <p:childTnLst>
                                    <p:set>
                                      <p:cBhvr>
                                        <p:cTn id="38" dur="1" fill="hold">
                                          <p:stCondLst>
                                            <p:cond delay="0"/>
                                          </p:stCondLst>
                                        </p:cTn>
                                        <p:tgtEl>
                                          <p:spTgt spid="45"/>
                                        </p:tgtEl>
                                        <p:attrNameLst>
                                          <p:attrName>style.visibility</p:attrName>
                                        </p:attrNameLst>
                                      </p:cBhvr>
                                      <p:to>
                                        <p:strVal val="visible"/>
                                      </p:to>
                                    </p:set>
                                    <p:animEffect transition="in" filter="wipe(left)">
                                      <p:cBhvr>
                                        <p:cTn id="39" dur="1000"/>
                                        <p:tgtEl>
                                          <p:spTgt spid="45"/>
                                        </p:tgtEl>
                                      </p:cBhvr>
                                    </p:animEffect>
                                  </p:childTnLst>
                                </p:cTn>
                              </p:par>
                            </p:childTnLst>
                          </p:cTn>
                        </p:par>
                        <p:par>
                          <p:cTn id="40" fill="hold">
                            <p:stCondLst>
                              <p:cond delay="18000"/>
                            </p:stCondLst>
                            <p:childTnLst>
                              <p:par>
                                <p:cTn id="41" presetID="22" presetClass="entr" presetSubtype="8" fill="hold" nodeType="afterEffect">
                                  <p:stCondLst>
                                    <p:cond delay="10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1000"/>
                                        <p:tgtEl>
                                          <p:spTgt spid="32"/>
                                        </p:tgtEl>
                                      </p:cBhvr>
                                    </p:animEffect>
                                  </p:childTnLst>
                                </p:cTn>
                              </p:par>
                            </p:childTnLst>
                          </p:cTn>
                        </p:par>
                        <p:par>
                          <p:cTn id="44" fill="hold">
                            <p:stCondLst>
                              <p:cond delay="20000"/>
                            </p:stCondLst>
                            <p:childTnLst>
                              <p:par>
                                <p:cTn id="45" presetID="22" presetClass="entr" presetSubtype="8" fill="hold" nodeType="afterEffect">
                                  <p:stCondLst>
                                    <p:cond delay="100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1000"/>
                                        <p:tgtEl>
                                          <p:spTgt spid="28"/>
                                        </p:tgtEl>
                                      </p:cBhvr>
                                    </p:animEffect>
                                  </p:childTnLst>
                                </p:cTn>
                              </p:par>
                            </p:childTnLst>
                          </p:cTn>
                        </p:par>
                        <p:par>
                          <p:cTn id="48" fill="hold">
                            <p:stCondLst>
                              <p:cond delay="22000"/>
                            </p:stCondLst>
                            <p:childTnLst>
                              <p:par>
                                <p:cTn id="49" presetID="22" presetClass="entr" presetSubtype="8" fill="hold" nodeType="afterEffect">
                                  <p:stCondLst>
                                    <p:cond delay="100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1000"/>
                                        <p:tgtEl>
                                          <p:spTgt spid="25"/>
                                        </p:tgtEl>
                                      </p:cBhvr>
                                    </p:animEffect>
                                  </p:childTnLst>
                                </p:cTn>
                              </p:par>
                              <p:par>
                                <p:cTn id="52" presetID="22" presetClass="entr" presetSubtype="8"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wipe(left)">
                                      <p:cBhvr>
                                        <p:cTn id="54" dur="1000"/>
                                        <p:tgtEl>
                                          <p:spTgt spid="37"/>
                                        </p:tgtEl>
                                      </p:cBhvr>
                                    </p:animEffect>
                                  </p:childTnLst>
                                </p:cTn>
                              </p:par>
                            </p:childTnLst>
                          </p:cTn>
                        </p:par>
                        <p:par>
                          <p:cTn id="55" fill="hold">
                            <p:stCondLst>
                              <p:cond delay="24000"/>
                            </p:stCondLst>
                            <p:childTnLst>
                              <p:par>
                                <p:cTn id="56" presetID="22" presetClass="entr" presetSubtype="8" fill="hold" grpId="0" nodeType="afterEffect">
                                  <p:stCondLst>
                                    <p:cond delay="1000"/>
                                  </p:stCondLst>
                                  <p:childTnLst>
                                    <p:set>
                                      <p:cBhvr>
                                        <p:cTn id="57" dur="1" fill="hold">
                                          <p:stCondLst>
                                            <p:cond delay="0"/>
                                          </p:stCondLst>
                                        </p:cTn>
                                        <p:tgtEl>
                                          <p:spTgt spid="21"/>
                                        </p:tgtEl>
                                        <p:attrNameLst>
                                          <p:attrName>style.visibility</p:attrName>
                                        </p:attrNameLst>
                                      </p:cBhvr>
                                      <p:to>
                                        <p:strVal val="visible"/>
                                      </p:to>
                                    </p:set>
                                    <p:animEffect transition="in" filter="wipe(left)">
                                      <p:cBhvr>
                                        <p:cTn id="58" dur="1000"/>
                                        <p:tgtEl>
                                          <p:spTgt spid="21"/>
                                        </p:tgtEl>
                                      </p:cBhvr>
                                    </p:animEffect>
                                  </p:childTnLst>
                                </p:cTn>
                              </p:par>
                            </p:childTnLst>
                          </p:cTn>
                        </p:par>
                        <p:par>
                          <p:cTn id="59" fill="hold">
                            <p:stCondLst>
                              <p:cond delay="26000"/>
                            </p:stCondLst>
                            <p:childTnLst>
                              <p:par>
                                <p:cTn id="60" presetID="22" presetClass="entr" presetSubtype="8" fill="hold" grpId="0" nodeType="afterEffect">
                                  <p:stCondLst>
                                    <p:cond delay="0"/>
                                  </p:stCondLst>
                                  <p:childTnLst>
                                    <p:set>
                                      <p:cBhvr>
                                        <p:cTn id="61" dur="1" fill="hold">
                                          <p:stCondLst>
                                            <p:cond delay="0"/>
                                          </p:stCondLst>
                                        </p:cTn>
                                        <p:tgtEl>
                                          <p:spTgt spid="50"/>
                                        </p:tgtEl>
                                        <p:attrNameLst>
                                          <p:attrName>style.visibility</p:attrName>
                                        </p:attrNameLst>
                                      </p:cBhvr>
                                      <p:to>
                                        <p:strVal val="visible"/>
                                      </p:to>
                                    </p:set>
                                    <p:animEffect transition="in" filter="wipe(left)">
                                      <p:cBhvr>
                                        <p:cTn id="62"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autoUpdateAnimBg="0"/>
      <p:bldP spid="21" grpId="0" autoUpdateAnimBg="0"/>
      <p:bldP spid="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Characteristics of a </a:t>
            </a:r>
            <a:r>
              <a:rPr lang="en-US" dirty="0" smtClean="0"/>
              <a:t/>
            </a:r>
            <a:br>
              <a:rPr lang="en-US" dirty="0" smtClean="0"/>
            </a:br>
            <a:r>
              <a:rPr lang="en-US" dirty="0" smtClean="0"/>
              <a:t>Queuing </a:t>
            </a:r>
            <a:r>
              <a:rPr lang="en-US" dirty="0"/>
              <a:t>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EFB96A11-3842-4D3A-B378-E5F4D14DE110}" type="slidenum">
              <a:rPr lang="en-US"/>
              <a:pPr>
                <a:defRPr/>
              </a:pPr>
              <a:t>16</a:t>
            </a:fld>
            <a:endParaRPr lang="en-US"/>
          </a:p>
        </p:txBody>
      </p:sp>
      <p:sp>
        <p:nvSpPr>
          <p:cNvPr id="6" name="Rectangle 2"/>
          <p:cNvSpPr>
            <a:spLocks noChangeArrowheads="1"/>
          </p:cNvSpPr>
          <p:nvPr/>
        </p:nvSpPr>
        <p:spPr bwMode="auto">
          <a:xfrm>
            <a:off x="1612900" y="2247900"/>
            <a:ext cx="5372100" cy="3098800"/>
          </a:xfrm>
          <a:prstGeom prst="rect">
            <a:avLst/>
          </a:prstGeom>
          <a:solidFill>
            <a:schemeClr val="tx2"/>
          </a:solidFill>
          <a:ln w="19050">
            <a:solidFill>
              <a:schemeClr val="tx1"/>
            </a:solidFill>
            <a:miter lim="800000"/>
            <a:headEnd/>
            <a:tailEnd/>
          </a:ln>
        </p:spPr>
        <p:txBody>
          <a:bodyPr wrap="none" anchor="ctr"/>
          <a:lstStyle/>
          <a:p>
            <a:endParaRPr lang="en-NZ" sz="1400"/>
          </a:p>
        </p:txBody>
      </p:sp>
      <p:sp>
        <p:nvSpPr>
          <p:cNvPr id="7" name="Rectangle 5"/>
          <p:cNvSpPr>
            <a:spLocks noChangeArrowheads="1"/>
          </p:cNvSpPr>
          <p:nvPr/>
        </p:nvSpPr>
        <p:spPr bwMode="auto">
          <a:xfrm>
            <a:off x="3168650" y="5530850"/>
            <a:ext cx="3008313" cy="307975"/>
          </a:xfrm>
          <a:prstGeom prst="rect">
            <a:avLst/>
          </a:prstGeom>
          <a:noFill/>
          <a:ln w="9525">
            <a:noFill/>
            <a:miter lim="800000"/>
            <a:headEnd/>
            <a:tailEnd/>
          </a:ln>
        </p:spPr>
        <p:txBody>
          <a:bodyPr wrap="none">
            <a:spAutoFit/>
          </a:bodyPr>
          <a:lstStyle/>
          <a:p>
            <a:pPr algn="ctr"/>
            <a:r>
              <a:rPr lang="en-US" sz="1400"/>
              <a:t>Multichannel, Single-Phase System</a:t>
            </a:r>
          </a:p>
        </p:txBody>
      </p:sp>
      <p:grpSp>
        <p:nvGrpSpPr>
          <p:cNvPr id="8" name="Group 6"/>
          <p:cNvGrpSpPr>
            <a:grpSpLocks/>
          </p:cNvGrpSpPr>
          <p:nvPr/>
        </p:nvGrpSpPr>
        <p:grpSpPr bwMode="auto">
          <a:xfrm>
            <a:off x="644525" y="3621088"/>
            <a:ext cx="1260475" cy="307975"/>
            <a:chOff x="342" y="2905"/>
            <a:chExt cx="794" cy="194"/>
          </a:xfrm>
        </p:grpSpPr>
        <p:sp>
          <p:nvSpPr>
            <p:cNvPr id="31775" name="Rectangle 7"/>
            <p:cNvSpPr>
              <a:spLocks noChangeArrowheads="1"/>
            </p:cNvSpPr>
            <p:nvPr/>
          </p:nvSpPr>
          <p:spPr bwMode="auto">
            <a:xfrm>
              <a:off x="342" y="2905"/>
              <a:ext cx="521" cy="194"/>
            </a:xfrm>
            <a:prstGeom prst="rect">
              <a:avLst/>
            </a:prstGeom>
            <a:noFill/>
            <a:ln w="9525">
              <a:noFill/>
              <a:miter lim="800000"/>
              <a:headEnd/>
              <a:tailEnd/>
            </a:ln>
          </p:spPr>
          <p:txBody>
            <a:bodyPr wrap="none">
              <a:spAutoFit/>
            </a:bodyPr>
            <a:lstStyle/>
            <a:p>
              <a:r>
                <a:rPr lang="en-US" sz="1400" i="1"/>
                <a:t>Arrivals</a:t>
              </a:r>
            </a:p>
          </p:txBody>
        </p:sp>
        <p:sp>
          <p:nvSpPr>
            <p:cNvPr id="31776" name="Line 8"/>
            <p:cNvSpPr>
              <a:spLocks noChangeShapeType="1"/>
            </p:cNvSpPr>
            <p:nvPr/>
          </p:nvSpPr>
          <p:spPr bwMode="auto">
            <a:xfrm>
              <a:off x="824" y="3012"/>
              <a:ext cx="312" cy="0"/>
            </a:xfrm>
            <a:prstGeom prst="line">
              <a:avLst/>
            </a:prstGeom>
            <a:noFill/>
            <a:ln w="38100">
              <a:solidFill>
                <a:srgbClr val="000000"/>
              </a:solidFill>
              <a:round/>
              <a:headEnd/>
              <a:tailEnd type="triangle" w="med" len="sm"/>
            </a:ln>
          </p:spPr>
          <p:txBody>
            <a:bodyPr wrap="none" anchor="ctr"/>
            <a:lstStyle/>
            <a:p>
              <a:endParaRPr lang="en-US"/>
            </a:p>
          </p:txBody>
        </p:sp>
      </p:grpSp>
      <p:grpSp>
        <p:nvGrpSpPr>
          <p:cNvPr id="11" name="Group 9"/>
          <p:cNvGrpSpPr>
            <a:grpSpLocks/>
          </p:cNvGrpSpPr>
          <p:nvPr/>
        </p:nvGrpSpPr>
        <p:grpSpPr bwMode="auto">
          <a:xfrm>
            <a:off x="1943100" y="3109913"/>
            <a:ext cx="2794000" cy="1004887"/>
            <a:chOff x="1160" y="2079"/>
            <a:chExt cx="1760" cy="633"/>
          </a:xfrm>
        </p:grpSpPr>
        <p:sp>
          <p:nvSpPr>
            <p:cNvPr id="31769" name="Line 10"/>
            <p:cNvSpPr>
              <a:spLocks noChangeShapeType="1"/>
            </p:cNvSpPr>
            <p:nvPr/>
          </p:nvSpPr>
          <p:spPr bwMode="auto">
            <a:xfrm>
              <a:off x="2608" y="2508"/>
              <a:ext cx="312" cy="0"/>
            </a:xfrm>
            <a:prstGeom prst="line">
              <a:avLst/>
            </a:prstGeom>
            <a:noFill/>
            <a:ln w="38100">
              <a:solidFill>
                <a:srgbClr val="000000"/>
              </a:solidFill>
              <a:round/>
              <a:headEnd/>
              <a:tailEnd type="triangle" w="med" len="sm"/>
            </a:ln>
          </p:spPr>
          <p:txBody>
            <a:bodyPr wrap="none" anchor="ctr"/>
            <a:lstStyle/>
            <a:p>
              <a:endParaRPr lang="en-US"/>
            </a:p>
          </p:txBody>
        </p:sp>
        <p:grpSp>
          <p:nvGrpSpPr>
            <p:cNvPr id="31770" name="Group 11"/>
            <p:cNvGrpSpPr>
              <a:grpSpLocks/>
            </p:cNvGrpSpPr>
            <p:nvPr/>
          </p:nvGrpSpPr>
          <p:grpSpPr bwMode="auto">
            <a:xfrm>
              <a:off x="1160" y="2079"/>
              <a:ext cx="1528" cy="633"/>
              <a:chOff x="1160" y="2583"/>
              <a:chExt cx="1528" cy="633"/>
            </a:xfrm>
          </p:grpSpPr>
          <p:sp>
            <p:nvSpPr>
              <p:cNvPr id="31771" name="Oval 12"/>
              <p:cNvSpPr>
                <a:spLocks noChangeArrowheads="1"/>
              </p:cNvSpPr>
              <p:nvPr/>
            </p:nvSpPr>
            <p:spPr bwMode="auto">
              <a:xfrm>
                <a:off x="1160" y="2808"/>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sp>
            <p:nvSpPr>
              <p:cNvPr id="31772" name="Oval 13"/>
              <p:cNvSpPr>
                <a:spLocks noChangeArrowheads="1"/>
              </p:cNvSpPr>
              <p:nvPr/>
            </p:nvSpPr>
            <p:spPr bwMode="auto">
              <a:xfrm>
                <a:off x="1712" y="2808"/>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sp>
            <p:nvSpPr>
              <p:cNvPr id="31773" name="Rectangle 14"/>
              <p:cNvSpPr>
                <a:spLocks noChangeArrowheads="1"/>
              </p:cNvSpPr>
              <p:nvPr/>
            </p:nvSpPr>
            <p:spPr bwMode="auto">
              <a:xfrm>
                <a:off x="1622" y="2583"/>
                <a:ext cx="456" cy="194"/>
              </a:xfrm>
              <a:prstGeom prst="rect">
                <a:avLst/>
              </a:prstGeom>
              <a:noFill/>
              <a:ln w="9525">
                <a:noFill/>
                <a:miter lim="800000"/>
                <a:headEnd/>
                <a:tailEnd/>
              </a:ln>
            </p:spPr>
            <p:txBody>
              <a:bodyPr wrap="none">
                <a:spAutoFit/>
              </a:bodyPr>
              <a:lstStyle/>
              <a:p>
                <a:r>
                  <a:rPr lang="en-US" sz="1400"/>
                  <a:t>Queue</a:t>
                </a:r>
              </a:p>
            </p:txBody>
          </p:sp>
          <p:sp>
            <p:nvSpPr>
              <p:cNvPr id="31774" name="Oval 15"/>
              <p:cNvSpPr>
                <a:spLocks noChangeArrowheads="1"/>
              </p:cNvSpPr>
              <p:nvPr/>
            </p:nvSpPr>
            <p:spPr bwMode="auto">
              <a:xfrm>
                <a:off x="2280" y="2808"/>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grpSp>
      </p:grpSp>
      <p:sp>
        <p:nvSpPr>
          <p:cNvPr id="18" name="Line 17"/>
          <p:cNvSpPr>
            <a:spLocks noChangeShapeType="1"/>
          </p:cNvSpPr>
          <p:nvPr/>
        </p:nvSpPr>
        <p:spPr bwMode="auto">
          <a:xfrm>
            <a:off x="4737100" y="2908300"/>
            <a:ext cx="0" cy="1778000"/>
          </a:xfrm>
          <a:prstGeom prst="line">
            <a:avLst/>
          </a:prstGeom>
          <a:noFill/>
          <a:ln w="38100">
            <a:solidFill>
              <a:schemeClr val="tx1"/>
            </a:solidFill>
            <a:prstDash val="dash"/>
            <a:round/>
            <a:headEnd/>
            <a:tailEnd/>
          </a:ln>
        </p:spPr>
        <p:txBody>
          <a:bodyPr wrap="none" anchor="ctr"/>
          <a:lstStyle/>
          <a:p>
            <a:endParaRPr lang="en-US"/>
          </a:p>
        </p:txBody>
      </p:sp>
      <p:grpSp>
        <p:nvGrpSpPr>
          <p:cNvPr id="19" name="Group 18"/>
          <p:cNvGrpSpPr>
            <a:grpSpLocks/>
          </p:cNvGrpSpPr>
          <p:nvPr/>
        </p:nvGrpSpPr>
        <p:grpSpPr bwMode="auto">
          <a:xfrm>
            <a:off x="6718300" y="2122488"/>
            <a:ext cx="1595438" cy="2752725"/>
            <a:chOff x="4424" y="1409"/>
            <a:chExt cx="1005" cy="1734"/>
          </a:xfrm>
        </p:grpSpPr>
        <p:sp>
          <p:nvSpPr>
            <p:cNvPr id="31765" name="Rectangle 19"/>
            <p:cNvSpPr>
              <a:spLocks noChangeArrowheads="1"/>
            </p:cNvSpPr>
            <p:nvPr/>
          </p:nvSpPr>
          <p:spPr bwMode="auto">
            <a:xfrm>
              <a:off x="4726" y="1409"/>
              <a:ext cx="703" cy="1734"/>
            </a:xfrm>
            <a:prstGeom prst="rect">
              <a:avLst/>
            </a:prstGeom>
            <a:noFill/>
            <a:ln w="9525">
              <a:noFill/>
              <a:miter lim="800000"/>
              <a:headEnd/>
              <a:tailEnd/>
            </a:ln>
          </p:spPr>
          <p:txBody>
            <a:bodyPr wrap="none">
              <a:spAutoFit/>
            </a:bodyPr>
            <a:lstStyle/>
            <a:p>
              <a:pPr>
                <a:lnSpc>
                  <a:spcPct val="430000"/>
                </a:lnSpc>
              </a:pPr>
              <a:r>
                <a:rPr lang="en-US" sz="1400" i="1"/>
                <a:t>Departures</a:t>
              </a:r>
            </a:p>
            <a:p>
              <a:pPr>
                <a:lnSpc>
                  <a:spcPct val="430000"/>
                </a:lnSpc>
              </a:pPr>
              <a:r>
                <a:rPr lang="en-US" sz="1400" i="1"/>
                <a:t>After</a:t>
              </a:r>
            </a:p>
            <a:p>
              <a:pPr>
                <a:lnSpc>
                  <a:spcPct val="430000"/>
                </a:lnSpc>
              </a:pPr>
              <a:r>
                <a:rPr lang="en-US" sz="1400" i="1"/>
                <a:t>Service</a:t>
              </a:r>
            </a:p>
          </p:txBody>
        </p:sp>
        <p:sp>
          <p:nvSpPr>
            <p:cNvPr id="31766" name="Line 20"/>
            <p:cNvSpPr>
              <a:spLocks noChangeShapeType="1"/>
            </p:cNvSpPr>
            <p:nvPr/>
          </p:nvSpPr>
          <p:spPr bwMode="auto">
            <a:xfrm>
              <a:off x="4424" y="2460"/>
              <a:ext cx="312" cy="0"/>
            </a:xfrm>
            <a:prstGeom prst="line">
              <a:avLst/>
            </a:prstGeom>
            <a:noFill/>
            <a:ln w="38100">
              <a:solidFill>
                <a:srgbClr val="000000"/>
              </a:solidFill>
              <a:round/>
              <a:headEnd/>
              <a:tailEnd type="triangle" w="med" len="sm"/>
            </a:ln>
          </p:spPr>
          <p:txBody>
            <a:bodyPr wrap="none" anchor="ctr"/>
            <a:lstStyle/>
            <a:p>
              <a:endParaRPr lang="en-US"/>
            </a:p>
          </p:txBody>
        </p:sp>
        <p:sp>
          <p:nvSpPr>
            <p:cNvPr id="31767" name="Line 21"/>
            <p:cNvSpPr>
              <a:spLocks noChangeShapeType="1"/>
            </p:cNvSpPr>
            <p:nvPr/>
          </p:nvSpPr>
          <p:spPr bwMode="auto">
            <a:xfrm>
              <a:off x="4424" y="1884"/>
              <a:ext cx="312" cy="0"/>
            </a:xfrm>
            <a:prstGeom prst="line">
              <a:avLst/>
            </a:prstGeom>
            <a:noFill/>
            <a:ln w="38100">
              <a:solidFill>
                <a:srgbClr val="000000"/>
              </a:solidFill>
              <a:round/>
              <a:headEnd/>
              <a:tailEnd type="triangle" w="med" len="sm"/>
            </a:ln>
          </p:spPr>
          <p:txBody>
            <a:bodyPr wrap="none" anchor="ctr"/>
            <a:lstStyle/>
            <a:p>
              <a:endParaRPr lang="en-US"/>
            </a:p>
          </p:txBody>
        </p:sp>
        <p:sp>
          <p:nvSpPr>
            <p:cNvPr id="31768" name="Line 22"/>
            <p:cNvSpPr>
              <a:spLocks noChangeShapeType="1"/>
            </p:cNvSpPr>
            <p:nvPr/>
          </p:nvSpPr>
          <p:spPr bwMode="auto">
            <a:xfrm>
              <a:off x="4424" y="3044"/>
              <a:ext cx="312" cy="0"/>
            </a:xfrm>
            <a:prstGeom prst="line">
              <a:avLst/>
            </a:prstGeom>
            <a:noFill/>
            <a:ln w="38100">
              <a:solidFill>
                <a:srgbClr val="000000"/>
              </a:solidFill>
              <a:round/>
              <a:headEnd/>
              <a:tailEnd type="triangle" w="med" len="sm"/>
            </a:ln>
          </p:spPr>
          <p:txBody>
            <a:bodyPr wrap="none" anchor="ctr"/>
            <a:lstStyle/>
            <a:p>
              <a:endParaRPr lang="en-US"/>
            </a:p>
          </p:txBody>
        </p:sp>
      </p:grpSp>
      <p:grpSp>
        <p:nvGrpSpPr>
          <p:cNvPr id="24" name="Group 23"/>
          <p:cNvGrpSpPr>
            <a:grpSpLocks/>
          </p:cNvGrpSpPr>
          <p:nvPr/>
        </p:nvGrpSpPr>
        <p:grpSpPr bwMode="auto">
          <a:xfrm>
            <a:off x="4765675" y="2425700"/>
            <a:ext cx="1993900" cy="2743200"/>
            <a:chOff x="2938" y="1648"/>
            <a:chExt cx="1256" cy="1728"/>
          </a:xfrm>
        </p:grpSpPr>
        <p:sp>
          <p:nvSpPr>
            <p:cNvPr id="31756" name="Line 24"/>
            <p:cNvSpPr>
              <a:spLocks noChangeShapeType="1"/>
            </p:cNvSpPr>
            <p:nvPr/>
          </p:nvSpPr>
          <p:spPr bwMode="auto">
            <a:xfrm flipV="1">
              <a:off x="2938" y="2508"/>
              <a:ext cx="606" cy="4"/>
            </a:xfrm>
            <a:prstGeom prst="line">
              <a:avLst/>
            </a:prstGeom>
            <a:noFill/>
            <a:ln w="38100">
              <a:solidFill>
                <a:srgbClr val="000000"/>
              </a:solidFill>
              <a:round/>
              <a:headEnd/>
              <a:tailEnd type="triangle" w="med" len="sm"/>
            </a:ln>
          </p:spPr>
          <p:txBody>
            <a:bodyPr wrap="none" anchor="ctr"/>
            <a:lstStyle/>
            <a:p>
              <a:endParaRPr lang="en-US"/>
            </a:p>
          </p:txBody>
        </p:sp>
        <p:sp>
          <p:nvSpPr>
            <p:cNvPr id="31757" name="Line 25"/>
            <p:cNvSpPr>
              <a:spLocks noChangeShapeType="1"/>
            </p:cNvSpPr>
            <p:nvPr/>
          </p:nvSpPr>
          <p:spPr bwMode="auto">
            <a:xfrm flipV="1">
              <a:off x="2954" y="1968"/>
              <a:ext cx="590" cy="541"/>
            </a:xfrm>
            <a:prstGeom prst="line">
              <a:avLst/>
            </a:prstGeom>
            <a:noFill/>
            <a:ln w="38100">
              <a:solidFill>
                <a:srgbClr val="000000"/>
              </a:solidFill>
              <a:round/>
              <a:headEnd/>
              <a:tailEnd type="triangle" w="med" len="sm"/>
            </a:ln>
          </p:spPr>
          <p:txBody>
            <a:bodyPr wrap="none" anchor="ctr"/>
            <a:lstStyle/>
            <a:p>
              <a:endParaRPr lang="en-US"/>
            </a:p>
          </p:txBody>
        </p:sp>
        <p:sp>
          <p:nvSpPr>
            <p:cNvPr id="31758" name="Line 26"/>
            <p:cNvSpPr>
              <a:spLocks noChangeShapeType="1"/>
            </p:cNvSpPr>
            <p:nvPr/>
          </p:nvSpPr>
          <p:spPr bwMode="auto">
            <a:xfrm>
              <a:off x="2946" y="2509"/>
              <a:ext cx="598" cy="555"/>
            </a:xfrm>
            <a:prstGeom prst="line">
              <a:avLst/>
            </a:prstGeom>
            <a:noFill/>
            <a:ln w="38100">
              <a:solidFill>
                <a:srgbClr val="000000"/>
              </a:solidFill>
              <a:round/>
              <a:headEnd/>
              <a:tailEnd type="triangle" w="med" len="sm"/>
            </a:ln>
          </p:spPr>
          <p:txBody>
            <a:bodyPr wrap="none" anchor="ctr"/>
            <a:lstStyle/>
            <a:p>
              <a:endParaRPr lang="en-US"/>
            </a:p>
          </p:txBody>
        </p:sp>
        <p:sp>
          <p:nvSpPr>
            <p:cNvPr id="31759" name="Rectangle 27"/>
            <p:cNvSpPr>
              <a:spLocks noChangeArrowheads="1"/>
            </p:cNvSpPr>
            <p:nvPr/>
          </p:nvSpPr>
          <p:spPr bwMode="auto">
            <a:xfrm>
              <a:off x="3544" y="1648"/>
              <a:ext cx="632" cy="544"/>
            </a:xfrm>
            <a:prstGeom prst="rect">
              <a:avLst/>
            </a:prstGeom>
            <a:solidFill>
              <a:srgbClr val="FFFFFF"/>
            </a:solidFill>
            <a:ln w="19050">
              <a:solidFill>
                <a:schemeClr val="tx1"/>
              </a:solidFill>
              <a:miter lim="800000"/>
              <a:headEnd/>
              <a:tailEnd/>
            </a:ln>
          </p:spPr>
          <p:txBody>
            <a:bodyPr wrap="none" anchor="ctr"/>
            <a:lstStyle/>
            <a:p>
              <a:endParaRPr lang="en-NZ" sz="1400"/>
            </a:p>
          </p:txBody>
        </p:sp>
        <p:sp>
          <p:nvSpPr>
            <p:cNvPr id="31760" name="Rectangle 28"/>
            <p:cNvSpPr>
              <a:spLocks noChangeArrowheads="1"/>
            </p:cNvSpPr>
            <p:nvPr/>
          </p:nvSpPr>
          <p:spPr bwMode="auto">
            <a:xfrm>
              <a:off x="3552" y="2832"/>
              <a:ext cx="632" cy="544"/>
            </a:xfrm>
            <a:prstGeom prst="rect">
              <a:avLst/>
            </a:prstGeom>
            <a:solidFill>
              <a:srgbClr val="FFFFFF"/>
            </a:solidFill>
            <a:ln w="19050">
              <a:solidFill>
                <a:schemeClr val="tx1"/>
              </a:solidFill>
              <a:miter lim="800000"/>
              <a:headEnd/>
              <a:tailEnd/>
            </a:ln>
          </p:spPr>
          <p:txBody>
            <a:bodyPr wrap="none" anchor="ctr"/>
            <a:lstStyle/>
            <a:p>
              <a:endParaRPr lang="en-NZ" sz="1400"/>
            </a:p>
          </p:txBody>
        </p:sp>
        <p:sp>
          <p:nvSpPr>
            <p:cNvPr id="31761" name="Rectangle 29"/>
            <p:cNvSpPr>
              <a:spLocks noChangeArrowheads="1"/>
            </p:cNvSpPr>
            <p:nvPr/>
          </p:nvSpPr>
          <p:spPr bwMode="auto">
            <a:xfrm>
              <a:off x="3552" y="2240"/>
              <a:ext cx="632" cy="544"/>
            </a:xfrm>
            <a:prstGeom prst="rect">
              <a:avLst/>
            </a:prstGeom>
            <a:solidFill>
              <a:srgbClr val="FFFFFF"/>
            </a:solidFill>
            <a:ln w="19050">
              <a:solidFill>
                <a:schemeClr val="tx1"/>
              </a:solidFill>
              <a:miter lim="800000"/>
              <a:headEnd/>
              <a:tailEnd/>
            </a:ln>
          </p:spPr>
          <p:txBody>
            <a:bodyPr wrap="none" anchor="ctr"/>
            <a:lstStyle/>
            <a:p>
              <a:endParaRPr lang="en-NZ" sz="1400"/>
            </a:p>
          </p:txBody>
        </p:sp>
        <p:sp>
          <p:nvSpPr>
            <p:cNvPr id="31762" name="Rectangle 31"/>
            <p:cNvSpPr>
              <a:spLocks noChangeArrowheads="1"/>
            </p:cNvSpPr>
            <p:nvPr/>
          </p:nvSpPr>
          <p:spPr bwMode="auto">
            <a:xfrm>
              <a:off x="3526" y="1704"/>
              <a:ext cx="668" cy="448"/>
            </a:xfrm>
            <a:prstGeom prst="rect">
              <a:avLst/>
            </a:prstGeom>
            <a:noFill/>
            <a:ln w="9525">
              <a:noFill/>
              <a:miter lim="800000"/>
              <a:headEnd/>
              <a:tailEnd/>
            </a:ln>
          </p:spPr>
          <p:txBody>
            <a:bodyPr>
              <a:spAutoFit/>
            </a:bodyPr>
            <a:lstStyle/>
            <a:p>
              <a:pPr algn="ctr">
                <a:lnSpc>
                  <a:spcPct val="85000"/>
                </a:lnSpc>
                <a:spcAft>
                  <a:spcPct val="30000"/>
                </a:spcAft>
              </a:pPr>
              <a:r>
                <a:rPr lang="en-US" sz="1400"/>
                <a:t>Service Facility</a:t>
              </a:r>
            </a:p>
            <a:p>
              <a:pPr algn="ctr">
                <a:lnSpc>
                  <a:spcPct val="85000"/>
                </a:lnSpc>
              </a:pPr>
              <a:r>
                <a:rPr lang="en-US" sz="1400"/>
                <a:t>1</a:t>
              </a:r>
            </a:p>
          </p:txBody>
        </p:sp>
        <p:sp>
          <p:nvSpPr>
            <p:cNvPr id="31763" name="Rectangle 34"/>
            <p:cNvSpPr>
              <a:spLocks noChangeArrowheads="1"/>
            </p:cNvSpPr>
            <p:nvPr/>
          </p:nvSpPr>
          <p:spPr bwMode="auto">
            <a:xfrm>
              <a:off x="3526" y="2296"/>
              <a:ext cx="668" cy="448"/>
            </a:xfrm>
            <a:prstGeom prst="rect">
              <a:avLst/>
            </a:prstGeom>
            <a:noFill/>
            <a:ln w="9525">
              <a:noFill/>
              <a:miter lim="800000"/>
              <a:headEnd/>
              <a:tailEnd/>
            </a:ln>
          </p:spPr>
          <p:txBody>
            <a:bodyPr>
              <a:spAutoFit/>
            </a:bodyPr>
            <a:lstStyle/>
            <a:p>
              <a:pPr algn="ctr">
                <a:lnSpc>
                  <a:spcPct val="85000"/>
                </a:lnSpc>
                <a:spcAft>
                  <a:spcPct val="30000"/>
                </a:spcAft>
              </a:pPr>
              <a:r>
                <a:rPr lang="en-US" sz="1400"/>
                <a:t>Service Facility</a:t>
              </a:r>
            </a:p>
            <a:p>
              <a:pPr algn="ctr">
                <a:lnSpc>
                  <a:spcPct val="85000"/>
                </a:lnSpc>
              </a:pPr>
              <a:r>
                <a:rPr lang="en-US" sz="1400"/>
                <a:t>2</a:t>
              </a:r>
            </a:p>
          </p:txBody>
        </p:sp>
        <p:sp>
          <p:nvSpPr>
            <p:cNvPr id="31764" name="Rectangle 35"/>
            <p:cNvSpPr>
              <a:spLocks noChangeArrowheads="1"/>
            </p:cNvSpPr>
            <p:nvPr/>
          </p:nvSpPr>
          <p:spPr bwMode="auto">
            <a:xfrm>
              <a:off x="3526" y="2880"/>
              <a:ext cx="668" cy="448"/>
            </a:xfrm>
            <a:prstGeom prst="rect">
              <a:avLst/>
            </a:prstGeom>
            <a:noFill/>
            <a:ln w="9525">
              <a:noFill/>
              <a:miter lim="800000"/>
              <a:headEnd/>
              <a:tailEnd/>
            </a:ln>
          </p:spPr>
          <p:txBody>
            <a:bodyPr>
              <a:spAutoFit/>
            </a:bodyPr>
            <a:lstStyle/>
            <a:p>
              <a:pPr algn="ctr">
                <a:lnSpc>
                  <a:spcPct val="85000"/>
                </a:lnSpc>
                <a:spcAft>
                  <a:spcPct val="30000"/>
                </a:spcAft>
              </a:pPr>
              <a:r>
                <a:rPr lang="en-US" sz="1400"/>
                <a:t>Service Facility</a:t>
              </a:r>
            </a:p>
            <a:p>
              <a:pPr algn="ctr">
                <a:lnSpc>
                  <a:spcPct val="85000"/>
                </a:lnSpc>
              </a:pPr>
              <a:r>
                <a:rPr lang="en-US" sz="1400"/>
                <a:t>3</a:t>
              </a:r>
            </a:p>
          </p:txBody>
        </p:sp>
      </p:grpSp>
      <p:sp>
        <p:nvSpPr>
          <p:cNvPr id="31755" name="TextBox 33"/>
          <p:cNvSpPr txBox="1">
            <a:spLocks noChangeArrowheads="1"/>
          </p:cNvSpPr>
          <p:nvPr/>
        </p:nvSpPr>
        <p:spPr bwMode="auto">
          <a:xfrm>
            <a:off x="768350" y="1585913"/>
            <a:ext cx="4959350" cy="307975"/>
          </a:xfrm>
          <a:prstGeom prst="rect">
            <a:avLst/>
          </a:prstGeom>
          <a:noFill/>
          <a:ln w="9525">
            <a:noFill/>
            <a:miter lim="800000"/>
            <a:headEnd/>
            <a:tailEnd/>
          </a:ln>
        </p:spPr>
        <p:txBody>
          <a:bodyPr>
            <a:spAutoFit/>
          </a:bodyPr>
          <a:lstStyle/>
          <a:p>
            <a:r>
              <a:rPr lang="en-US" sz="1400"/>
              <a:t>FIGURE 12.2 – Four Basic Queuing System Configurations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childTnLst>
                          </p:cTn>
                        </p:par>
                        <p:par>
                          <p:cTn id="16" fill="hold">
                            <p:stCondLst>
                              <p:cond delay="6000"/>
                            </p:stCondLst>
                            <p:childTnLst>
                              <p:par>
                                <p:cTn id="17" presetID="22" presetClass="entr" presetSubtype="1" fill="hold" grpId="0" nodeType="afterEffect">
                                  <p:stCondLst>
                                    <p:cond delay="100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1000"/>
                                        <p:tgtEl>
                                          <p:spTgt spid="18"/>
                                        </p:tgtEl>
                                      </p:cBhvr>
                                    </p:animEffect>
                                  </p:childTnLst>
                                </p:cTn>
                              </p:par>
                            </p:childTnLst>
                          </p:cTn>
                        </p:par>
                        <p:par>
                          <p:cTn id="20" fill="hold">
                            <p:stCondLst>
                              <p:cond delay="8000"/>
                            </p:stCondLst>
                            <p:childTnLst>
                              <p:par>
                                <p:cTn id="21" presetID="22" presetClass="entr" presetSubtype="8" fill="hold" nodeType="afterEffect">
                                  <p:stCondLst>
                                    <p:cond delay="100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1000"/>
                                        <p:tgtEl>
                                          <p:spTgt spid="24"/>
                                        </p:tgtEl>
                                      </p:cBhvr>
                                    </p:animEffect>
                                  </p:childTnLst>
                                </p:cTn>
                              </p:par>
                            </p:childTnLst>
                          </p:cTn>
                        </p:par>
                        <p:par>
                          <p:cTn id="24" fill="hold">
                            <p:stCondLst>
                              <p:cond delay="10000"/>
                            </p:stCondLst>
                            <p:childTnLst>
                              <p:par>
                                <p:cTn id="25" presetID="22" presetClass="entr" presetSubtype="8" fill="hold" nodeType="afterEffect">
                                  <p:stCondLst>
                                    <p:cond delay="100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1000"/>
                                        <p:tgtEl>
                                          <p:spTgt spid="19"/>
                                        </p:tgtEl>
                                      </p:cBhvr>
                                    </p:animEffect>
                                  </p:childTnLst>
                                </p:cTn>
                              </p:par>
                            </p:childTnLst>
                          </p:cTn>
                        </p:par>
                        <p:par>
                          <p:cTn id="28" fill="hold">
                            <p:stCondLst>
                              <p:cond delay="12000"/>
                            </p:stCondLst>
                            <p:childTnLst>
                              <p:par>
                                <p:cTn id="29" presetID="22" presetClass="entr" presetSubtype="8" fill="hold" grpId="0" nodeType="afterEffect">
                                  <p:stCondLst>
                                    <p:cond delay="100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utoUpdateAnimBg="0"/>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Characteristics of a </a:t>
            </a:r>
            <a:r>
              <a:rPr lang="en-US" dirty="0" smtClean="0"/>
              <a:t/>
            </a:r>
            <a:br>
              <a:rPr lang="en-US" dirty="0" smtClean="0"/>
            </a:br>
            <a:r>
              <a:rPr lang="en-US" dirty="0" smtClean="0"/>
              <a:t>Queuing </a:t>
            </a:r>
            <a:r>
              <a:rPr lang="en-US" dirty="0"/>
              <a:t>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8043DA40-9EF9-4196-8AEE-E13536098531}" type="slidenum">
              <a:rPr lang="en-US"/>
              <a:pPr>
                <a:defRPr/>
              </a:pPr>
              <a:t>17</a:t>
            </a:fld>
            <a:endParaRPr lang="en-US"/>
          </a:p>
        </p:txBody>
      </p:sp>
      <p:sp>
        <p:nvSpPr>
          <p:cNvPr id="6" name="Rectangle 2"/>
          <p:cNvSpPr>
            <a:spLocks noChangeArrowheads="1"/>
          </p:cNvSpPr>
          <p:nvPr/>
        </p:nvSpPr>
        <p:spPr bwMode="auto">
          <a:xfrm>
            <a:off x="1511300" y="2616200"/>
            <a:ext cx="5816600" cy="2273300"/>
          </a:xfrm>
          <a:prstGeom prst="rect">
            <a:avLst/>
          </a:prstGeom>
          <a:solidFill>
            <a:schemeClr val="tx2"/>
          </a:solidFill>
          <a:ln w="19050">
            <a:solidFill>
              <a:schemeClr val="tx1"/>
            </a:solidFill>
            <a:miter lim="800000"/>
            <a:headEnd/>
            <a:tailEnd/>
          </a:ln>
        </p:spPr>
        <p:txBody>
          <a:bodyPr wrap="none" anchor="ctr"/>
          <a:lstStyle/>
          <a:p>
            <a:endParaRPr lang="en-NZ" sz="1400"/>
          </a:p>
        </p:txBody>
      </p:sp>
      <p:sp>
        <p:nvSpPr>
          <p:cNvPr id="7" name="Rectangle 5"/>
          <p:cNvSpPr>
            <a:spLocks noChangeArrowheads="1"/>
          </p:cNvSpPr>
          <p:nvPr/>
        </p:nvSpPr>
        <p:spPr bwMode="auto">
          <a:xfrm>
            <a:off x="3163888" y="5353050"/>
            <a:ext cx="2809875" cy="307975"/>
          </a:xfrm>
          <a:prstGeom prst="rect">
            <a:avLst/>
          </a:prstGeom>
          <a:noFill/>
          <a:ln w="9525">
            <a:noFill/>
            <a:miter lim="800000"/>
            <a:headEnd/>
            <a:tailEnd/>
          </a:ln>
        </p:spPr>
        <p:txBody>
          <a:bodyPr wrap="none">
            <a:spAutoFit/>
          </a:bodyPr>
          <a:lstStyle/>
          <a:p>
            <a:pPr algn="ctr"/>
            <a:r>
              <a:rPr lang="en-US" sz="1400"/>
              <a:t>Multichannel, Multiphase System</a:t>
            </a:r>
          </a:p>
        </p:txBody>
      </p:sp>
      <p:grpSp>
        <p:nvGrpSpPr>
          <p:cNvPr id="8" name="Group 6"/>
          <p:cNvGrpSpPr>
            <a:grpSpLocks/>
          </p:cNvGrpSpPr>
          <p:nvPr/>
        </p:nvGrpSpPr>
        <p:grpSpPr bwMode="auto">
          <a:xfrm>
            <a:off x="555625" y="3582988"/>
            <a:ext cx="1247775" cy="307975"/>
            <a:chOff x="350" y="2905"/>
            <a:chExt cx="786" cy="194"/>
          </a:xfrm>
        </p:grpSpPr>
        <p:sp>
          <p:nvSpPr>
            <p:cNvPr id="32810" name="Rectangle 7"/>
            <p:cNvSpPr>
              <a:spLocks noChangeArrowheads="1"/>
            </p:cNvSpPr>
            <p:nvPr/>
          </p:nvSpPr>
          <p:spPr bwMode="auto">
            <a:xfrm>
              <a:off x="350" y="2905"/>
              <a:ext cx="521" cy="194"/>
            </a:xfrm>
            <a:prstGeom prst="rect">
              <a:avLst/>
            </a:prstGeom>
            <a:noFill/>
            <a:ln w="9525">
              <a:noFill/>
              <a:miter lim="800000"/>
              <a:headEnd/>
              <a:tailEnd/>
            </a:ln>
          </p:spPr>
          <p:txBody>
            <a:bodyPr wrap="none">
              <a:spAutoFit/>
            </a:bodyPr>
            <a:lstStyle/>
            <a:p>
              <a:r>
                <a:rPr lang="en-US" sz="1400" i="1"/>
                <a:t>Arrivals</a:t>
              </a:r>
            </a:p>
          </p:txBody>
        </p:sp>
        <p:sp>
          <p:nvSpPr>
            <p:cNvPr id="32811" name="Line 8"/>
            <p:cNvSpPr>
              <a:spLocks noChangeShapeType="1"/>
            </p:cNvSpPr>
            <p:nvPr/>
          </p:nvSpPr>
          <p:spPr bwMode="auto">
            <a:xfrm>
              <a:off x="824" y="3012"/>
              <a:ext cx="312" cy="0"/>
            </a:xfrm>
            <a:prstGeom prst="line">
              <a:avLst/>
            </a:prstGeom>
            <a:noFill/>
            <a:ln w="38100">
              <a:solidFill>
                <a:srgbClr val="000000"/>
              </a:solidFill>
              <a:round/>
              <a:headEnd/>
              <a:tailEnd type="triangle" w="med" len="sm"/>
            </a:ln>
          </p:spPr>
          <p:txBody>
            <a:bodyPr wrap="none" anchor="ctr"/>
            <a:lstStyle/>
            <a:p>
              <a:endParaRPr lang="en-US"/>
            </a:p>
          </p:txBody>
        </p:sp>
      </p:grpSp>
      <p:grpSp>
        <p:nvGrpSpPr>
          <p:cNvPr id="11" name="Group 9"/>
          <p:cNvGrpSpPr>
            <a:grpSpLocks/>
          </p:cNvGrpSpPr>
          <p:nvPr/>
        </p:nvGrpSpPr>
        <p:grpSpPr bwMode="auto">
          <a:xfrm>
            <a:off x="1841500" y="3122613"/>
            <a:ext cx="2708275" cy="954087"/>
            <a:chOff x="1160" y="2055"/>
            <a:chExt cx="1706" cy="601"/>
          </a:xfrm>
        </p:grpSpPr>
        <p:sp>
          <p:nvSpPr>
            <p:cNvPr id="32804" name="Line 10"/>
            <p:cNvSpPr>
              <a:spLocks noChangeShapeType="1"/>
            </p:cNvSpPr>
            <p:nvPr/>
          </p:nvSpPr>
          <p:spPr bwMode="auto">
            <a:xfrm>
              <a:off x="2554" y="2452"/>
              <a:ext cx="312" cy="0"/>
            </a:xfrm>
            <a:prstGeom prst="line">
              <a:avLst/>
            </a:prstGeom>
            <a:noFill/>
            <a:ln w="38100">
              <a:solidFill>
                <a:srgbClr val="000000"/>
              </a:solidFill>
              <a:round/>
              <a:headEnd/>
              <a:tailEnd type="triangle" w="med" len="sm"/>
            </a:ln>
          </p:spPr>
          <p:txBody>
            <a:bodyPr wrap="none" anchor="ctr"/>
            <a:lstStyle/>
            <a:p>
              <a:endParaRPr lang="en-US"/>
            </a:p>
          </p:txBody>
        </p:sp>
        <p:grpSp>
          <p:nvGrpSpPr>
            <p:cNvPr id="32805" name="Group 11"/>
            <p:cNvGrpSpPr>
              <a:grpSpLocks/>
            </p:cNvGrpSpPr>
            <p:nvPr/>
          </p:nvGrpSpPr>
          <p:grpSpPr bwMode="auto">
            <a:xfrm>
              <a:off x="1160" y="2055"/>
              <a:ext cx="1528" cy="601"/>
              <a:chOff x="1160" y="2615"/>
              <a:chExt cx="1528" cy="601"/>
            </a:xfrm>
          </p:grpSpPr>
          <p:sp>
            <p:nvSpPr>
              <p:cNvPr id="32806" name="Oval 12"/>
              <p:cNvSpPr>
                <a:spLocks noChangeArrowheads="1"/>
              </p:cNvSpPr>
              <p:nvPr/>
            </p:nvSpPr>
            <p:spPr bwMode="auto">
              <a:xfrm>
                <a:off x="1160" y="2808"/>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sp>
            <p:nvSpPr>
              <p:cNvPr id="32807" name="Oval 13"/>
              <p:cNvSpPr>
                <a:spLocks noChangeArrowheads="1"/>
              </p:cNvSpPr>
              <p:nvPr/>
            </p:nvSpPr>
            <p:spPr bwMode="auto">
              <a:xfrm>
                <a:off x="1712" y="2808"/>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sp>
            <p:nvSpPr>
              <p:cNvPr id="32808" name="Rectangle 14"/>
              <p:cNvSpPr>
                <a:spLocks noChangeArrowheads="1"/>
              </p:cNvSpPr>
              <p:nvPr/>
            </p:nvSpPr>
            <p:spPr bwMode="auto">
              <a:xfrm>
                <a:off x="1630" y="2615"/>
                <a:ext cx="456" cy="194"/>
              </a:xfrm>
              <a:prstGeom prst="rect">
                <a:avLst/>
              </a:prstGeom>
              <a:noFill/>
              <a:ln w="9525">
                <a:noFill/>
                <a:miter lim="800000"/>
                <a:headEnd/>
                <a:tailEnd/>
              </a:ln>
            </p:spPr>
            <p:txBody>
              <a:bodyPr wrap="none">
                <a:spAutoFit/>
              </a:bodyPr>
              <a:lstStyle/>
              <a:p>
                <a:r>
                  <a:rPr lang="en-US" sz="1400"/>
                  <a:t>Queue</a:t>
                </a:r>
              </a:p>
            </p:txBody>
          </p:sp>
          <p:sp>
            <p:nvSpPr>
              <p:cNvPr id="32809" name="Oval 15"/>
              <p:cNvSpPr>
                <a:spLocks noChangeArrowheads="1"/>
              </p:cNvSpPr>
              <p:nvPr/>
            </p:nvSpPr>
            <p:spPr bwMode="auto">
              <a:xfrm>
                <a:off x="2280" y="2808"/>
                <a:ext cx="408" cy="408"/>
              </a:xfrm>
              <a:prstGeom prst="ellipse">
                <a:avLst/>
              </a:prstGeom>
              <a:solidFill>
                <a:schemeClr val="bg1"/>
              </a:solidFill>
              <a:ln w="19050">
                <a:solidFill>
                  <a:schemeClr val="tx1"/>
                </a:solidFill>
                <a:round/>
                <a:headEnd/>
                <a:tailEnd/>
              </a:ln>
            </p:spPr>
            <p:txBody>
              <a:bodyPr wrap="none" anchor="ctr"/>
              <a:lstStyle/>
              <a:p>
                <a:endParaRPr lang="en-NZ" sz="1400"/>
              </a:p>
            </p:txBody>
          </p:sp>
        </p:grpSp>
      </p:grpSp>
      <p:grpSp>
        <p:nvGrpSpPr>
          <p:cNvPr id="18" name="Group 17"/>
          <p:cNvGrpSpPr>
            <a:grpSpLocks/>
          </p:cNvGrpSpPr>
          <p:nvPr/>
        </p:nvGrpSpPr>
        <p:grpSpPr bwMode="auto">
          <a:xfrm>
            <a:off x="7159625" y="3222625"/>
            <a:ext cx="1560513" cy="1066800"/>
            <a:chOff x="4510" y="2118"/>
            <a:chExt cx="983" cy="672"/>
          </a:xfrm>
        </p:grpSpPr>
        <p:sp>
          <p:nvSpPr>
            <p:cNvPr id="32801" name="Rectangle 18"/>
            <p:cNvSpPr>
              <a:spLocks noChangeArrowheads="1"/>
            </p:cNvSpPr>
            <p:nvPr/>
          </p:nvSpPr>
          <p:spPr bwMode="auto">
            <a:xfrm>
              <a:off x="4702" y="2280"/>
              <a:ext cx="791" cy="292"/>
            </a:xfrm>
            <a:prstGeom prst="rect">
              <a:avLst/>
            </a:prstGeom>
            <a:noFill/>
            <a:ln w="9525">
              <a:noFill/>
              <a:miter lim="800000"/>
              <a:headEnd/>
              <a:tailEnd/>
            </a:ln>
          </p:spPr>
          <p:txBody>
            <a:bodyPr wrap="none">
              <a:spAutoFit/>
            </a:bodyPr>
            <a:lstStyle/>
            <a:p>
              <a:pPr>
                <a:lnSpc>
                  <a:spcPct val="85000"/>
                </a:lnSpc>
              </a:pPr>
              <a:r>
                <a:rPr lang="en-US" sz="1400" i="1"/>
                <a:t>Departures</a:t>
              </a:r>
            </a:p>
            <a:p>
              <a:pPr>
                <a:lnSpc>
                  <a:spcPct val="85000"/>
                </a:lnSpc>
              </a:pPr>
              <a:r>
                <a:rPr lang="en-US" sz="1400" i="1"/>
                <a:t>After Service</a:t>
              </a:r>
            </a:p>
          </p:txBody>
        </p:sp>
        <p:sp>
          <p:nvSpPr>
            <p:cNvPr id="32802" name="Line 19"/>
            <p:cNvSpPr>
              <a:spLocks noChangeShapeType="1"/>
            </p:cNvSpPr>
            <p:nvPr/>
          </p:nvSpPr>
          <p:spPr bwMode="auto">
            <a:xfrm>
              <a:off x="4510" y="2118"/>
              <a:ext cx="312" cy="0"/>
            </a:xfrm>
            <a:prstGeom prst="line">
              <a:avLst/>
            </a:prstGeom>
            <a:noFill/>
            <a:ln w="38100">
              <a:solidFill>
                <a:srgbClr val="000000"/>
              </a:solidFill>
              <a:round/>
              <a:headEnd/>
              <a:tailEnd type="triangle" w="med" len="sm"/>
            </a:ln>
          </p:spPr>
          <p:txBody>
            <a:bodyPr wrap="none" anchor="ctr"/>
            <a:lstStyle/>
            <a:p>
              <a:endParaRPr lang="en-US"/>
            </a:p>
          </p:txBody>
        </p:sp>
        <p:sp>
          <p:nvSpPr>
            <p:cNvPr id="32803" name="Line 20"/>
            <p:cNvSpPr>
              <a:spLocks noChangeShapeType="1"/>
            </p:cNvSpPr>
            <p:nvPr/>
          </p:nvSpPr>
          <p:spPr bwMode="auto">
            <a:xfrm>
              <a:off x="4510" y="2790"/>
              <a:ext cx="312" cy="0"/>
            </a:xfrm>
            <a:prstGeom prst="line">
              <a:avLst/>
            </a:prstGeom>
            <a:noFill/>
            <a:ln w="38100">
              <a:solidFill>
                <a:srgbClr val="000000"/>
              </a:solidFill>
              <a:round/>
              <a:headEnd/>
              <a:tailEnd type="triangle" w="med" len="sm"/>
            </a:ln>
          </p:spPr>
          <p:txBody>
            <a:bodyPr wrap="none" anchor="ctr"/>
            <a:lstStyle/>
            <a:p>
              <a:endParaRPr lang="en-US"/>
            </a:p>
          </p:txBody>
        </p:sp>
      </p:grpSp>
      <p:grpSp>
        <p:nvGrpSpPr>
          <p:cNvPr id="22" name="Group 21"/>
          <p:cNvGrpSpPr>
            <a:grpSpLocks/>
          </p:cNvGrpSpPr>
          <p:nvPr/>
        </p:nvGrpSpPr>
        <p:grpSpPr bwMode="auto">
          <a:xfrm>
            <a:off x="5691188" y="2779713"/>
            <a:ext cx="1538287" cy="1976437"/>
            <a:chOff x="3585" y="1839"/>
            <a:chExt cx="969" cy="1245"/>
          </a:xfrm>
        </p:grpSpPr>
        <p:grpSp>
          <p:nvGrpSpPr>
            <p:cNvPr id="32790" name="Group 22"/>
            <p:cNvGrpSpPr>
              <a:grpSpLocks/>
            </p:cNvGrpSpPr>
            <p:nvPr/>
          </p:nvGrpSpPr>
          <p:grpSpPr bwMode="auto">
            <a:xfrm>
              <a:off x="3585" y="2111"/>
              <a:ext cx="313" cy="674"/>
              <a:chOff x="3585" y="2111"/>
              <a:chExt cx="313" cy="674"/>
            </a:xfrm>
          </p:grpSpPr>
          <p:sp>
            <p:nvSpPr>
              <p:cNvPr id="32797" name="Line 23"/>
              <p:cNvSpPr>
                <a:spLocks noChangeShapeType="1"/>
              </p:cNvSpPr>
              <p:nvPr/>
            </p:nvSpPr>
            <p:spPr bwMode="auto">
              <a:xfrm>
                <a:off x="3586" y="2111"/>
                <a:ext cx="312" cy="0"/>
              </a:xfrm>
              <a:prstGeom prst="line">
                <a:avLst/>
              </a:prstGeom>
              <a:noFill/>
              <a:ln w="38100">
                <a:solidFill>
                  <a:srgbClr val="000000"/>
                </a:solidFill>
                <a:round/>
                <a:headEnd/>
                <a:tailEnd type="triangle" w="med" len="sm"/>
              </a:ln>
            </p:spPr>
            <p:txBody>
              <a:bodyPr wrap="none" anchor="ctr"/>
              <a:lstStyle/>
              <a:p>
                <a:endParaRPr lang="en-US"/>
              </a:p>
            </p:txBody>
          </p:sp>
          <p:sp>
            <p:nvSpPr>
              <p:cNvPr id="32798" name="Line 24"/>
              <p:cNvSpPr>
                <a:spLocks noChangeShapeType="1"/>
              </p:cNvSpPr>
              <p:nvPr/>
            </p:nvSpPr>
            <p:spPr bwMode="auto">
              <a:xfrm>
                <a:off x="3585" y="2785"/>
                <a:ext cx="312" cy="0"/>
              </a:xfrm>
              <a:prstGeom prst="line">
                <a:avLst/>
              </a:prstGeom>
              <a:noFill/>
              <a:ln w="38100">
                <a:solidFill>
                  <a:srgbClr val="000000"/>
                </a:solidFill>
                <a:round/>
                <a:headEnd/>
                <a:tailEnd type="triangle" w="med" len="sm"/>
              </a:ln>
            </p:spPr>
            <p:txBody>
              <a:bodyPr wrap="none" anchor="ctr"/>
              <a:lstStyle/>
              <a:p>
                <a:endParaRPr lang="en-US"/>
              </a:p>
            </p:txBody>
          </p:sp>
          <p:sp>
            <p:nvSpPr>
              <p:cNvPr id="32799" name="Line 25"/>
              <p:cNvSpPr>
                <a:spLocks noChangeShapeType="1"/>
              </p:cNvSpPr>
              <p:nvPr/>
            </p:nvSpPr>
            <p:spPr bwMode="auto">
              <a:xfrm flipV="1">
                <a:off x="3639" y="2180"/>
                <a:ext cx="254" cy="528"/>
              </a:xfrm>
              <a:prstGeom prst="line">
                <a:avLst/>
              </a:prstGeom>
              <a:noFill/>
              <a:ln w="38100">
                <a:solidFill>
                  <a:srgbClr val="000000"/>
                </a:solidFill>
                <a:round/>
                <a:headEnd/>
                <a:tailEnd type="triangle" w="med" len="sm"/>
              </a:ln>
            </p:spPr>
            <p:txBody>
              <a:bodyPr wrap="none" anchor="ctr"/>
              <a:lstStyle/>
              <a:p>
                <a:endParaRPr lang="en-US"/>
              </a:p>
            </p:txBody>
          </p:sp>
          <p:sp>
            <p:nvSpPr>
              <p:cNvPr id="32800" name="Line 26"/>
              <p:cNvSpPr>
                <a:spLocks noChangeShapeType="1"/>
              </p:cNvSpPr>
              <p:nvPr/>
            </p:nvSpPr>
            <p:spPr bwMode="auto">
              <a:xfrm>
                <a:off x="3650" y="2201"/>
                <a:ext cx="247" cy="515"/>
              </a:xfrm>
              <a:prstGeom prst="line">
                <a:avLst/>
              </a:prstGeom>
              <a:noFill/>
              <a:ln w="38100">
                <a:solidFill>
                  <a:srgbClr val="000000"/>
                </a:solidFill>
                <a:round/>
                <a:headEnd/>
                <a:tailEnd type="triangle" w="med" len="sm"/>
              </a:ln>
            </p:spPr>
            <p:txBody>
              <a:bodyPr wrap="none" anchor="ctr"/>
              <a:lstStyle/>
              <a:p>
                <a:endParaRPr lang="en-US"/>
              </a:p>
            </p:txBody>
          </p:sp>
        </p:grpSp>
        <p:grpSp>
          <p:nvGrpSpPr>
            <p:cNvPr id="32791" name="Group 27"/>
            <p:cNvGrpSpPr>
              <a:grpSpLocks/>
            </p:cNvGrpSpPr>
            <p:nvPr/>
          </p:nvGrpSpPr>
          <p:grpSpPr bwMode="auto">
            <a:xfrm>
              <a:off x="3886" y="1839"/>
              <a:ext cx="668" cy="573"/>
              <a:chOff x="3870" y="1711"/>
              <a:chExt cx="668" cy="573"/>
            </a:xfrm>
          </p:grpSpPr>
          <p:sp>
            <p:nvSpPr>
              <p:cNvPr id="32795" name="Rectangle 28"/>
              <p:cNvSpPr>
                <a:spLocks noChangeArrowheads="1"/>
              </p:cNvSpPr>
              <p:nvPr/>
            </p:nvSpPr>
            <p:spPr bwMode="auto">
              <a:xfrm>
                <a:off x="3888" y="1711"/>
                <a:ext cx="632" cy="562"/>
              </a:xfrm>
              <a:prstGeom prst="rect">
                <a:avLst/>
              </a:prstGeom>
              <a:solidFill>
                <a:srgbClr val="FFFFFF"/>
              </a:solidFill>
              <a:ln w="19050">
                <a:solidFill>
                  <a:schemeClr val="tx1"/>
                </a:solidFill>
                <a:miter lim="800000"/>
                <a:headEnd/>
                <a:tailEnd/>
              </a:ln>
            </p:spPr>
            <p:txBody>
              <a:bodyPr wrap="none" anchor="ctr"/>
              <a:lstStyle/>
              <a:p>
                <a:endParaRPr lang="en-NZ" sz="1400"/>
              </a:p>
            </p:txBody>
          </p:sp>
          <p:sp>
            <p:nvSpPr>
              <p:cNvPr id="32796" name="Rectangle 30"/>
              <p:cNvSpPr>
                <a:spLocks noChangeArrowheads="1"/>
              </p:cNvSpPr>
              <p:nvPr/>
            </p:nvSpPr>
            <p:spPr bwMode="auto">
              <a:xfrm>
                <a:off x="3870" y="1720"/>
                <a:ext cx="668" cy="564"/>
              </a:xfrm>
              <a:prstGeom prst="rect">
                <a:avLst/>
              </a:prstGeom>
              <a:noFill/>
              <a:ln w="9525">
                <a:noFill/>
                <a:miter lim="800000"/>
                <a:headEnd/>
                <a:tailEnd/>
              </a:ln>
            </p:spPr>
            <p:txBody>
              <a:bodyPr>
                <a:spAutoFit/>
              </a:bodyPr>
              <a:lstStyle/>
              <a:p>
                <a:pPr algn="ctr">
                  <a:lnSpc>
                    <a:spcPct val="85000"/>
                  </a:lnSpc>
                  <a:spcAft>
                    <a:spcPct val="30000"/>
                  </a:spcAft>
                </a:pPr>
                <a:r>
                  <a:rPr lang="en-US" sz="1400"/>
                  <a:t>Type 2 Service Facility</a:t>
                </a:r>
              </a:p>
              <a:p>
                <a:pPr algn="ctr">
                  <a:lnSpc>
                    <a:spcPct val="85000"/>
                  </a:lnSpc>
                </a:pPr>
                <a:r>
                  <a:rPr lang="en-US" sz="1400"/>
                  <a:t>1</a:t>
                </a:r>
              </a:p>
            </p:txBody>
          </p:sp>
        </p:grpSp>
        <p:grpSp>
          <p:nvGrpSpPr>
            <p:cNvPr id="32792" name="Group 31"/>
            <p:cNvGrpSpPr>
              <a:grpSpLocks/>
            </p:cNvGrpSpPr>
            <p:nvPr/>
          </p:nvGrpSpPr>
          <p:grpSpPr bwMode="auto">
            <a:xfrm>
              <a:off x="3886" y="2511"/>
              <a:ext cx="668" cy="573"/>
              <a:chOff x="3870" y="1711"/>
              <a:chExt cx="668" cy="573"/>
            </a:xfrm>
          </p:grpSpPr>
          <p:sp>
            <p:nvSpPr>
              <p:cNvPr id="32793" name="Rectangle 32"/>
              <p:cNvSpPr>
                <a:spLocks noChangeArrowheads="1"/>
              </p:cNvSpPr>
              <p:nvPr/>
            </p:nvSpPr>
            <p:spPr bwMode="auto">
              <a:xfrm>
                <a:off x="3888" y="1711"/>
                <a:ext cx="632" cy="562"/>
              </a:xfrm>
              <a:prstGeom prst="rect">
                <a:avLst/>
              </a:prstGeom>
              <a:solidFill>
                <a:srgbClr val="FFFFFF"/>
              </a:solidFill>
              <a:ln w="19050">
                <a:solidFill>
                  <a:schemeClr val="tx1"/>
                </a:solidFill>
                <a:miter lim="800000"/>
                <a:headEnd/>
                <a:tailEnd/>
              </a:ln>
            </p:spPr>
            <p:txBody>
              <a:bodyPr wrap="none" anchor="ctr"/>
              <a:lstStyle/>
              <a:p>
                <a:endParaRPr lang="en-NZ" sz="1400"/>
              </a:p>
            </p:txBody>
          </p:sp>
          <p:sp>
            <p:nvSpPr>
              <p:cNvPr id="32794" name="Rectangle 34"/>
              <p:cNvSpPr>
                <a:spLocks noChangeArrowheads="1"/>
              </p:cNvSpPr>
              <p:nvPr/>
            </p:nvSpPr>
            <p:spPr bwMode="auto">
              <a:xfrm>
                <a:off x="3870" y="1720"/>
                <a:ext cx="668" cy="564"/>
              </a:xfrm>
              <a:prstGeom prst="rect">
                <a:avLst/>
              </a:prstGeom>
              <a:noFill/>
              <a:ln w="9525">
                <a:noFill/>
                <a:miter lim="800000"/>
                <a:headEnd/>
                <a:tailEnd/>
              </a:ln>
            </p:spPr>
            <p:txBody>
              <a:bodyPr>
                <a:spAutoFit/>
              </a:bodyPr>
              <a:lstStyle/>
              <a:p>
                <a:pPr algn="ctr">
                  <a:lnSpc>
                    <a:spcPct val="85000"/>
                  </a:lnSpc>
                  <a:spcAft>
                    <a:spcPct val="30000"/>
                  </a:spcAft>
                </a:pPr>
                <a:r>
                  <a:rPr lang="en-US" sz="1400"/>
                  <a:t>Type 2 Service Facility</a:t>
                </a:r>
              </a:p>
              <a:p>
                <a:pPr algn="ctr">
                  <a:lnSpc>
                    <a:spcPct val="85000"/>
                  </a:lnSpc>
                </a:pPr>
                <a:r>
                  <a:rPr lang="en-US" sz="1400"/>
                  <a:t>2</a:t>
                </a:r>
              </a:p>
            </p:txBody>
          </p:sp>
        </p:grpSp>
      </p:grpSp>
      <p:grpSp>
        <p:nvGrpSpPr>
          <p:cNvPr id="34" name="Group 35"/>
          <p:cNvGrpSpPr>
            <a:grpSpLocks/>
          </p:cNvGrpSpPr>
          <p:nvPr/>
        </p:nvGrpSpPr>
        <p:grpSpPr bwMode="auto">
          <a:xfrm>
            <a:off x="4592638" y="2779713"/>
            <a:ext cx="1265237" cy="1976437"/>
            <a:chOff x="2893" y="1839"/>
            <a:chExt cx="797" cy="1245"/>
          </a:xfrm>
        </p:grpSpPr>
        <p:grpSp>
          <p:nvGrpSpPr>
            <p:cNvPr id="32780" name="Group 36"/>
            <p:cNvGrpSpPr>
              <a:grpSpLocks/>
            </p:cNvGrpSpPr>
            <p:nvPr/>
          </p:nvGrpSpPr>
          <p:grpSpPr bwMode="auto">
            <a:xfrm>
              <a:off x="2893" y="2160"/>
              <a:ext cx="134" cy="568"/>
              <a:chOff x="2893" y="2160"/>
              <a:chExt cx="134" cy="568"/>
            </a:xfrm>
          </p:grpSpPr>
          <p:sp>
            <p:nvSpPr>
              <p:cNvPr id="32787" name="Line 37"/>
              <p:cNvSpPr>
                <a:spLocks noChangeShapeType="1"/>
              </p:cNvSpPr>
              <p:nvPr/>
            </p:nvSpPr>
            <p:spPr bwMode="auto">
              <a:xfrm>
                <a:off x="2893" y="2160"/>
                <a:ext cx="0" cy="568"/>
              </a:xfrm>
              <a:prstGeom prst="line">
                <a:avLst/>
              </a:prstGeom>
              <a:noFill/>
              <a:ln w="38100">
                <a:solidFill>
                  <a:schemeClr val="tx1"/>
                </a:solidFill>
                <a:prstDash val="dash"/>
                <a:round/>
                <a:headEnd/>
                <a:tailEnd/>
              </a:ln>
            </p:spPr>
            <p:txBody>
              <a:bodyPr wrap="none" anchor="ctr"/>
              <a:lstStyle/>
              <a:p>
                <a:endParaRPr lang="en-US"/>
              </a:p>
            </p:txBody>
          </p:sp>
          <p:sp>
            <p:nvSpPr>
              <p:cNvPr id="32788" name="Line 38"/>
              <p:cNvSpPr>
                <a:spLocks noChangeShapeType="1"/>
              </p:cNvSpPr>
              <p:nvPr/>
            </p:nvSpPr>
            <p:spPr bwMode="auto">
              <a:xfrm flipV="1">
                <a:off x="2912" y="2216"/>
                <a:ext cx="115" cy="237"/>
              </a:xfrm>
              <a:prstGeom prst="line">
                <a:avLst/>
              </a:prstGeom>
              <a:noFill/>
              <a:ln w="38100">
                <a:solidFill>
                  <a:srgbClr val="000000"/>
                </a:solidFill>
                <a:round/>
                <a:headEnd/>
                <a:tailEnd type="triangle" w="med" len="sm"/>
              </a:ln>
            </p:spPr>
            <p:txBody>
              <a:bodyPr wrap="none" anchor="ctr"/>
              <a:lstStyle/>
              <a:p>
                <a:endParaRPr lang="en-US"/>
              </a:p>
            </p:txBody>
          </p:sp>
          <p:sp>
            <p:nvSpPr>
              <p:cNvPr id="32789" name="Line 39"/>
              <p:cNvSpPr>
                <a:spLocks noChangeShapeType="1"/>
              </p:cNvSpPr>
              <p:nvPr/>
            </p:nvSpPr>
            <p:spPr bwMode="auto">
              <a:xfrm>
                <a:off x="2901" y="2443"/>
                <a:ext cx="124" cy="253"/>
              </a:xfrm>
              <a:prstGeom prst="line">
                <a:avLst/>
              </a:prstGeom>
              <a:noFill/>
              <a:ln w="38100">
                <a:solidFill>
                  <a:srgbClr val="000000"/>
                </a:solidFill>
                <a:round/>
                <a:headEnd/>
                <a:tailEnd type="triangle" w="med" len="sm"/>
              </a:ln>
            </p:spPr>
            <p:txBody>
              <a:bodyPr wrap="none" anchor="ctr"/>
              <a:lstStyle/>
              <a:p>
                <a:endParaRPr lang="en-US"/>
              </a:p>
            </p:txBody>
          </p:sp>
        </p:grpSp>
        <p:grpSp>
          <p:nvGrpSpPr>
            <p:cNvPr id="32781" name="Group 40"/>
            <p:cNvGrpSpPr>
              <a:grpSpLocks/>
            </p:cNvGrpSpPr>
            <p:nvPr/>
          </p:nvGrpSpPr>
          <p:grpSpPr bwMode="auto">
            <a:xfrm>
              <a:off x="3022" y="1839"/>
              <a:ext cx="668" cy="573"/>
              <a:chOff x="3870" y="1711"/>
              <a:chExt cx="668" cy="573"/>
            </a:xfrm>
          </p:grpSpPr>
          <p:sp>
            <p:nvSpPr>
              <p:cNvPr id="32785" name="Rectangle 41"/>
              <p:cNvSpPr>
                <a:spLocks noChangeArrowheads="1"/>
              </p:cNvSpPr>
              <p:nvPr/>
            </p:nvSpPr>
            <p:spPr bwMode="auto">
              <a:xfrm>
                <a:off x="3888" y="1711"/>
                <a:ext cx="632" cy="562"/>
              </a:xfrm>
              <a:prstGeom prst="rect">
                <a:avLst/>
              </a:prstGeom>
              <a:solidFill>
                <a:srgbClr val="FFFFFF"/>
              </a:solidFill>
              <a:ln w="19050">
                <a:solidFill>
                  <a:schemeClr val="tx1"/>
                </a:solidFill>
                <a:miter lim="800000"/>
                <a:headEnd/>
                <a:tailEnd/>
              </a:ln>
            </p:spPr>
            <p:txBody>
              <a:bodyPr wrap="none" anchor="ctr"/>
              <a:lstStyle/>
              <a:p>
                <a:endParaRPr lang="en-NZ" sz="1400"/>
              </a:p>
            </p:txBody>
          </p:sp>
          <p:sp>
            <p:nvSpPr>
              <p:cNvPr id="32786" name="Rectangle 43"/>
              <p:cNvSpPr>
                <a:spLocks noChangeArrowheads="1"/>
              </p:cNvSpPr>
              <p:nvPr/>
            </p:nvSpPr>
            <p:spPr bwMode="auto">
              <a:xfrm>
                <a:off x="3870" y="1720"/>
                <a:ext cx="668" cy="564"/>
              </a:xfrm>
              <a:prstGeom prst="rect">
                <a:avLst/>
              </a:prstGeom>
              <a:noFill/>
              <a:ln w="9525">
                <a:noFill/>
                <a:miter lim="800000"/>
                <a:headEnd/>
                <a:tailEnd/>
              </a:ln>
            </p:spPr>
            <p:txBody>
              <a:bodyPr>
                <a:spAutoFit/>
              </a:bodyPr>
              <a:lstStyle/>
              <a:p>
                <a:pPr algn="ctr">
                  <a:lnSpc>
                    <a:spcPct val="85000"/>
                  </a:lnSpc>
                  <a:spcAft>
                    <a:spcPct val="30000"/>
                  </a:spcAft>
                </a:pPr>
                <a:r>
                  <a:rPr lang="en-US" sz="1400"/>
                  <a:t>Type 1 Service Facility</a:t>
                </a:r>
              </a:p>
              <a:p>
                <a:pPr algn="ctr">
                  <a:lnSpc>
                    <a:spcPct val="85000"/>
                  </a:lnSpc>
                </a:pPr>
                <a:r>
                  <a:rPr lang="en-US" sz="1400"/>
                  <a:t>1</a:t>
                </a:r>
              </a:p>
            </p:txBody>
          </p:sp>
        </p:grpSp>
        <p:grpSp>
          <p:nvGrpSpPr>
            <p:cNvPr id="32782" name="Group 44"/>
            <p:cNvGrpSpPr>
              <a:grpSpLocks/>
            </p:cNvGrpSpPr>
            <p:nvPr/>
          </p:nvGrpSpPr>
          <p:grpSpPr bwMode="auto">
            <a:xfrm>
              <a:off x="3022" y="2511"/>
              <a:ext cx="668" cy="573"/>
              <a:chOff x="3870" y="1711"/>
              <a:chExt cx="668" cy="573"/>
            </a:xfrm>
          </p:grpSpPr>
          <p:sp>
            <p:nvSpPr>
              <p:cNvPr id="32783" name="Rectangle 45"/>
              <p:cNvSpPr>
                <a:spLocks noChangeArrowheads="1"/>
              </p:cNvSpPr>
              <p:nvPr/>
            </p:nvSpPr>
            <p:spPr bwMode="auto">
              <a:xfrm>
                <a:off x="3888" y="1711"/>
                <a:ext cx="632" cy="562"/>
              </a:xfrm>
              <a:prstGeom prst="rect">
                <a:avLst/>
              </a:prstGeom>
              <a:solidFill>
                <a:srgbClr val="FFFFFF"/>
              </a:solidFill>
              <a:ln w="19050">
                <a:solidFill>
                  <a:schemeClr val="tx1"/>
                </a:solidFill>
                <a:miter lim="800000"/>
                <a:headEnd/>
                <a:tailEnd/>
              </a:ln>
            </p:spPr>
            <p:txBody>
              <a:bodyPr wrap="none" anchor="ctr"/>
              <a:lstStyle/>
              <a:p>
                <a:endParaRPr lang="en-NZ" sz="1400"/>
              </a:p>
            </p:txBody>
          </p:sp>
          <p:sp>
            <p:nvSpPr>
              <p:cNvPr id="32784" name="Rectangle 47"/>
              <p:cNvSpPr>
                <a:spLocks noChangeArrowheads="1"/>
              </p:cNvSpPr>
              <p:nvPr/>
            </p:nvSpPr>
            <p:spPr bwMode="auto">
              <a:xfrm>
                <a:off x="3870" y="1720"/>
                <a:ext cx="668" cy="564"/>
              </a:xfrm>
              <a:prstGeom prst="rect">
                <a:avLst/>
              </a:prstGeom>
              <a:noFill/>
              <a:ln w="9525">
                <a:noFill/>
                <a:miter lim="800000"/>
                <a:headEnd/>
                <a:tailEnd/>
              </a:ln>
            </p:spPr>
            <p:txBody>
              <a:bodyPr>
                <a:spAutoFit/>
              </a:bodyPr>
              <a:lstStyle/>
              <a:p>
                <a:pPr algn="ctr">
                  <a:lnSpc>
                    <a:spcPct val="85000"/>
                  </a:lnSpc>
                  <a:spcAft>
                    <a:spcPct val="30000"/>
                  </a:spcAft>
                </a:pPr>
                <a:r>
                  <a:rPr lang="en-US" sz="1400"/>
                  <a:t>Type 1 Service Facility</a:t>
                </a:r>
              </a:p>
              <a:p>
                <a:pPr algn="ctr">
                  <a:lnSpc>
                    <a:spcPct val="85000"/>
                  </a:lnSpc>
                </a:pPr>
                <a:r>
                  <a:rPr lang="en-US" sz="1400"/>
                  <a:t>2</a:t>
                </a:r>
              </a:p>
            </p:txBody>
          </p:sp>
        </p:grpSp>
      </p:grpSp>
      <p:sp>
        <p:nvSpPr>
          <p:cNvPr id="32779" name="TextBox 44"/>
          <p:cNvSpPr txBox="1">
            <a:spLocks noChangeArrowheads="1"/>
          </p:cNvSpPr>
          <p:nvPr/>
        </p:nvSpPr>
        <p:spPr bwMode="auto">
          <a:xfrm>
            <a:off x="768350" y="1585913"/>
            <a:ext cx="4959350" cy="307975"/>
          </a:xfrm>
          <a:prstGeom prst="rect">
            <a:avLst/>
          </a:prstGeom>
          <a:noFill/>
          <a:ln w="9525">
            <a:noFill/>
            <a:miter lim="800000"/>
            <a:headEnd/>
            <a:tailEnd/>
          </a:ln>
        </p:spPr>
        <p:txBody>
          <a:bodyPr>
            <a:spAutoFit/>
          </a:bodyPr>
          <a:lstStyle/>
          <a:p>
            <a:r>
              <a:rPr lang="en-US" sz="1400"/>
              <a:t>FIGURE 12.2 – Four Basic Queuing System Configurations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childTnLst>
                          </p:cTn>
                        </p:par>
                        <p:par>
                          <p:cTn id="16" fill="hold">
                            <p:stCondLst>
                              <p:cond delay="6000"/>
                            </p:stCondLst>
                            <p:childTnLst>
                              <p:par>
                                <p:cTn id="17" presetID="22" presetClass="entr" presetSubtype="8" fill="hold" nodeType="afterEffect">
                                  <p:stCondLst>
                                    <p:cond delay="100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1000"/>
                                        <p:tgtEl>
                                          <p:spTgt spid="34"/>
                                        </p:tgtEl>
                                      </p:cBhvr>
                                    </p:animEffect>
                                  </p:childTnLst>
                                </p:cTn>
                              </p:par>
                            </p:childTnLst>
                          </p:cTn>
                        </p:par>
                        <p:par>
                          <p:cTn id="20" fill="hold">
                            <p:stCondLst>
                              <p:cond delay="8000"/>
                            </p:stCondLst>
                            <p:childTnLst>
                              <p:par>
                                <p:cTn id="21" presetID="22" presetClass="entr" presetSubtype="8" fill="hold" nodeType="afterEffect">
                                  <p:stCondLst>
                                    <p:cond delay="100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1000"/>
                                        <p:tgtEl>
                                          <p:spTgt spid="22"/>
                                        </p:tgtEl>
                                      </p:cBhvr>
                                    </p:animEffect>
                                  </p:childTnLst>
                                </p:cTn>
                              </p:par>
                            </p:childTnLst>
                          </p:cTn>
                        </p:par>
                        <p:par>
                          <p:cTn id="24" fill="hold">
                            <p:stCondLst>
                              <p:cond delay="10000"/>
                            </p:stCondLst>
                            <p:childTnLst>
                              <p:par>
                                <p:cTn id="25" presetID="22" presetClass="entr" presetSubtype="8" fill="hold" nodeType="afterEffect">
                                  <p:stCondLst>
                                    <p:cond delay="100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1000"/>
                                        <p:tgtEl>
                                          <p:spTgt spid="18"/>
                                        </p:tgtEl>
                                      </p:cBhvr>
                                    </p:animEffect>
                                  </p:childTnLst>
                                </p:cTn>
                              </p:par>
                            </p:childTnLst>
                          </p:cTn>
                        </p:par>
                        <p:par>
                          <p:cTn id="28" fill="hold">
                            <p:stCondLst>
                              <p:cond delay="12000"/>
                            </p:stCondLst>
                            <p:childTnLst>
                              <p:par>
                                <p:cTn id="29" presetID="22" presetClass="entr" presetSubtype="8" fill="hold" grpId="0" nodeType="afterEffect">
                                  <p:stCondLst>
                                    <p:cond delay="100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Characteristics of a </a:t>
            </a:r>
            <a:r>
              <a:rPr lang="en-US" dirty="0" smtClean="0"/>
              <a:t/>
            </a:r>
            <a:br>
              <a:rPr lang="en-US" dirty="0" smtClean="0"/>
            </a:br>
            <a:r>
              <a:rPr lang="en-US" dirty="0" smtClean="0"/>
              <a:t>Queuing </a:t>
            </a:r>
            <a:r>
              <a:rPr lang="en-US" dirty="0"/>
              <a:t>System</a:t>
            </a:r>
          </a:p>
        </p:txBody>
      </p:sp>
      <p:sp>
        <p:nvSpPr>
          <p:cNvPr id="3" name="Content Placeholder 2"/>
          <p:cNvSpPr>
            <a:spLocks noGrp="1"/>
          </p:cNvSpPr>
          <p:nvPr>
            <p:ph idx="1"/>
          </p:nvPr>
        </p:nvSpPr>
        <p:spPr/>
        <p:txBody>
          <a:bodyPr rtlCol="0">
            <a:normAutofit fontScale="92500" lnSpcReduction="10000"/>
          </a:bodyPr>
          <a:lstStyle/>
          <a:p>
            <a:pPr fontAlgn="auto">
              <a:spcBef>
                <a:spcPts val="0"/>
              </a:spcBef>
              <a:buFont typeface="Arial"/>
              <a:buChar char="•"/>
              <a:defRPr/>
            </a:pPr>
            <a:r>
              <a:rPr lang="en-US" dirty="0" smtClean="0"/>
              <a:t>Service Time Distribution</a:t>
            </a:r>
          </a:p>
          <a:p>
            <a:pPr lvl="1" fontAlgn="auto">
              <a:spcBef>
                <a:spcPts val="0"/>
              </a:spcBef>
              <a:buFont typeface="Arial"/>
              <a:buChar char="–"/>
              <a:defRPr/>
            </a:pPr>
            <a:r>
              <a:rPr lang="en-US" dirty="0"/>
              <a:t>Service patterns can be either constant or </a:t>
            </a:r>
            <a:r>
              <a:rPr lang="en-US" dirty="0" smtClean="0"/>
              <a:t>random</a:t>
            </a:r>
            <a:endParaRPr lang="en-US" dirty="0"/>
          </a:p>
          <a:p>
            <a:pPr lvl="1" fontAlgn="auto">
              <a:spcBef>
                <a:spcPts val="0"/>
              </a:spcBef>
              <a:buFont typeface="Arial"/>
              <a:buChar char="–"/>
              <a:defRPr/>
            </a:pPr>
            <a:r>
              <a:rPr lang="en-US" dirty="0"/>
              <a:t>Constant service times </a:t>
            </a:r>
            <a:r>
              <a:rPr lang="en-US" dirty="0" smtClean="0"/>
              <a:t>often </a:t>
            </a:r>
            <a:r>
              <a:rPr lang="en-US" dirty="0"/>
              <a:t>machine </a:t>
            </a:r>
            <a:r>
              <a:rPr lang="en-US" dirty="0" smtClean="0"/>
              <a:t>controlled</a:t>
            </a:r>
            <a:endParaRPr lang="en-US" dirty="0"/>
          </a:p>
          <a:p>
            <a:pPr lvl="1" fontAlgn="auto">
              <a:spcBef>
                <a:spcPts val="0"/>
              </a:spcBef>
              <a:buFont typeface="Arial"/>
              <a:buChar char="–"/>
              <a:defRPr/>
            </a:pPr>
            <a:r>
              <a:rPr lang="en-US" dirty="0" smtClean="0"/>
              <a:t>Generally service </a:t>
            </a:r>
            <a:r>
              <a:rPr lang="en-US" dirty="0"/>
              <a:t>times are randomly distributed according to a </a:t>
            </a:r>
            <a:r>
              <a:rPr lang="en-US" b="1" dirty="0"/>
              <a:t>negative exponential probability </a:t>
            </a:r>
            <a:r>
              <a:rPr lang="en-US" b="1" dirty="0" smtClean="0"/>
              <a:t>distribution</a:t>
            </a:r>
            <a:endParaRPr lang="en-US" b="1" dirty="0"/>
          </a:p>
          <a:p>
            <a:pPr lvl="1" fontAlgn="auto">
              <a:spcBef>
                <a:spcPts val="0"/>
              </a:spcBef>
              <a:buFont typeface="Arial"/>
              <a:buChar char="–"/>
              <a:defRPr/>
            </a:pPr>
            <a:r>
              <a:rPr lang="en-US" dirty="0"/>
              <a:t>Analysts should observe, collect, and plot service time data to ensure that the observations fit the assumed distributions when applying these </a:t>
            </a:r>
            <a:r>
              <a:rPr lang="en-US" dirty="0" smtClean="0"/>
              <a:t>models</a:t>
            </a:r>
            <a:endParaRPr lang="en-US" dirty="0"/>
          </a:p>
          <a:p>
            <a:pPr fontAlgn="auto">
              <a:spcBef>
                <a:spcPts val="0"/>
              </a:spcBef>
              <a:buFont typeface="Arial"/>
              <a:buChar char="•"/>
              <a:defRPr/>
            </a:pP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9C0D7C49-69E1-4AF8-9FA4-15B0A85D1AFB}" type="slidenum">
              <a:rPr lang="en-US"/>
              <a:pPr>
                <a:defRPr/>
              </a:pPr>
              <a:t>18</a:t>
            </a:fld>
            <a:endParaRPr lang="en-US"/>
          </a:p>
        </p:txBody>
      </p:sp>
    </p:spTree>
  </p:cSld>
  <p:clrMapOvr>
    <a:masterClrMapping/>
  </p:clrMapOvr>
  <p:transition spd="slow">
    <p:strip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Identifying Models Using </a:t>
            </a:r>
            <a:br>
              <a:rPr lang="en-US" dirty="0"/>
            </a:br>
            <a:r>
              <a:rPr lang="en-US" dirty="0"/>
              <a:t>Kendall Notation</a:t>
            </a:r>
          </a:p>
        </p:txBody>
      </p:sp>
      <p:sp>
        <p:nvSpPr>
          <p:cNvPr id="34818" name="Content Placeholder 2"/>
          <p:cNvSpPr>
            <a:spLocks noGrp="1"/>
          </p:cNvSpPr>
          <p:nvPr>
            <p:ph idx="1"/>
          </p:nvPr>
        </p:nvSpPr>
        <p:spPr>
          <a:xfrm>
            <a:off x="673100" y="1600200"/>
            <a:ext cx="7823200" cy="1752600"/>
          </a:xfrm>
        </p:spPr>
        <p:txBody>
          <a:bodyPr/>
          <a:lstStyle/>
          <a:p>
            <a:r>
              <a:rPr lang="en-US" sz="2400" smtClean="0">
                <a:latin typeface="Arial" charset="0"/>
                <a:cs typeface="Arial" charset="0"/>
              </a:rPr>
              <a:t>A notation for queuing models that specifies the pattern of arrival, the service time distribution, and the number of channels</a:t>
            </a:r>
          </a:p>
          <a:p>
            <a:r>
              <a:rPr lang="en-US" sz="2400" smtClean="0">
                <a:latin typeface="Arial" charset="0"/>
                <a:cs typeface="Arial" charset="0"/>
              </a:rPr>
              <a:t>Basic three-symbol </a:t>
            </a:r>
            <a:r>
              <a:rPr lang="en-US" sz="2400" b="1" smtClean="0">
                <a:latin typeface="Arial" charset="0"/>
                <a:cs typeface="Arial" charset="0"/>
              </a:rPr>
              <a:t>Kendall notation </a:t>
            </a:r>
            <a:r>
              <a:rPr lang="en-US" sz="2400" smtClean="0">
                <a:latin typeface="Arial" charset="0"/>
                <a:cs typeface="Arial" charset="0"/>
              </a:rPr>
              <a:t>has the form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3552CD8F-096C-4BAC-8A41-C2DFBD094777}" type="slidenum">
              <a:rPr lang="en-US"/>
              <a:pPr>
                <a:defRPr/>
              </a:pPr>
              <a:t>19</a:t>
            </a:fld>
            <a:endParaRPr lang="en-US"/>
          </a:p>
        </p:txBody>
      </p:sp>
      <p:sp>
        <p:nvSpPr>
          <p:cNvPr id="12" name="Content Placeholder 2"/>
          <p:cNvSpPr txBox="1">
            <a:spLocks/>
          </p:cNvSpPr>
          <p:nvPr/>
        </p:nvSpPr>
        <p:spPr bwMode="auto">
          <a:xfrm>
            <a:off x="673100" y="4432300"/>
            <a:ext cx="7823200" cy="20701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Specific letters used to represent probability distributions</a:t>
            </a:r>
          </a:p>
          <a:p>
            <a:pPr lvl="1">
              <a:lnSpc>
                <a:spcPct val="90000"/>
              </a:lnSpc>
              <a:spcAft>
                <a:spcPts val="600"/>
              </a:spcAft>
              <a:buFont typeface="Arial" charset="0"/>
              <a:buNone/>
            </a:pPr>
            <a:r>
              <a:rPr lang="en-US" sz="2000" i="1"/>
              <a:t>M</a:t>
            </a:r>
            <a:r>
              <a:rPr lang="en-US" sz="2000"/>
              <a:t> = Poisson distribution for number of occurrences</a:t>
            </a:r>
          </a:p>
          <a:p>
            <a:pPr lvl="1">
              <a:lnSpc>
                <a:spcPct val="90000"/>
              </a:lnSpc>
              <a:spcAft>
                <a:spcPts val="600"/>
              </a:spcAft>
              <a:buFont typeface="Arial" charset="0"/>
              <a:buNone/>
            </a:pPr>
            <a:r>
              <a:rPr lang="en-US" sz="2000" i="1"/>
              <a:t>D</a:t>
            </a:r>
            <a:r>
              <a:rPr lang="en-US" sz="2000"/>
              <a:t> = constant (deterministic) rate</a:t>
            </a:r>
          </a:p>
          <a:p>
            <a:pPr lvl="1">
              <a:lnSpc>
                <a:spcPct val="90000"/>
              </a:lnSpc>
              <a:spcAft>
                <a:spcPts val="600"/>
              </a:spcAft>
              <a:buFont typeface="Arial" charset="0"/>
              <a:buNone/>
            </a:pPr>
            <a:r>
              <a:rPr lang="en-US" sz="2000" i="1"/>
              <a:t>G</a:t>
            </a:r>
            <a:r>
              <a:rPr lang="en-US" sz="2000"/>
              <a:t> = general distribution with known mean and variance</a:t>
            </a:r>
          </a:p>
        </p:txBody>
      </p:sp>
      <p:graphicFrame>
        <p:nvGraphicFramePr>
          <p:cNvPr id="13" name="Table 12"/>
          <p:cNvGraphicFramePr>
            <a:graphicFrameLocks noGrp="1"/>
          </p:cNvGraphicFramePr>
          <p:nvPr/>
        </p:nvGraphicFramePr>
        <p:xfrm>
          <a:off x="889000" y="3332163"/>
          <a:ext cx="7531100" cy="823912"/>
        </p:xfrm>
        <a:graphic>
          <a:graphicData uri="http://schemas.openxmlformats.org/drawingml/2006/table">
            <a:tbl>
              <a:tblPr firstRow="1" bandRow="1">
                <a:tableStyleId>{2D5ABB26-0587-4C30-8999-92F81FD0307C}</a:tableStyleId>
              </a:tblPr>
              <a:tblGrid>
                <a:gridCol w="1714500"/>
                <a:gridCol w="406400"/>
                <a:gridCol w="2082800"/>
                <a:gridCol w="431800"/>
                <a:gridCol w="2895600"/>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400" b="0" dirty="0" smtClean="0">
                          <a:latin typeface="Arial"/>
                          <a:cs typeface="Arial"/>
                        </a:rPr>
                        <a:t>Arrival distribution</a:t>
                      </a:r>
                    </a:p>
                  </a:txBody>
                  <a:tcPr/>
                </a:tc>
                <a:tc>
                  <a:txBody>
                    <a:bodyPr/>
                    <a:lstStyle/>
                    <a:p>
                      <a:pPr algn="ctr"/>
                      <a:endParaRPr lang="en-US" sz="2400" dirty="0">
                        <a:latin typeface="Arial"/>
                        <a:cs typeface="Arial"/>
                      </a:endParaRPr>
                    </a:p>
                  </a:txBody>
                  <a:tcPr>
                    <a:lnBlToTr w="28575" cap="flat" cmpd="sng" algn="ctr">
                      <a:solidFill>
                        <a:scrgbClr r="0" g="0" b="0"/>
                      </a:solidFill>
                      <a:prstDash val="solid"/>
                      <a:round/>
                      <a:headEnd type="none" w="med" len="med"/>
                      <a:tailEnd type="none" w="med" len="me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400" b="0" dirty="0" smtClean="0">
                          <a:latin typeface="Arial"/>
                          <a:cs typeface="Arial"/>
                        </a:rPr>
                        <a:t>Service time distribution</a:t>
                      </a:r>
                    </a:p>
                  </a:txBody>
                  <a:tcPr/>
                </a:tc>
                <a:tc>
                  <a:txBody>
                    <a:bodyPr/>
                    <a:lstStyle/>
                    <a:p>
                      <a:pPr algn="ctr"/>
                      <a:endParaRPr lang="en-US" sz="2400" dirty="0">
                        <a:latin typeface="Arial"/>
                        <a:cs typeface="Arial"/>
                      </a:endParaRPr>
                    </a:p>
                  </a:txBody>
                  <a:tcPr>
                    <a:lnBlToTr w="28575" cap="flat" cmpd="sng" algn="ctr">
                      <a:solidFill>
                        <a:scrgbClr r="0" g="0" b="0"/>
                      </a:solidFill>
                      <a:prstDash val="solid"/>
                      <a:round/>
                      <a:headEnd type="none" w="med" len="med"/>
                      <a:tailEnd type="none" w="med" len="me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400" b="0" dirty="0" smtClean="0">
                          <a:latin typeface="Arial"/>
                          <a:cs typeface="Arial"/>
                        </a:rPr>
                        <a:t>Number of service channels open</a:t>
                      </a:r>
                    </a:p>
                  </a:txBody>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strips(downRight)">
                                      <p:cBhvr>
                                        <p:cTn id="1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chapter, 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12 – </a:t>
            </a:r>
            <a:fld id="{BA84657E-3163-4E86-8F64-0AFEA2CF0A82}" type="slidenum">
              <a:rPr lang="en-US"/>
              <a:pPr>
                <a:defRPr/>
              </a:pPr>
              <a:t>2</a:t>
            </a:fld>
            <a:endParaRPr lang="en-US"/>
          </a:p>
        </p:txBody>
      </p:sp>
      <p:sp>
        <p:nvSpPr>
          <p:cNvPr id="4" name="TextBox 3"/>
          <p:cNvSpPr txBox="1">
            <a:spLocks noChangeArrowheads="1"/>
          </p:cNvSpPr>
          <p:nvPr/>
        </p:nvSpPr>
        <p:spPr bwMode="auto">
          <a:xfrm>
            <a:off x="792163" y="2400300"/>
            <a:ext cx="7569200" cy="3786188"/>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Describe the trade-off curves for cost-of-waiting time and cost of service.</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three parts of a queuing system: the calling population, the queue itself, and the service facility.</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Describe the basic queuing system configurations.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assumptions of the common models dealt with in this chapter.</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Analyze a variety of operating characteristics of waiting lines.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Identifying Models Using </a:t>
            </a:r>
            <a:br>
              <a:rPr lang="en-US" dirty="0"/>
            </a:br>
            <a:r>
              <a:rPr lang="en-US" dirty="0"/>
              <a:t>Kendall Notation</a:t>
            </a:r>
          </a:p>
        </p:txBody>
      </p:sp>
      <p:sp>
        <p:nvSpPr>
          <p:cNvPr id="3" name="Content Placeholder 2"/>
          <p:cNvSpPr>
            <a:spLocks noGrp="1"/>
          </p:cNvSpPr>
          <p:nvPr>
            <p:ph idx="1"/>
          </p:nvPr>
        </p:nvSpPr>
        <p:spPr>
          <a:xfrm>
            <a:off x="673100" y="1600200"/>
            <a:ext cx="7823200" cy="4756150"/>
          </a:xfrm>
        </p:spPr>
        <p:txBody>
          <a:bodyPr rtlCol="0">
            <a:normAutofit/>
          </a:bodyPr>
          <a:lstStyle/>
          <a:p>
            <a:pPr fontAlgn="auto">
              <a:spcBef>
                <a:spcPts val="0"/>
              </a:spcBef>
              <a:buFont typeface="Arial"/>
              <a:buChar char="•"/>
              <a:defRPr/>
            </a:pPr>
            <a:r>
              <a:rPr lang="en-US" sz="2400" dirty="0"/>
              <a:t>A single-channel model with Poisson arrivals and exponential service times would be represented </a:t>
            </a:r>
            <a:r>
              <a:rPr lang="en-US" sz="2400" dirty="0" smtClean="0"/>
              <a:t>by</a:t>
            </a:r>
            <a:endParaRPr lang="en-US" sz="2400" dirty="0"/>
          </a:p>
          <a:p>
            <a:pPr marL="0" indent="0" algn="ctr" fontAlgn="auto">
              <a:spcBef>
                <a:spcPts val="0"/>
              </a:spcBef>
              <a:buFont typeface="Arial"/>
              <a:buNone/>
              <a:defRPr/>
            </a:pPr>
            <a:r>
              <a:rPr lang="en-US" sz="2400" i="1" dirty="0" smtClean="0"/>
              <a:t>M</a:t>
            </a:r>
            <a:r>
              <a:rPr lang="en-US" sz="2400" dirty="0" smtClean="0"/>
              <a:t>/</a:t>
            </a:r>
            <a:r>
              <a:rPr lang="en-US" sz="2400" i="1" dirty="0" smtClean="0"/>
              <a:t>M</a:t>
            </a:r>
            <a:r>
              <a:rPr lang="en-US" sz="2400" dirty="0" smtClean="0"/>
              <a:t>/1</a:t>
            </a:r>
            <a:endParaRPr lang="en-US" sz="2400" dirty="0"/>
          </a:p>
          <a:p>
            <a:pPr fontAlgn="auto">
              <a:spcBef>
                <a:spcPts val="0"/>
              </a:spcBef>
              <a:buFont typeface="Arial"/>
              <a:buChar char="•"/>
              <a:defRPr/>
            </a:pPr>
            <a:r>
              <a:rPr lang="en-US" sz="2400" dirty="0" smtClean="0"/>
              <a:t>When </a:t>
            </a:r>
            <a:r>
              <a:rPr lang="en-US" sz="2400" dirty="0"/>
              <a:t>a second channel is </a:t>
            </a:r>
            <a:r>
              <a:rPr lang="en-US" sz="2400" dirty="0" smtClean="0"/>
              <a:t>added</a:t>
            </a:r>
            <a:endParaRPr lang="en-US" sz="2400" dirty="0"/>
          </a:p>
          <a:p>
            <a:pPr marL="0" indent="0" algn="ctr" fontAlgn="auto">
              <a:spcBef>
                <a:spcPts val="0"/>
              </a:spcBef>
              <a:buFont typeface="Arial"/>
              <a:buNone/>
              <a:defRPr/>
            </a:pPr>
            <a:r>
              <a:rPr lang="en-US" sz="2400" i="1" dirty="0" smtClean="0"/>
              <a:t>M</a:t>
            </a:r>
            <a:r>
              <a:rPr lang="en-US" sz="2400" dirty="0" smtClean="0"/>
              <a:t>/</a:t>
            </a:r>
            <a:r>
              <a:rPr lang="en-US" sz="2400" i="1" dirty="0" smtClean="0"/>
              <a:t>M</a:t>
            </a:r>
            <a:r>
              <a:rPr lang="en-US" sz="2400" dirty="0" smtClean="0"/>
              <a:t>/2</a:t>
            </a:r>
            <a:endParaRPr lang="en-US" sz="2400" dirty="0"/>
          </a:p>
          <a:p>
            <a:pPr fontAlgn="auto">
              <a:spcBef>
                <a:spcPts val="0"/>
              </a:spcBef>
              <a:buFont typeface="Arial"/>
              <a:buChar char="•"/>
              <a:defRPr/>
            </a:pPr>
            <a:r>
              <a:rPr lang="en-US" sz="2400" dirty="0"/>
              <a:t>A three-channel system with Poisson arrivals and constant service time would be</a:t>
            </a:r>
          </a:p>
          <a:p>
            <a:pPr marL="0" indent="0" algn="ctr" fontAlgn="auto">
              <a:spcBef>
                <a:spcPts val="0"/>
              </a:spcBef>
              <a:buFont typeface="Arial"/>
              <a:buNone/>
              <a:defRPr/>
            </a:pPr>
            <a:r>
              <a:rPr lang="en-US" sz="2400" i="1" dirty="0" smtClean="0"/>
              <a:t>M</a:t>
            </a:r>
            <a:r>
              <a:rPr lang="en-US" sz="2400" dirty="0" smtClean="0"/>
              <a:t>/</a:t>
            </a:r>
            <a:r>
              <a:rPr lang="en-US" sz="2400" i="1" dirty="0" smtClean="0"/>
              <a:t>D</a:t>
            </a:r>
            <a:r>
              <a:rPr lang="en-US" sz="2400" dirty="0" smtClean="0"/>
              <a:t>/3</a:t>
            </a:r>
            <a:endParaRPr lang="en-US" sz="2400" dirty="0"/>
          </a:p>
          <a:p>
            <a:pPr fontAlgn="auto">
              <a:spcBef>
                <a:spcPts val="0"/>
              </a:spcBef>
              <a:buFont typeface="Arial"/>
              <a:buChar char="•"/>
              <a:defRPr/>
            </a:pPr>
            <a:r>
              <a:rPr lang="en-US" sz="2400" dirty="0"/>
              <a:t>A four-channel system with Poisson arrivals and normally distributed service times would be</a:t>
            </a:r>
          </a:p>
          <a:p>
            <a:pPr marL="0" indent="0" algn="ctr" fontAlgn="auto">
              <a:spcBef>
                <a:spcPts val="0"/>
              </a:spcBef>
              <a:buFont typeface="Arial"/>
              <a:buNone/>
              <a:defRPr/>
            </a:pPr>
            <a:r>
              <a:rPr lang="en-US" sz="2400" i="1" dirty="0" smtClean="0"/>
              <a:t>M</a:t>
            </a:r>
            <a:r>
              <a:rPr lang="en-US" sz="2400" dirty="0" smtClean="0"/>
              <a:t>/</a:t>
            </a:r>
            <a:r>
              <a:rPr lang="en-US" sz="2400" i="1" dirty="0" smtClean="0"/>
              <a:t>G</a:t>
            </a:r>
            <a:r>
              <a:rPr lang="en-US" sz="2400" dirty="0" smtClean="0"/>
              <a:t>/4</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2E57595D-F9DC-4BA7-8099-7A3CFF8E1C49}" type="slidenum">
              <a:rPr lang="en-US"/>
              <a:pPr>
                <a:defRPr/>
              </a:pPr>
              <a:t>20</a:t>
            </a:fld>
            <a:endParaRPr lang="en-US"/>
          </a:p>
        </p:txBody>
      </p:sp>
    </p:spTree>
  </p:cSld>
  <p:clrMapOvr>
    <a:masterClrMapping/>
  </p:clrMapOvr>
  <p:transition spd="slow">
    <p:strip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z="3200" smtClean="0">
                <a:latin typeface="Arial" charset="0"/>
                <a:cs typeface="Arial" charset="0"/>
              </a:rPr>
              <a:t>Single-Channel Model, Poisson Arrivals, Exponential Service Times (</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/1)</a:t>
            </a:r>
          </a:p>
        </p:txBody>
      </p:sp>
      <p:sp>
        <p:nvSpPr>
          <p:cNvPr id="36866" name="Content Placeholder 2"/>
          <p:cNvSpPr>
            <a:spLocks noGrp="1"/>
          </p:cNvSpPr>
          <p:nvPr>
            <p:ph idx="1"/>
          </p:nvPr>
        </p:nvSpPr>
        <p:spPr>
          <a:xfrm>
            <a:off x="673100" y="1600200"/>
            <a:ext cx="7823200" cy="4864100"/>
          </a:xfrm>
        </p:spPr>
        <p:txBody>
          <a:bodyPr/>
          <a:lstStyle/>
          <a:p>
            <a:r>
              <a:rPr lang="en-US" sz="2800" smtClean="0">
                <a:latin typeface="Arial" charset="0"/>
                <a:cs typeface="Arial" charset="0"/>
              </a:rPr>
              <a:t>Assumptions of the model</a:t>
            </a:r>
          </a:p>
          <a:p>
            <a:pPr marL="971550" lvl="1" indent="-514350">
              <a:buFont typeface="Calibri" pitchFamily="34" charset="0"/>
              <a:buAutoNum type="arabicPeriod"/>
            </a:pPr>
            <a:r>
              <a:rPr lang="en-US" sz="2400" smtClean="0">
                <a:latin typeface="Arial" charset="0"/>
                <a:cs typeface="Arial" charset="0"/>
              </a:rPr>
              <a:t>Arrivals are served on a FIFO basis</a:t>
            </a:r>
          </a:p>
          <a:p>
            <a:pPr marL="971550" lvl="1" indent="-514350">
              <a:buFont typeface="Calibri" pitchFamily="34" charset="0"/>
              <a:buAutoNum type="arabicPeriod"/>
            </a:pPr>
            <a:r>
              <a:rPr lang="en-US" sz="2400" smtClean="0">
                <a:latin typeface="Arial" charset="0"/>
                <a:cs typeface="Arial" charset="0"/>
              </a:rPr>
              <a:t>There is no balking or reneging</a:t>
            </a:r>
          </a:p>
          <a:p>
            <a:pPr marL="971550" lvl="1" indent="-514350">
              <a:buFont typeface="Calibri" pitchFamily="34" charset="0"/>
              <a:buAutoNum type="arabicPeriod"/>
            </a:pPr>
            <a:r>
              <a:rPr lang="en-US" sz="2400" smtClean="0">
                <a:latin typeface="Arial" charset="0"/>
                <a:cs typeface="Arial" charset="0"/>
              </a:rPr>
              <a:t>Arrivals are independent of each other but the arrival rate is constant over time</a:t>
            </a:r>
          </a:p>
          <a:p>
            <a:pPr marL="971550" lvl="1" indent="-514350">
              <a:buFont typeface="Calibri" pitchFamily="34" charset="0"/>
              <a:buAutoNum type="arabicPeriod"/>
            </a:pPr>
            <a:r>
              <a:rPr lang="en-US" sz="2400" smtClean="0">
                <a:latin typeface="Arial" charset="0"/>
                <a:cs typeface="Arial" charset="0"/>
              </a:rPr>
              <a:t>Arrivals follow a Poisson distribution</a:t>
            </a:r>
          </a:p>
          <a:p>
            <a:pPr marL="971550" lvl="1" indent="-514350">
              <a:buFont typeface="Calibri" pitchFamily="34" charset="0"/>
              <a:buAutoNum type="arabicPeriod"/>
            </a:pPr>
            <a:r>
              <a:rPr lang="en-US" sz="2400" smtClean="0">
                <a:latin typeface="Arial" charset="0"/>
                <a:cs typeface="Arial" charset="0"/>
              </a:rPr>
              <a:t>Service times are variable and independent but the average is known</a:t>
            </a:r>
          </a:p>
          <a:p>
            <a:pPr marL="971550" lvl="1" indent="-514350">
              <a:buFont typeface="Calibri" pitchFamily="34" charset="0"/>
              <a:buAutoNum type="arabicPeriod"/>
            </a:pPr>
            <a:r>
              <a:rPr lang="en-US" sz="2400" smtClean="0">
                <a:latin typeface="Arial" charset="0"/>
                <a:cs typeface="Arial" charset="0"/>
              </a:rPr>
              <a:t>Service times follow a negative exponential distribution</a:t>
            </a:r>
          </a:p>
          <a:p>
            <a:pPr marL="971550" lvl="1" indent="-514350">
              <a:buFont typeface="Calibri" pitchFamily="34" charset="0"/>
              <a:buAutoNum type="arabicPeriod"/>
            </a:pPr>
            <a:r>
              <a:rPr lang="en-US" sz="2400" smtClean="0">
                <a:latin typeface="Arial" charset="0"/>
                <a:cs typeface="Arial" charset="0"/>
              </a:rPr>
              <a:t>Average service rate is greater than the average arrival rate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5C1ABDA8-490D-41C9-AD53-9BBB0DAA403F}" type="slidenum">
              <a:rPr lang="en-US"/>
              <a:pPr>
                <a:defRPr/>
              </a:pPr>
              <a:t>21</a:t>
            </a:fld>
            <a:endParaRPr lang="en-US"/>
          </a:p>
        </p:txBody>
      </p:sp>
    </p:spTree>
  </p:cSld>
  <p:clrMapOvr>
    <a:masterClrMapping/>
  </p:clrMapOvr>
  <p:transition spd="slow">
    <p:pull dir="l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Content Placeholder 2"/>
          <p:cNvSpPr txBox="1">
            <a:spLocks/>
          </p:cNvSpPr>
          <p:nvPr/>
        </p:nvSpPr>
        <p:spPr bwMode="auto">
          <a:xfrm>
            <a:off x="673100" y="1600200"/>
            <a:ext cx="7823200" cy="48641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Assumptions of the model</a:t>
            </a:r>
          </a:p>
          <a:p>
            <a:pPr marL="971550" lvl="1" indent="-514350">
              <a:lnSpc>
                <a:spcPct val="90000"/>
              </a:lnSpc>
              <a:spcAft>
                <a:spcPts val="600"/>
              </a:spcAft>
              <a:buFont typeface="Calibri" pitchFamily="34" charset="0"/>
              <a:buAutoNum type="arabicPeriod"/>
            </a:pPr>
            <a:r>
              <a:rPr lang="en-US" sz="2400"/>
              <a:t>Arrivals are served on a FIFO basis</a:t>
            </a:r>
          </a:p>
          <a:p>
            <a:pPr marL="971550" lvl="1" indent="-514350">
              <a:lnSpc>
                <a:spcPct val="90000"/>
              </a:lnSpc>
              <a:spcAft>
                <a:spcPts val="600"/>
              </a:spcAft>
              <a:buFont typeface="Calibri" pitchFamily="34" charset="0"/>
              <a:buAutoNum type="arabicPeriod"/>
            </a:pPr>
            <a:r>
              <a:rPr lang="en-US" sz="2400"/>
              <a:t>There is no balking or reneging</a:t>
            </a:r>
          </a:p>
          <a:p>
            <a:pPr marL="971550" lvl="1" indent="-514350">
              <a:lnSpc>
                <a:spcPct val="90000"/>
              </a:lnSpc>
              <a:spcAft>
                <a:spcPts val="600"/>
              </a:spcAft>
              <a:buFont typeface="Calibri" pitchFamily="34" charset="0"/>
              <a:buAutoNum type="arabicPeriod"/>
            </a:pPr>
            <a:r>
              <a:rPr lang="en-US" sz="2400"/>
              <a:t>Arrivals are independent of each other but the arrival rate is constant over time</a:t>
            </a:r>
          </a:p>
          <a:p>
            <a:pPr marL="971550" lvl="1" indent="-514350">
              <a:lnSpc>
                <a:spcPct val="90000"/>
              </a:lnSpc>
              <a:spcAft>
                <a:spcPts val="600"/>
              </a:spcAft>
              <a:buFont typeface="Calibri" pitchFamily="34" charset="0"/>
              <a:buAutoNum type="arabicPeriod"/>
            </a:pPr>
            <a:r>
              <a:rPr lang="en-US" sz="2400"/>
              <a:t>Arrivals follow a Poisson distribution</a:t>
            </a:r>
          </a:p>
          <a:p>
            <a:pPr marL="971550" lvl="1" indent="-514350">
              <a:lnSpc>
                <a:spcPct val="90000"/>
              </a:lnSpc>
              <a:spcAft>
                <a:spcPts val="600"/>
              </a:spcAft>
              <a:buFont typeface="Calibri" pitchFamily="34" charset="0"/>
              <a:buAutoNum type="arabicPeriod"/>
            </a:pPr>
            <a:r>
              <a:rPr lang="en-US" sz="2400"/>
              <a:t>Service times are variable and independent but the average is known</a:t>
            </a:r>
          </a:p>
          <a:p>
            <a:pPr marL="971550" lvl="1" indent="-514350">
              <a:lnSpc>
                <a:spcPct val="90000"/>
              </a:lnSpc>
              <a:spcAft>
                <a:spcPts val="600"/>
              </a:spcAft>
              <a:buFont typeface="Calibri" pitchFamily="34" charset="0"/>
              <a:buAutoNum type="arabicPeriod"/>
            </a:pPr>
            <a:r>
              <a:rPr lang="en-US" sz="2400"/>
              <a:t>Service times follow a negative exponential distribution</a:t>
            </a:r>
          </a:p>
          <a:p>
            <a:pPr marL="971550" lvl="1" indent="-514350">
              <a:lnSpc>
                <a:spcPct val="90000"/>
              </a:lnSpc>
              <a:spcAft>
                <a:spcPts val="600"/>
              </a:spcAft>
              <a:buFont typeface="Calibri" pitchFamily="34" charset="0"/>
              <a:buAutoNum type="arabicPeriod"/>
            </a:pPr>
            <a:r>
              <a:rPr lang="en-US" sz="2400"/>
              <a:t>Average service rate is greater than the average arrival rate</a:t>
            </a:r>
          </a:p>
        </p:txBody>
      </p:sp>
      <p:sp>
        <p:nvSpPr>
          <p:cNvPr id="37890" name="Title 1"/>
          <p:cNvSpPr>
            <a:spLocks noGrp="1"/>
          </p:cNvSpPr>
          <p:nvPr>
            <p:ph type="title"/>
          </p:nvPr>
        </p:nvSpPr>
        <p:spPr/>
        <p:txBody>
          <a:bodyPr/>
          <a:lstStyle/>
          <a:p>
            <a:r>
              <a:rPr lang="en-US" sz="3200" smtClean="0">
                <a:latin typeface="Arial" charset="0"/>
                <a:cs typeface="Arial" charset="0"/>
              </a:rPr>
              <a:t>Single-Channel Model, Poisson Arrivals, Exponential Service Times (</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/1)</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F29486E2-1A65-46CE-9AFC-A6AF23DE266C}" type="slidenum">
              <a:rPr lang="en-US"/>
              <a:pPr>
                <a:defRPr/>
              </a:pPr>
              <a:t>22</a:t>
            </a:fld>
            <a:endParaRPr lang="en-US"/>
          </a:p>
        </p:txBody>
      </p:sp>
      <p:sp>
        <p:nvSpPr>
          <p:cNvPr id="6" name="TextBox 5"/>
          <p:cNvSpPr txBox="1"/>
          <p:nvPr/>
        </p:nvSpPr>
        <p:spPr>
          <a:xfrm>
            <a:off x="3378200" y="1417638"/>
            <a:ext cx="5308600" cy="1903412"/>
          </a:xfrm>
          <a:prstGeom prst="rect">
            <a:avLst/>
          </a:prstGeom>
          <a:solidFill>
            <a:schemeClr val="accent3">
              <a:lumMod val="60000"/>
              <a:lumOff val="40000"/>
            </a:schemeClr>
          </a:solidFill>
        </p:spPr>
        <p:txBody>
          <a:bodyPr lIns="324000" tIns="280800" rIns="324000" bIns="280800">
            <a:spAutoFit/>
          </a:bodyPr>
          <a:lstStyle/>
          <a:p>
            <a:pPr fontAlgn="auto">
              <a:lnSpc>
                <a:spcPct val="90000"/>
              </a:lnSpc>
              <a:spcBef>
                <a:spcPts val="0"/>
              </a:spcBef>
              <a:spcAft>
                <a:spcPts val="0"/>
              </a:spcAft>
              <a:defRPr/>
            </a:pPr>
            <a:r>
              <a:rPr lang="en-US" sz="2400" dirty="0">
                <a:latin typeface="Arial"/>
                <a:cs typeface="Arial"/>
              </a:rPr>
              <a:t>When these assumptions are met, we can develop a series of equations that define the queue’s </a:t>
            </a:r>
            <a:r>
              <a:rPr lang="en-US" sz="2400" b="1" dirty="0">
                <a:latin typeface="Arial"/>
                <a:cs typeface="Arial"/>
              </a:rPr>
              <a:t>operating </a:t>
            </a:r>
            <a:r>
              <a:rPr lang="en-US" sz="2400" b="1" dirty="0">
                <a:latin typeface="Arial"/>
                <a:cs typeface="Arial"/>
              </a:rPr>
              <a:t>characteristics</a:t>
            </a:r>
            <a:endParaRPr lang="en-US" sz="2400" b="1"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z="3200" smtClean="0">
                <a:latin typeface="Arial" charset="0"/>
                <a:cs typeface="Arial" charset="0"/>
              </a:rPr>
              <a:t>Single-Channel Model, Poisson Arrivals, Exponential Service Times (</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/1)</a:t>
            </a:r>
          </a:p>
        </p:txBody>
      </p:sp>
      <p:sp>
        <p:nvSpPr>
          <p:cNvPr id="3" name="Content Placeholder 2"/>
          <p:cNvSpPr>
            <a:spLocks noGrp="1"/>
          </p:cNvSpPr>
          <p:nvPr>
            <p:ph idx="1"/>
          </p:nvPr>
        </p:nvSpPr>
        <p:spPr>
          <a:xfrm>
            <a:off x="673100" y="1600200"/>
            <a:ext cx="7823200" cy="3848100"/>
          </a:xfrm>
        </p:spPr>
        <p:txBody>
          <a:bodyPr rtlCol="0">
            <a:normAutofit/>
          </a:bodyPr>
          <a:lstStyle/>
          <a:p>
            <a:pPr fontAlgn="auto">
              <a:spcBef>
                <a:spcPts val="0"/>
              </a:spcBef>
              <a:spcAft>
                <a:spcPts val="1800"/>
              </a:spcAft>
              <a:buFont typeface="Arial"/>
              <a:buChar char="•"/>
              <a:defRPr/>
            </a:pPr>
            <a:r>
              <a:rPr lang="en-US" sz="2400" dirty="0">
                <a:latin typeface="Arial" panose="020B0604020202020204" pitchFamily="34" charset="0"/>
                <a:cs typeface="Arial" panose="020B0604020202020204" pitchFamily="34" charset="0"/>
              </a:rPr>
              <a:t>Queuing </a:t>
            </a:r>
            <a:r>
              <a:rPr lang="en-US" sz="2400" dirty="0" smtClean="0">
                <a:latin typeface="Arial" panose="020B0604020202020204" pitchFamily="34" charset="0"/>
                <a:cs typeface="Arial" panose="020B0604020202020204" pitchFamily="34" charset="0"/>
              </a:rPr>
              <a:t>Equations</a:t>
            </a:r>
            <a:endParaRPr lang="en-US" sz="2400" dirty="0">
              <a:latin typeface="Arial" panose="020B0604020202020204" pitchFamily="34" charset="0"/>
              <a:cs typeface="Arial" panose="020B0604020202020204" pitchFamily="34" charset="0"/>
            </a:endParaRPr>
          </a:p>
          <a:p>
            <a:pPr marL="0" indent="0" fontAlgn="auto">
              <a:spcBef>
                <a:spcPts val="0"/>
              </a:spcBef>
              <a:spcAft>
                <a:spcPts val="1800"/>
              </a:spcAft>
              <a:buFont typeface="Arial"/>
              <a:buNone/>
              <a:defRPr/>
            </a:pPr>
            <a:r>
              <a:rPr lang="en-US" sz="2400" dirty="0" smtClean="0">
                <a:latin typeface="Arial" panose="020B0604020202020204" pitchFamily="34" charset="0"/>
                <a:cs typeface="Arial" panose="020B0604020202020204" pitchFamily="34" charset="0"/>
              </a:rPr>
              <a:t>	Let</a:t>
            </a:r>
          </a:p>
          <a:p>
            <a:pPr marL="1257300" indent="-1257300" fontAlgn="auto">
              <a:spcBef>
                <a:spcPts val="0"/>
              </a:spcBef>
              <a:buFont typeface="Arial"/>
              <a:buNone/>
              <a:tabLst>
                <a:tab pos="723900" algn="l"/>
              </a:tabLst>
              <a:defRPr/>
            </a:pPr>
            <a:r>
              <a:rPr lang="en-US" sz="2400" dirty="0" smtClean="0">
                <a:latin typeface="Arial" panose="020B0604020202020204" pitchFamily="34" charset="0"/>
                <a:cs typeface="Arial" panose="020B0604020202020204" pitchFamily="34" charset="0"/>
              </a:rPr>
              <a:t>	</a:t>
            </a:r>
            <a:r>
              <a:rPr lang="en-US" sz="2400" i="1" dirty="0" smtClean="0">
                <a:latin typeface="Symbol" panose="05050102010706020507" pitchFamily="18" charset="2"/>
                <a:cs typeface="Arial" panose="020B0604020202020204" pitchFamily="34" charset="0"/>
              </a:rPr>
              <a:t></a:t>
            </a:r>
            <a:r>
              <a:rPr lang="en-US" sz="2400" dirty="0" smtClean="0">
                <a:latin typeface="Arial" panose="020B0604020202020204" pitchFamily="34" charset="0"/>
                <a:cs typeface="Arial" panose="020B0604020202020204" pitchFamily="34" charset="0"/>
              </a:rPr>
              <a:t> =	mean </a:t>
            </a:r>
            <a:r>
              <a:rPr lang="en-US" sz="2400" dirty="0">
                <a:latin typeface="Arial" panose="020B0604020202020204" pitchFamily="34" charset="0"/>
                <a:cs typeface="Arial" panose="020B0604020202020204" pitchFamily="34" charset="0"/>
              </a:rPr>
              <a:t>number of arrivals per time period</a:t>
            </a:r>
          </a:p>
          <a:p>
            <a:pPr marL="1257300" indent="-1257300" fontAlgn="auto">
              <a:spcBef>
                <a:spcPts val="0"/>
              </a:spcBef>
              <a:buFont typeface="Arial"/>
              <a:buNone/>
              <a:tabLst>
                <a:tab pos="723900" algn="l"/>
              </a:tabLst>
              <a:defRPr/>
            </a:pPr>
            <a:r>
              <a:rPr lang="en-US" sz="2400" dirty="0" smtClean="0">
                <a:latin typeface="Arial" panose="020B0604020202020204" pitchFamily="34" charset="0"/>
                <a:cs typeface="Arial" panose="020B0604020202020204" pitchFamily="34" charset="0"/>
              </a:rPr>
              <a:t>	</a:t>
            </a:r>
            <a:r>
              <a:rPr lang="en-US" sz="2400" i="1" dirty="0" smtClean="0">
                <a:latin typeface="Symbol" panose="05050102010706020507" pitchFamily="18" charset="2"/>
                <a:cs typeface="Arial" panose="020B0604020202020204" pitchFamily="34" charset="0"/>
              </a:rPr>
              <a:t></a:t>
            </a:r>
            <a:r>
              <a:rPr lang="en-US" sz="2400" dirty="0" smtClean="0">
                <a:latin typeface="Arial" panose="020B0604020202020204" pitchFamily="34" charset="0"/>
                <a:cs typeface="Arial" panose="020B0604020202020204" pitchFamily="34" charset="0"/>
              </a:rPr>
              <a:t> =	mean </a:t>
            </a:r>
            <a:r>
              <a:rPr lang="en-US" sz="2400" dirty="0">
                <a:latin typeface="Arial" panose="020B0604020202020204" pitchFamily="34" charset="0"/>
                <a:cs typeface="Arial" panose="020B0604020202020204" pitchFamily="34" charset="0"/>
              </a:rPr>
              <a:t>number of customers or units served per time period</a:t>
            </a:r>
          </a:p>
          <a:p>
            <a:pPr marL="0" indent="0" fontAlgn="auto">
              <a:spcBef>
                <a:spcPts val="0"/>
              </a:spcBef>
              <a:buFont typeface="Arial"/>
              <a:buNone/>
              <a:defRPr/>
            </a:pPr>
            <a:endParaRPr lang="en-US" sz="2400" dirty="0" smtClean="0">
              <a:latin typeface="Arial" panose="020B0604020202020204" pitchFamily="34" charset="0"/>
              <a:cs typeface="Arial" panose="020B0604020202020204" pitchFamily="34" charset="0"/>
            </a:endParaRPr>
          </a:p>
          <a:p>
            <a:pPr fontAlgn="auto">
              <a:spcBef>
                <a:spcPts val="0"/>
              </a:spcBef>
              <a:buFont typeface="Arial"/>
              <a:buChar char="•"/>
              <a:defRPr/>
            </a:pPr>
            <a:r>
              <a:rPr lang="en-US" sz="2400" dirty="0" smtClean="0">
                <a:latin typeface="Arial" panose="020B0604020202020204" pitchFamily="34" charset="0"/>
                <a:cs typeface="Arial" panose="020B0604020202020204" pitchFamily="34" charset="0"/>
              </a:rPr>
              <a:t>The </a:t>
            </a:r>
            <a:r>
              <a:rPr lang="en-US" sz="2400" dirty="0">
                <a:latin typeface="Arial" panose="020B0604020202020204" pitchFamily="34" charset="0"/>
                <a:cs typeface="Arial" panose="020B0604020202020204" pitchFamily="34" charset="0"/>
              </a:rPr>
              <a:t>same time </a:t>
            </a:r>
            <a:r>
              <a:rPr lang="en-US" sz="2400" dirty="0" smtClean="0">
                <a:latin typeface="Arial" panose="020B0604020202020204" pitchFamily="34" charset="0"/>
                <a:cs typeface="Arial" panose="020B0604020202020204" pitchFamily="34" charset="0"/>
              </a:rPr>
              <a:t>period </a:t>
            </a:r>
            <a:r>
              <a:rPr lang="en-US" sz="2400" dirty="0">
                <a:latin typeface="Arial" panose="020B0604020202020204" pitchFamily="34" charset="0"/>
                <a:cs typeface="Arial" panose="020B0604020202020204" pitchFamily="34" charset="0"/>
              </a:rPr>
              <a:t>must be </a:t>
            </a:r>
            <a:r>
              <a:rPr lang="en-US" sz="2400" dirty="0" smtClean="0">
                <a:latin typeface="Arial" panose="020B0604020202020204" pitchFamily="34" charset="0"/>
                <a:cs typeface="Arial" panose="020B0604020202020204" pitchFamily="34" charset="0"/>
              </a:rPr>
              <a:t>used for the arrival rate and service rate</a:t>
            </a:r>
            <a:endParaRPr lang="en-US" sz="2400" dirty="0">
              <a:latin typeface="Arial" panose="020B0604020202020204" pitchFamily="34" charset="0"/>
              <a:cs typeface="Arial" panose="020B0604020202020204" pitchFamily="34"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68DBA594-5E59-485C-9C00-D362D1575DD2}" type="slidenum">
              <a:rPr lang="en-US"/>
              <a:pPr>
                <a:defRPr/>
              </a:pPr>
              <a:t>23</a:t>
            </a:fld>
            <a:endParaRPr lang="en-US"/>
          </a:p>
        </p:txBody>
      </p:sp>
    </p:spTree>
  </p:cSld>
  <p:clrMapOvr>
    <a:masterClrMapping/>
  </p:clrMapOvr>
  <p:transition spd="slow">
    <p:strip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6" name="Title 1"/>
          <p:cNvSpPr>
            <a:spLocks noGrp="1"/>
          </p:cNvSpPr>
          <p:nvPr>
            <p:ph type="title"/>
          </p:nvPr>
        </p:nvSpPr>
        <p:spPr/>
        <p:txBody>
          <a:bodyPr/>
          <a:lstStyle/>
          <a:p>
            <a:r>
              <a:rPr lang="en-US" sz="3200" smtClean="0">
                <a:latin typeface="Arial" charset="0"/>
                <a:cs typeface="Arial" charset="0"/>
              </a:rPr>
              <a:t>Single-Channel Model, Poisson Arrivals, Exponential Service Times (</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/1)</a:t>
            </a:r>
          </a:p>
        </p:txBody>
      </p:sp>
      <p:sp>
        <p:nvSpPr>
          <p:cNvPr id="1227" name="Content Placeholder 2"/>
          <p:cNvSpPr>
            <a:spLocks noGrp="1"/>
          </p:cNvSpPr>
          <p:nvPr>
            <p:ph idx="1"/>
          </p:nvPr>
        </p:nvSpPr>
        <p:spPr>
          <a:xfrm>
            <a:off x="673100" y="1600200"/>
            <a:ext cx="7823200" cy="838200"/>
          </a:xfrm>
        </p:spPr>
        <p:txBody>
          <a:bodyPr/>
          <a:lstStyle/>
          <a:p>
            <a:pPr marL="457200" indent="-457200">
              <a:spcAft>
                <a:spcPts val="1800"/>
              </a:spcAft>
              <a:buFont typeface="Calibri" pitchFamily="34" charset="0"/>
              <a:buAutoNum type="arabicPeriod"/>
            </a:pPr>
            <a:r>
              <a:rPr lang="en-US" sz="2400" smtClean="0">
                <a:latin typeface="Arial" charset="0"/>
                <a:cs typeface="Arial" charset="0"/>
              </a:rPr>
              <a:t>The average number of customers or units in the system, </a:t>
            </a:r>
            <a:r>
              <a:rPr lang="en-US" sz="2400" i="1" smtClean="0">
                <a:latin typeface="Arial" charset="0"/>
                <a:cs typeface="Arial" charset="0"/>
              </a:rPr>
              <a:t>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5CF6EBC1-8E8D-452C-B3A2-BA94D4A0DD20}" type="slidenum">
              <a:rPr lang="en-US"/>
              <a:pPr>
                <a:defRPr/>
              </a:pPr>
              <a:t>24</a:t>
            </a:fld>
            <a:endParaRPr lang="en-US"/>
          </a:p>
        </p:txBody>
      </p:sp>
      <p:graphicFrame>
        <p:nvGraphicFramePr>
          <p:cNvPr id="6" name="Object 199"/>
          <p:cNvGraphicFramePr>
            <a:graphicFrameLocks noChangeAspect="1"/>
          </p:cNvGraphicFramePr>
          <p:nvPr/>
        </p:nvGraphicFramePr>
        <p:xfrm>
          <a:off x="3981450" y="2322513"/>
          <a:ext cx="1181100" cy="787400"/>
        </p:xfrm>
        <a:graphic>
          <a:graphicData uri="http://schemas.openxmlformats.org/presentationml/2006/ole">
            <p:oleObj spid="_x0000_s1223" name="Equation" r:id="rId3" imgW="1170000" imgH="776880" progId="Equation.3">
              <p:embed/>
            </p:oleObj>
          </a:graphicData>
        </a:graphic>
      </p:graphicFrame>
      <p:grpSp>
        <p:nvGrpSpPr>
          <p:cNvPr id="11" name="Group 10"/>
          <p:cNvGrpSpPr>
            <a:grpSpLocks/>
          </p:cNvGrpSpPr>
          <p:nvPr/>
        </p:nvGrpSpPr>
        <p:grpSpPr bwMode="auto">
          <a:xfrm>
            <a:off x="673100" y="3271838"/>
            <a:ext cx="7874000" cy="1420812"/>
            <a:chOff x="673100" y="3271838"/>
            <a:chExt cx="7874000" cy="1420812"/>
          </a:xfrm>
        </p:grpSpPr>
        <p:graphicFrame>
          <p:nvGraphicFramePr>
            <p:cNvPr id="1224" name="Object 200"/>
            <p:cNvGraphicFramePr>
              <a:graphicFrameLocks noChangeAspect="1"/>
            </p:cNvGraphicFramePr>
            <p:nvPr/>
          </p:nvGraphicFramePr>
          <p:xfrm>
            <a:off x="3911600" y="3905250"/>
            <a:ext cx="1320800" cy="787400"/>
          </p:xfrm>
          <a:graphic>
            <a:graphicData uri="http://schemas.openxmlformats.org/presentationml/2006/ole">
              <p:oleObj spid="_x0000_s1224" name="Equation" r:id="rId4" imgW="1307160" imgH="776880" progId="Equation.3">
                <p:embed/>
              </p:oleObj>
            </a:graphicData>
          </a:graphic>
        </p:graphicFrame>
        <p:sp>
          <p:nvSpPr>
            <p:cNvPr id="1233" name="Rectangle 7"/>
            <p:cNvSpPr>
              <a:spLocks noChangeArrowheads="1"/>
            </p:cNvSpPr>
            <p:nvPr/>
          </p:nvSpPr>
          <p:spPr bwMode="auto">
            <a:xfrm>
              <a:off x="673100" y="3271838"/>
              <a:ext cx="7874000" cy="825500"/>
            </a:xfrm>
            <a:prstGeom prst="rect">
              <a:avLst/>
            </a:prstGeom>
            <a:noFill/>
            <a:ln w="9525">
              <a:noFill/>
              <a:miter lim="800000"/>
              <a:headEnd/>
              <a:tailEnd/>
            </a:ln>
          </p:spPr>
          <p:txBody>
            <a:bodyPr/>
            <a:lstStyle/>
            <a:p>
              <a:pPr marL="444500" indent="-444500">
                <a:lnSpc>
                  <a:spcPct val="90000"/>
                </a:lnSpc>
                <a:spcBef>
                  <a:spcPct val="20000"/>
                </a:spcBef>
                <a:buClr>
                  <a:schemeClr val="accent2"/>
                </a:buClr>
                <a:buFont typeface="Wingdings" pitchFamily="2" charset="2"/>
                <a:buAutoNum type="arabicPeriod" startAt="2"/>
              </a:pPr>
              <a:r>
                <a:rPr lang="en-US" sz="2400"/>
                <a:t>The average time a customer spends in the system, </a:t>
              </a:r>
              <a:r>
                <a:rPr lang="en-US" sz="2400" i="1"/>
                <a:t>W</a:t>
              </a:r>
            </a:p>
          </p:txBody>
        </p:sp>
      </p:grpSp>
      <p:grpSp>
        <p:nvGrpSpPr>
          <p:cNvPr id="12" name="Group 11"/>
          <p:cNvGrpSpPr>
            <a:grpSpLocks/>
          </p:cNvGrpSpPr>
          <p:nvPr/>
        </p:nvGrpSpPr>
        <p:grpSpPr bwMode="auto">
          <a:xfrm>
            <a:off x="673100" y="4854575"/>
            <a:ext cx="8013700" cy="1362075"/>
            <a:chOff x="673100" y="4854575"/>
            <a:chExt cx="8013700" cy="1362075"/>
          </a:xfrm>
        </p:grpSpPr>
        <p:graphicFrame>
          <p:nvGraphicFramePr>
            <p:cNvPr id="1225" name="Object 201"/>
            <p:cNvGraphicFramePr>
              <a:graphicFrameLocks noChangeAspect="1"/>
            </p:cNvGraphicFramePr>
            <p:nvPr/>
          </p:nvGraphicFramePr>
          <p:xfrm>
            <a:off x="3727450" y="5391150"/>
            <a:ext cx="1689100" cy="825500"/>
          </p:xfrm>
          <a:graphic>
            <a:graphicData uri="http://schemas.openxmlformats.org/presentationml/2006/ole">
              <p:oleObj spid="_x0000_s1225" name="Equation" r:id="rId5" imgW="1672920" imgH="813600" progId="Equation.3">
                <p:embed/>
              </p:oleObj>
            </a:graphicData>
          </a:graphic>
        </p:graphicFrame>
        <p:sp>
          <p:nvSpPr>
            <p:cNvPr id="1232" name="Rectangle 8"/>
            <p:cNvSpPr>
              <a:spLocks noChangeArrowheads="1"/>
            </p:cNvSpPr>
            <p:nvPr/>
          </p:nvSpPr>
          <p:spPr bwMode="auto">
            <a:xfrm>
              <a:off x="673100" y="4854575"/>
              <a:ext cx="8013700" cy="520700"/>
            </a:xfrm>
            <a:prstGeom prst="rect">
              <a:avLst/>
            </a:prstGeom>
            <a:noFill/>
            <a:ln w="9525">
              <a:noFill/>
              <a:miter lim="800000"/>
              <a:headEnd/>
              <a:tailEnd/>
            </a:ln>
          </p:spPr>
          <p:txBody>
            <a:bodyPr/>
            <a:lstStyle/>
            <a:p>
              <a:pPr marL="444500" indent="-444500">
                <a:lnSpc>
                  <a:spcPct val="90000"/>
                </a:lnSpc>
                <a:spcBef>
                  <a:spcPct val="20000"/>
                </a:spcBef>
                <a:buClr>
                  <a:schemeClr val="accent2"/>
                </a:buClr>
                <a:buFont typeface="Wingdings" pitchFamily="2" charset="2"/>
                <a:buAutoNum type="arabicPeriod" startAt="3"/>
              </a:pPr>
              <a:r>
                <a:rPr lang="en-US" sz="2400"/>
                <a:t>The average number of customers in the queue, </a:t>
              </a:r>
              <a:r>
                <a:rPr lang="en-US" sz="2400" i="1"/>
                <a:t>L</a:t>
              </a:r>
              <a:r>
                <a:rPr lang="en-US" sz="2400" i="1" baseline="-25000"/>
                <a:t>q</a:t>
              </a:r>
              <a:endParaRPr lang="en-US" sz="2400" i="1"/>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18" presetClass="entr" presetSubtype="6" fill="hold" nodeType="afterEffect">
                                  <p:stCondLst>
                                    <p:cond delay="200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1000"/>
                                        <p:tgtEl>
                                          <p:spTgt spid="11"/>
                                        </p:tgtEl>
                                      </p:cBhvr>
                                    </p:animEffect>
                                  </p:childTnLst>
                                </p:cTn>
                              </p:par>
                            </p:childTnLst>
                          </p:cTn>
                        </p:par>
                        <p:par>
                          <p:cTn id="12" fill="hold">
                            <p:stCondLst>
                              <p:cond delay="4000"/>
                            </p:stCondLst>
                            <p:childTnLst>
                              <p:par>
                                <p:cTn id="13" presetID="18" presetClass="entr" presetSubtype="6" fill="hold" nodeType="afterEffect">
                                  <p:stCondLst>
                                    <p:cond delay="2000"/>
                                  </p:stCondLst>
                                  <p:childTnLst>
                                    <p:set>
                                      <p:cBhvr>
                                        <p:cTn id="14" dur="1" fill="hold">
                                          <p:stCondLst>
                                            <p:cond delay="0"/>
                                          </p:stCondLst>
                                        </p:cTn>
                                        <p:tgtEl>
                                          <p:spTgt spid="12"/>
                                        </p:tgtEl>
                                        <p:attrNameLst>
                                          <p:attrName>style.visibility</p:attrName>
                                        </p:attrNameLst>
                                      </p:cBhvr>
                                      <p:to>
                                        <p:strVal val="visible"/>
                                      </p:to>
                                    </p:set>
                                    <p:animEffect transition="in" filter="strips(downRight)">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783" name="Title 1"/>
          <p:cNvSpPr>
            <a:spLocks noGrp="1"/>
          </p:cNvSpPr>
          <p:nvPr>
            <p:ph type="title"/>
          </p:nvPr>
        </p:nvSpPr>
        <p:spPr/>
        <p:txBody>
          <a:bodyPr/>
          <a:lstStyle/>
          <a:p>
            <a:r>
              <a:rPr lang="en-US" sz="3200" smtClean="0">
                <a:latin typeface="Arial" charset="0"/>
                <a:cs typeface="Arial" charset="0"/>
              </a:rPr>
              <a:t>Single-Channel Model, Poisson Arrivals, Exponential Service Times (</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/1)</a:t>
            </a:r>
          </a:p>
        </p:txBody>
      </p:sp>
      <p:sp>
        <p:nvSpPr>
          <p:cNvPr id="155784" name="Content Placeholder 2"/>
          <p:cNvSpPr>
            <a:spLocks noGrp="1"/>
          </p:cNvSpPr>
          <p:nvPr>
            <p:ph idx="1"/>
          </p:nvPr>
        </p:nvSpPr>
        <p:spPr>
          <a:xfrm>
            <a:off x="673100" y="1739900"/>
            <a:ext cx="7823200" cy="990600"/>
          </a:xfrm>
        </p:spPr>
        <p:txBody>
          <a:bodyPr/>
          <a:lstStyle/>
          <a:p>
            <a:pPr marL="457200" indent="-457200">
              <a:spcAft>
                <a:spcPts val="1800"/>
              </a:spcAft>
              <a:buFont typeface="Calibri" pitchFamily="34" charset="0"/>
              <a:buAutoNum type="arabicPeriod" startAt="4"/>
            </a:pPr>
            <a:r>
              <a:rPr lang="en-US" sz="2400" smtClean="0">
                <a:latin typeface="Arial" charset="0"/>
                <a:cs typeface="Arial" charset="0"/>
              </a:rPr>
              <a:t>The average time a customer spends waiting in the queue, </a:t>
            </a:r>
            <a:r>
              <a:rPr lang="en-US" sz="2400" i="1" smtClean="0">
                <a:latin typeface="Arial" charset="0"/>
                <a:cs typeface="Arial" charset="0"/>
              </a:rPr>
              <a:t>W</a:t>
            </a:r>
            <a:r>
              <a:rPr lang="en-US" sz="2400" i="1" baseline="-25000" smtClean="0">
                <a:latin typeface="Arial" charset="0"/>
                <a:cs typeface="Arial" charset="0"/>
              </a:rPr>
              <a:t>q</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6B8B798D-EFC1-47B3-B06F-7AC345D9C641}" type="slidenum">
              <a:rPr lang="en-US"/>
              <a:pPr>
                <a:defRPr/>
              </a:pPr>
              <a:t>25</a:t>
            </a:fld>
            <a:endParaRPr lang="en-US"/>
          </a:p>
        </p:txBody>
      </p:sp>
      <p:graphicFrame>
        <p:nvGraphicFramePr>
          <p:cNvPr id="6" name="Object 133"/>
          <p:cNvGraphicFramePr>
            <a:graphicFrameLocks noChangeAspect="1"/>
          </p:cNvGraphicFramePr>
          <p:nvPr/>
        </p:nvGraphicFramePr>
        <p:xfrm>
          <a:off x="3676650" y="2640013"/>
          <a:ext cx="1790700" cy="787400"/>
        </p:xfrm>
        <a:graphic>
          <a:graphicData uri="http://schemas.openxmlformats.org/presentationml/2006/ole">
            <p:oleObj spid="_x0000_s155781" name="Equation" r:id="rId3" imgW="1782720" imgH="776880" progId="Equation.3">
              <p:embed/>
            </p:oleObj>
          </a:graphicData>
        </a:graphic>
      </p:graphicFrame>
      <p:grpSp>
        <p:nvGrpSpPr>
          <p:cNvPr id="9" name="Group 8"/>
          <p:cNvGrpSpPr>
            <a:grpSpLocks/>
          </p:cNvGrpSpPr>
          <p:nvPr/>
        </p:nvGrpSpPr>
        <p:grpSpPr bwMode="auto">
          <a:xfrm>
            <a:off x="673100" y="3703638"/>
            <a:ext cx="7874000" cy="1763712"/>
            <a:chOff x="673100" y="3563938"/>
            <a:chExt cx="7874000" cy="1763712"/>
          </a:xfrm>
        </p:grpSpPr>
        <p:sp>
          <p:nvSpPr>
            <p:cNvPr id="155788" name="Rectangle 5"/>
            <p:cNvSpPr>
              <a:spLocks noChangeArrowheads="1"/>
            </p:cNvSpPr>
            <p:nvPr/>
          </p:nvSpPr>
          <p:spPr bwMode="auto">
            <a:xfrm>
              <a:off x="673100" y="3563938"/>
              <a:ext cx="7874000" cy="995362"/>
            </a:xfrm>
            <a:prstGeom prst="rect">
              <a:avLst/>
            </a:prstGeom>
            <a:noFill/>
            <a:ln w="9525">
              <a:noFill/>
              <a:miter lim="800000"/>
              <a:headEnd/>
              <a:tailEnd/>
            </a:ln>
          </p:spPr>
          <p:txBody>
            <a:bodyPr/>
            <a:lstStyle/>
            <a:p>
              <a:pPr marL="355600" indent="-355600">
                <a:lnSpc>
                  <a:spcPct val="90000"/>
                </a:lnSpc>
                <a:buClr>
                  <a:schemeClr val="accent2"/>
                </a:buClr>
                <a:buFont typeface="Wingdings" pitchFamily="2" charset="2"/>
                <a:buAutoNum type="arabicPeriod" startAt="5"/>
              </a:pPr>
              <a:r>
                <a:rPr lang="en-US" sz="2400">
                  <a:solidFill>
                    <a:srgbClr val="000000"/>
                  </a:solidFill>
                  <a:ea typeface="MS PGothic" pitchFamily="34" charset="-128"/>
                </a:rPr>
                <a:t>The utilization factor for the system, </a:t>
              </a:r>
              <a:r>
                <a:rPr lang="en-US" sz="2400" i="1">
                  <a:solidFill>
                    <a:srgbClr val="000000"/>
                  </a:solidFill>
                  <a:ea typeface="MS PGothic" pitchFamily="34" charset="-128"/>
                  <a:sym typeface="Symbol" pitchFamily="18" charset="2"/>
                </a:rPr>
                <a:t></a:t>
              </a:r>
              <a:r>
                <a:rPr lang="en-US" sz="2400">
                  <a:solidFill>
                    <a:srgbClr val="000000"/>
                  </a:solidFill>
                  <a:ea typeface="MS PGothic" pitchFamily="34" charset="-128"/>
                  <a:sym typeface="Symbol" pitchFamily="18" charset="2"/>
                </a:rPr>
                <a:t>, the probability the service facility is being used</a:t>
              </a:r>
            </a:p>
          </p:txBody>
        </p:sp>
        <p:graphicFrame>
          <p:nvGraphicFramePr>
            <p:cNvPr id="155782" name="Object 134"/>
            <p:cNvGraphicFramePr>
              <a:graphicFrameLocks noChangeAspect="1"/>
            </p:cNvGraphicFramePr>
            <p:nvPr/>
          </p:nvGraphicFramePr>
          <p:xfrm>
            <a:off x="4197350" y="4540250"/>
            <a:ext cx="749300" cy="787400"/>
          </p:xfrm>
          <a:graphic>
            <a:graphicData uri="http://schemas.openxmlformats.org/presentationml/2006/ole">
              <p:oleObj spid="_x0000_s155782" name="Equation" r:id="rId4" imgW="740520" imgH="77688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18" presetClass="entr" presetSubtype="6" fill="hold" nodeType="afterEffect">
                                  <p:stCondLst>
                                    <p:cond delay="2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807" name="Title 1"/>
          <p:cNvSpPr>
            <a:spLocks noGrp="1"/>
          </p:cNvSpPr>
          <p:nvPr>
            <p:ph type="title"/>
          </p:nvPr>
        </p:nvSpPr>
        <p:spPr/>
        <p:txBody>
          <a:bodyPr/>
          <a:lstStyle/>
          <a:p>
            <a:r>
              <a:rPr lang="en-US" sz="3200" smtClean="0">
                <a:latin typeface="Arial" charset="0"/>
                <a:cs typeface="Arial" charset="0"/>
              </a:rPr>
              <a:t>Single-Channel Model, Poisson Arrivals, Exponential Service Times (</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/1)</a:t>
            </a:r>
          </a:p>
        </p:txBody>
      </p:sp>
      <p:sp>
        <p:nvSpPr>
          <p:cNvPr id="156808" name="Content Placeholder 2"/>
          <p:cNvSpPr>
            <a:spLocks noGrp="1"/>
          </p:cNvSpPr>
          <p:nvPr>
            <p:ph idx="1"/>
          </p:nvPr>
        </p:nvSpPr>
        <p:spPr>
          <a:xfrm>
            <a:off x="673100" y="1790700"/>
            <a:ext cx="7823200" cy="939800"/>
          </a:xfrm>
        </p:spPr>
        <p:txBody>
          <a:bodyPr/>
          <a:lstStyle/>
          <a:p>
            <a:pPr marL="457200" indent="-457200">
              <a:spcAft>
                <a:spcPts val="1800"/>
              </a:spcAft>
              <a:buFont typeface="Calibri" pitchFamily="34" charset="0"/>
              <a:buAutoNum type="arabicPeriod" startAt="6"/>
            </a:pPr>
            <a:r>
              <a:rPr lang="en-US" sz="2400" smtClean="0">
                <a:latin typeface="Arial" charset="0"/>
                <a:cs typeface="Arial" charset="0"/>
              </a:rPr>
              <a:t>The percent idle time, </a:t>
            </a:r>
            <a:r>
              <a:rPr lang="en-US" sz="2400" i="1" smtClean="0">
                <a:latin typeface="Arial" charset="0"/>
                <a:cs typeface="Arial" charset="0"/>
              </a:rPr>
              <a:t>P</a:t>
            </a:r>
            <a:r>
              <a:rPr lang="en-US" sz="2400" baseline="-25000" smtClean="0">
                <a:latin typeface="Arial" charset="0"/>
                <a:cs typeface="Arial" charset="0"/>
              </a:rPr>
              <a:t>0</a:t>
            </a:r>
            <a:r>
              <a:rPr lang="en-US" sz="2400" smtClean="0">
                <a:latin typeface="Arial" charset="0"/>
                <a:cs typeface="Arial" charset="0"/>
              </a:rPr>
              <a:t>, or the probability no one is in the 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38BC3E84-FF49-4C07-8222-C8D486BF9DBB}" type="slidenum">
              <a:rPr lang="en-US"/>
              <a:pPr>
                <a:defRPr/>
              </a:pPr>
              <a:t>26</a:t>
            </a:fld>
            <a:endParaRPr lang="en-US"/>
          </a:p>
        </p:txBody>
      </p:sp>
      <p:graphicFrame>
        <p:nvGraphicFramePr>
          <p:cNvPr id="6" name="Object 133"/>
          <p:cNvGraphicFramePr>
            <a:graphicFrameLocks noChangeAspect="1"/>
          </p:cNvGraphicFramePr>
          <p:nvPr/>
        </p:nvGraphicFramePr>
        <p:xfrm>
          <a:off x="3968750" y="2654300"/>
          <a:ext cx="1206500" cy="787400"/>
        </p:xfrm>
        <a:graphic>
          <a:graphicData uri="http://schemas.openxmlformats.org/presentationml/2006/ole">
            <p:oleObj spid="_x0000_s156805" name="Equation" r:id="rId3" imgW="1197360" imgH="776880" progId="Equation.3">
              <p:embed/>
            </p:oleObj>
          </a:graphicData>
        </a:graphic>
      </p:graphicFrame>
      <p:grpSp>
        <p:nvGrpSpPr>
          <p:cNvPr id="9" name="Group 8"/>
          <p:cNvGrpSpPr>
            <a:grpSpLocks/>
          </p:cNvGrpSpPr>
          <p:nvPr/>
        </p:nvGrpSpPr>
        <p:grpSpPr bwMode="auto">
          <a:xfrm>
            <a:off x="673100" y="3754438"/>
            <a:ext cx="7874000" cy="1954212"/>
            <a:chOff x="673100" y="3563938"/>
            <a:chExt cx="7874000" cy="1954212"/>
          </a:xfrm>
        </p:grpSpPr>
        <p:sp>
          <p:nvSpPr>
            <p:cNvPr id="156812" name="Rectangle 5"/>
            <p:cNvSpPr>
              <a:spLocks noChangeArrowheads="1"/>
            </p:cNvSpPr>
            <p:nvPr/>
          </p:nvSpPr>
          <p:spPr bwMode="auto">
            <a:xfrm>
              <a:off x="673100" y="3563938"/>
              <a:ext cx="7874000" cy="825500"/>
            </a:xfrm>
            <a:prstGeom prst="rect">
              <a:avLst/>
            </a:prstGeom>
            <a:noFill/>
            <a:ln w="9525">
              <a:noFill/>
              <a:miter lim="800000"/>
              <a:headEnd/>
              <a:tailEnd/>
            </a:ln>
          </p:spPr>
          <p:txBody>
            <a:bodyPr/>
            <a:lstStyle/>
            <a:p>
              <a:pPr marL="355600" indent="-355600">
                <a:lnSpc>
                  <a:spcPct val="90000"/>
                </a:lnSpc>
                <a:spcBef>
                  <a:spcPct val="20000"/>
                </a:spcBef>
                <a:buClr>
                  <a:schemeClr val="accent2"/>
                </a:buClr>
                <a:buFont typeface="Wingdings" pitchFamily="2" charset="2"/>
                <a:buAutoNum type="arabicPeriod" startAt="7"/>
              </a:pPr>
              <a:r>
                <a:rPr lang="en-US" sz="2400"/>
                <a:t>The</a:t>
              </a:r>
              <a:r>
                <a:rPr lang="en-US" sz="2400">
                  <a:sym typeface="Symbol" pitchFamily="18" charset="2"/>
                </a:rPr>
                <a:t> probability that the number of customers in the system is greater than </a:t>
              </a:r>
              <a:r>
                <a:rPr lang="en-US" sz="2400" i="1">
                  <a:sym typeface="Symbol" pitchFamily="18" charset="2"/>
                </a:rPr>
                <a:t>k</a:t>
              </a:r>
              <a:r>
                <a:rPr lang="en-US" sz="2400">
                  <a:sym typeface="Symbol" pitchFamily="18" charset="2"/>
                </a:rPr>
                <a:t>, </a:t>
              </a:r>
              <a:r>
                <a:rPr lang="en-US" sz="2400" i="1">
                  <a:sym typeface="Symbol" pitchFamily="18" charset="2"/>
                </a:rPr>
                <a:t>P</a:t>
              </a:r>
              <a:r>
                <a:rPr lang="en-US" sz="2400" i="1" baseline="-25000">
                  <a:sym typeface="Symbol" pitchFamily="18" charset="2"/>
                </a:rPr>
                <a:t>n</a:t>
              </a:r>
              <a:r>
                <a:rPr lang="en-US" sz="2400" baseline="-25000">
                  <a:sym typeface="Symbol" pitchFamily="18" charset="2"/>
                </a:rPr>
                <a:t>&gt;</a:t>
              </a:r>
              <a:r>
                <a:rPr lang="en-US" sz="2400" i="1" baseline="-25000">
                  <a:sym typeface="Symbol" pitchFamily="18" charset="2"/>
                </a:rPr>
                <a:t>k</a:t>
              </a:r>
            </a:p>
          </p:txBody>
        </p:sp>
        <p:graphicFrame>
          <p:nvGraphicFramePr>
            <p:cNvPr id="156806" name="Object 134"/>
            <p:cNvGraphicFramePr>
              <a:graphicFrameLocks noChangeAspect="1"/>
            </p:cNvGraphicFramePr>
            <p:nvPr/>
          </p:nvGraphicFramePr>
          <p:xfrm>
            <a:off x="3784600" y="4603750"/>
            <a:ext cx="1574800" cy="914400"/>
          </p:xfrm>
          <a:graphic>
            <a:graphicData uri="http://schemas.openxmlformats.org/presentationml/2006/ole">
              <p:oleObj spid="_x0000_s156806" name="Equation" r:id="rId4" imgW="1563120" imgH="90504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18" presetClass="entr" presetSubtype="6" fill="hold" nodeType="afterEffect">
                                  <p:stCondLst>
                                    <p:cond delay="2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823" name="Title 1"/>
          <p:cNvSpPr>
            <a:spLocks noGrp="1"/>
          </p:cNvSpPr>
          <p:nvPr>
            <p:ph type="title"/>
          </p:nvPr>
        </p:nvSpPr>
        <p:spPr/>
        <p:txBody>
          <a:bodyPr/>
          <a:lstStyle/>
          <a:p>
            <a:r>
              <a:rPr lang="en-US" smtClean="0">
                <a:latin typeface="Arial" charset="0"/>
                <a:cs typeface="Arial" charset="0"/>
              </a:rPr>
              <a:t>Arnold’s Muffler Shop</a:t>
            </a:r>
          </a:p>
        </p:txBody>
      </p:sp>
      <p:sp>
        <p:nvSpPr>
          <p:cNvPr id="3" name="Content Placeholder 2"/>
          <p:cNvSpPr>
            <a:spLocks noGrp="1"/>
          </p:cNvSpPr>
          <p:nvPr>
            <p:ph idx="1"/>
          </p:nvPr>
        </p:nvSpPr>
        <p:spPr/>
        <p:txBody>
          <a:bodyPr rtlCol="0">
            <a:normAutofit/>
          </a:bodyPr>
          <a:lstStyle/>
          <a:p>
            <a:pPr fontAlgn="auto">
              <a:spcBef>
                <a:spcPts val="0"/>
              </a:spcBef>
              <a:buFont typeface="Arial"/>
              <a:buChar char="•"/>
              <a:defRPr/>
            </a:pPr>
            <a:r>
              <a:rPr lang="en-US" sz="2400" dirty="0"/>
              <a:t>Arnold’s mechanic can install mufflers at a rate of 3 per </a:t>
            </a:r>
            <a:r>
              <a:rPr lang="en-US" sz="2400" dirty="0" smtClean="0"/>
              <a:t>hour</a:t>
            </a:r>
            <a:endParaRPr lang="en-US" sz="2400" dirty="0"/>
          </a:p>
          <a:p>
            <a:pPr lvl="1" fontAlgn="auto">
              <a:spcBef>
                <a:spcPts val="0"/>
              </a:spcBef>
              <a:buFont typeface="Arial"/>
              <a:buChar char="–"/>
              <a:defRPr/>
            </a:pPr>
            <a:r>
              <a:rPr lang="en-US" sz="2000" dirty="0"/>
              <a:t>Customers arrive at a rate of 2 per </a:t>
            </a:r>
            <a:r>
              <a:rPr lang="en-US" sz="2000" dirty="0" smtClean="0"/>
              <a:t>hour</a:t>
            </a:r>
            <a:endParaRPr lang="en-US" sz="2000" dirty="0"/>
          </a:p>
          <a:p>
            <a:pPr marL="0" indent="0" fontAlgn="auto">
              <a:spcBef>
                <a:spcPts val="0"/>
              </a:spcBef>
              <a:buFont typeface="Arial"/>
              <a:buNone/>
              <a:defRPr/>
            </a:pPr>
            <a:r>
              <a:rPr lang="en-US" sz="2000" dirty="0" smtClean="0"/>
              <a:t>		So</a:t>
            </a:r>
            <a:endParaRPr lang="en-US" sz="2000" dirty="0"/>
          </a:p>
          <a:p>
            <a:pPr marL="0" indent="0" fontAlgn="auto">
              <a:spcBef>
                <a:spcPts val="0"/>
              </a:spcBef>
              <a:buFont typeface="Arial"/>
              <a:buNone/>
              <a:defRPr/>
            </a:pPr>
            <a:r>
              <a:rPr lang="en-US" sz="2000" dirty="0" smtClean="0"/>
              <a:t>			</a:t>
            </a:r>
            <a:r>
              <a:rPr lang="en-US" sz="2000" i="1" dirty="0" smtClean="0">
                <a:latin typeface="Symbol" panose="05050102010706020507" pitchFamily="18" charset="2"/>
              </a:rPr>
              <a:t></a:t>
            </a:r>
            <a:r>
              <a:rPr lang="en-US" sz="2000" dirty="0" smtClean="0"/>
              <a:t> </a:t>
            </a:r>
            <a:r>
              <a:rPr lang="en-US" sz="2000" dirty="0"/>
              <a:t>= 2 cars arriving per hour</a:t>
            </a:r>
          </a:p>
          <a:p>
            <a:pPr marL="0" indent="0" fontAlgn="auto">
              <a:spcBef>
                <a:spcPts val="0"/>
              </a:spcBef>
              <a:buFont typeface="Arial"/>
              <a:buNone/>
              <a:defRPr/>
            </a:pPr>
            <a:r>
              <a:rPr lang="en-US" sz="2000" dirty="0" smtClean="0"/>
              <a:t>			</a:t>
            </a:r>
            <a:r>
              <a:rPr lang="en-US" sz="2000" i="1" dirty="0" smtClean="0">
                <a:latin typeface="Symbol" panose="05050102010706020507" pitchFamily="18" charset="2"/>
              </a:rPr>
              <a:t></a:t>
            </a:r>
            <a:r>
              <a:rPr lang="en-US" sz="2000" dirty="0" smtClean="0"/>
              <a:t> </a:t>
            </a:r>
            <a:r>
              <a:rPr lang="en-US" sz="2000" dirty="0"/>
              <a:t>= 3 cars serviced per hour</a:t>
            </a:r>
          </a:p>
          <a:p>
            <a:pPr fontAlgn="auto">
              <a:spcBef>
                <a:spcPts val="0"/>
              </a:spcBef>
              <a:buFont typeface="Arial"/>
              <a:buChar char="•"/>
              <a:defRPr/>
            </a:pP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82E76CC9-9FC6-4C21-AE2F-D8D3316E8A1F}" type="slidenum">
              <a:rPr lang="en-US"/>
              <a:pPr>
                <a:defRPr/>
              </a:pPr>
              <a:t>27</a:t>
            </a:fld>
            <a:endParaRPr lang="en-US"/>
          </a:p>
        </p:txBody>
      </p:sp>
      <p:grpSp>
        <p:nvGrpSpPr>
          <p:cNvPr id="6" name="Group 13"/>
          <p:cNvGrpSpPr>
            <a:grpSpLocks/>
          </p:cNvGrpSpPr>
          <p:nvPr/>
        </p:nvGrpSpPr>
        <p:grpSpPr bwMode="auto">
          <a:xfrm>
            <a:off x="1257300" y="5176838"/>
            <a:ext cx="6615113" cy="885825"/>
            <a:chOff x="1020" y="3220"/>
            <a:chExt cx="4167" cy="558"/>
          </a:xfrm>
        </p:grpSpPr>
        <p:graphicFrame>
          <p:nvGraphicFramePr>
            <p:cNvPr id="157821" name="Object 125"/>
            <p:cNvGraphicFramePr>
              <a:graphicFrameLocks noChangeAspect="1"/>
            </p:cNvGraphicFramePr>
            <p:nvPr/>
          </p:nvGraphicFramePr>
          <p:xfrm>
            <a:off x="1020" y="3220"/>
            <a:ext cx="1464" cy="496"/>
          </p:xfrm>
          <a:graphic>
            <a:graphicData uri="http://schemas.openxmlformats.org/presentationml/2006/ole">
              <p:oleObj spid="_x0000_s157821" name="Equation" r:id="rId3" imgW="2313000" imgH="776880" progId="Equation.3">
                <p:embed/>
              </p:oleObj>
            </a:graphicData>
          </a:graphic>
        </p:graphicFrame>
        <p:sp>
          <p:nvSpPr>
            <p:cNvPr id="157830" name="Text Box 10"/>
            <p:cNvSpPr txBox="1">
              <a:spLocks noChangeArrowheads="1"/>
            </p:cNvSpPr>
            <p:nvPr/>
          </p:nvSpPr>
          <p:spPr bwMode="auto">
            <a:xfrm>
              <a:off x="2486" y="3297"/>
              <a:ext cx="2701" cy="481"/>
            </a:xfrm>
            <a:prstGeom prst="rect">
              <a:avLst/>
            </a:prstGeom>
            <a:noFill/>
            <a:ln w="9525">
              <a:noFill/>
              <a:miter lim="800000"/>
              <a:headEnd/>
              <a:tailEnd/>
            </a:ln>
          </p:spPr>
          <p:txBody>
            <a:bodyPr>
              <a:spAutoFit/>
            </a:bodyPr>
            <a:lstStyle/>
            <a:p>
              <a:pPr marL="533400" indent="-533400">
                <a:lnSpc>
                  <a:spcPct val="90000"/>
                </a:lnSpc>
              </a:pPr>
              <a:r>
                <a:rPr lang="en-US" sz="2400">
                  <a:ea typeface="MS PGothic" pitchFamily="34" charset="-128"/>
                  <a:sym typeface="Symbol" pitchFamily="18" charset="2"/>
                </a:rPr>
                <a:t> 1 hour that an average car spends in the system</a:t>
              </a:r>
            </a:p>
          </p:txBody>
        </p:sp>
      </p:grpSp>
      <p:grpSp>
        <p:nvGrpSpPr>
          <p:cNvPr id="9" name="Group 12"/>
          <p:cNvGrpSpPr>
            <a:grpSpLocks/>
          </p:cNvGrpSpPr>
          <p:nvPr/>
        </p:nvGrpSpPr>
        <p:grpSpPr bwMode="auto">
          <a:xfrm>
            <a:off x="1257300" y="4035425"/>
            <a:ext cx="6292850" cy="895350"/>
            <a:chOff x="1032" y="2455"/>
            <a:chExt cx="3964" cy="564"/>
          </a:xfrm>
        </p:grpSpPr>
        <p:graphicFrame>
          <p:nvGraphicFramePr>
            <p:cNvPr id="157822" name="Object 126"/>
            <p:cNvGraphicFramePr>
              <a:graphicFrameLocks noChangeAspect="1"/>
            </p:cNvGraphicFramePr>
            <p:nvPr/>
          </p:nvGraphicFramePr>
          <p:xfrm>
            <a:off x="1032" y="2455"/>
            <a:ext cx="1688" cy="496"/>
          </p:xfrm>
          <a:graphic>
            <a:graphicData uri="http://schemas.openxmlformats.org/presentationml/2006/ole">
              <p:oleObj spid="_x0000_s157822" name="Equation" r:id="rId4" imgW="2669400" imgH="776880" progId="Equation.3">
                <p:embed/>
              </p:oleObj>
            </a:graphicData>
          </a:graphic>
        </p:graphicFrame>
        <p:sp>
          <p:nvSpPr>
            <p:cNvPr id="157829" name="Text Box 11"/>
            <p:cNvSpPr txBox="1">
              <a:spLocks noChangeArrowheads="1"/>
            </p:cNvSpPr>
            <p:nvPr/>
          </p:nvSpPr>
          <p:spPr bwMode="auto">
            <a:xfrm>
              <a:off x="2774" y="2542"/>
              <a:ext cx="2222" cy="477"/>
            </a:xfrm>
            <a:prstGeom prst="rect">
              <a:avLst/>
            </a:prstGeom>
            <a:noFill/>
            <a:ln w="9525">
              <a:noFill/>
              <a:miter lim="800000"/>
              <a:headEnd/>
              <a:tailEnd/>
            </a:ln>
          </p:spPr>
          <p:txBody>
            <a:bodyPr>
              <a:spAutoFit/>
            </a:bodyPr>
            <a:lstStyle/>
            <a:p>
              <a:pPr marL="533400" indent="-533400">
                <a:lnSpc>
                  <a:spcPct val="90000"/>
                </a:lnSpc>
              </a:pPr>
              <a:r>
                <a:rPr lang="en-US" sz="2400">
                  <a:ea typeface="MS PGothic" pitchFamily="34" charset="-128"/>
                  <a:sym typeface="Symbol" pitchFamily="18" charset="2"/>
                </a:rPr>
                <a:t> 2 cars in the system on average</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967" name="Title 1"/>
          <p:cNvSpPr>
            <a:spLocks noGrp="1"/>
          </p:cNvSpPr>
          <p:nvPr>
            <p:ph type="title"/>
          </p:nvPr>
        </p:nvSpPr>
        <p:spPr/>
        <p:txBody>
          <a:bodyPr/>
          <a:lstStyle/>
          <a:p>
            <a:r>
              <a:rPr lang="en-US" smtClean="0">
                <a:latin typeface="Arial" charset="0"/>
                <a:cs typeface="Arial" charset="0"/>
              </a:rPr>
              <a:t>Arnold’s Muffler Shop</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C4FC36E5-6E0F-4203-A9F2-8254205F904A}" type="slidenum">
              <a:rPr lang="en-US"/>
              <a:pPr>
                <a:defRPr/>
              </a:pPr>
              <a:t>28</a:t>
            </a:fld>
            <a:endParaRPr lang="en-US"/>
          </a:p>
        </p:txBody>
      </p:sp>
      <p:grpSp>
        <p:nvGrpSpPr>
          <p:cNvPr id="13" name="Group 20"/>
          <p:cNvGrpSpPr>
            <a:grpSpLocks/>
          </p:cNvGrpSpPr>
          <p:nvPr/>
        </p:nvGrpSpPr>
        <p:grpSpPr bwMode="auto">
          <a:xfrm>
            <a:off x="774700" y="2819400"/>
            <a:ext cx="7688263" cy="912813"/>
            <a:chOff x="464" y="1832"/>
            <a:chExt cx="4843" cy="575"/>
          </a:xfrm>
        </p:grpSpPr>
        <p:graphicFrame>
          <p:nvGraphicFramePr>
            <p:cNvPr id="158963" name="Object 243"/>
            <p:cNvGraphicFramePr>
              <a:graphicFrameLocks noChangeAspect="1"/>
            </p:cNvGraphicFramePr>
            <p:nvPr/>
          </p:nvGraphicFramePr>
          <p:xfrm>
            <a:off x="464" y="1832"/>
            <a:ext cx="1912" cy="496"/>
          </p:xfrm>
          <a:graphic>
            <a:graphicData uri="http://schemas.openxmlformats.org/presentationml/2006/ole">
              <p:oleObj spid="_x0000_s158963" name="Equation" r:id="rId3" imgW="3026160" imgH="776880" progId="Equation.3">
                <p:embed/>
              </p:oleObj>
            </a:graphicData>
          </a:graphic>
        </p:graphicFrame>
        <p:sp>
          <p:nvSpPr>
            <p:cNvPr id="158977" name="Text Box 6"/>
            <p:cNvSpPr txBox="1">
              <a:spLocks noChangeArrowheads="1"/>
            </p:cNvSpPr>
            <p:nvPr/>
          </p:nvSpPr>
          <p:spPr bwMode="auto">
            <a:xfrm>
              <a:off x="2918" y="1926"/>
              <a:ext cx="2389" cy="481"/>
            </a:xfrm>
            <a:prstGeom prst="rect">
              <a:avLst/>
            </a:prstGeom>
            <a:noFill/>
            <a:ln w="9525">
              <a:noFill/>
              <a:miter lim="800000"/>
              <a:headEnd/>
              <a:tailEnd/>
            </a:ln>
          </p:spPr>
          <p:txBody>
            <a:bodyPr>
              <a:spAutoFit/>
            </a:bodyPr>
            <a:lstStyle/>
            <a:p>
              <a:pPr marL="723900" indent="-723900">
                <a:lnSpc>
                  <a:spcPct val="90000"/>
                </a:lnSpc>
                <a:spcBef>
                  <a:spcPct val="20000"/>
                </a:spcBef>
              </a:pPr>
              <a:r>
                <a:rPr lang="en-US" sz="2400">
                  <a:ea typeface="MS PGothic" pitchFamily="34" charset="-128"/>
                  <a:sym typeface="Symbol" pitchFamily="18" charset="2"/>
                </a:rPr>
                <a:t> 40	minutes average waiting time per car</a:t>
              </a:r>
            </a:p>
          </p:txBody>
        </p:sp>
      </p:grpSp>
      <p:grpSp>
        <p:nvGrpSpPr>
          <p:cNvPr id="16" name="Group 19"/>
          <p:cNvGrpSpPr>
            <a:grpSpLocks/>
          </p:cNvGrpSpPr>
          <p:nvPr/>
        </p:nvGrpSpPr>
        <p:grpSpPr bwMode="auto">
          <a:xfrm>
            <a:off x="774700" y="1706563"/>
            <a:ext cx="7874000" cy="939800"/>
            <a:chOff x="444" y="1131"/>
            <a:chExt cx="4960" cy="592"/>
          </a:xfrm>
        </p:grpSpPr>
        <p:graphicFrame>
          <p:nvGraphicFramePr>
            <p:cNvPr id="158964" name="Object 244"/>
            <p:cNvGraphicFramePr>
              <a:graphicFrameLocks noChangeAspect="1"/>
            </p:cNvGraphicFramePr>
            <p:nvPr/>
          </p:nvGraphicFramePr>
          <p:xfrm>
            <a:off x="444" y="1131"/>
            <a:ext cx="2480" cy="520"/>
          </p:xfrm>
          <a:graphic>
            <a:graphicData uri="http://schemas.openxmlformats.org/presentationml/2006/ole">
              <p:oleObj spid="_x0000_s158964" name="Equation" r:id="rId4" imgW="3922200" imgH="813600" progId="Equation.3">
                <p:embed/>
              </p:oleObj>
            </a:graphicData>
          </a:graphic>
        </p:graphicFrame>
        <p:sp>
          <p:nvSpPr>
            <p:cNvPr id="158976" name="Text Box 9"/>
            <p:cNvSpPr txBox="1">
              <a:spLocks noChangeArrowheads="1"/>
            </p:cNvSpPr>
            <p:nvPr/>
          </p:nvSpPr>
          <p:spPr bwMode="auto">
            <a:xfrm>
              <a:off x="2918" y="1246"/>
              <a:ext cx="2486" cy="477"/>
            </a:xfrm>
            <a:prstGeom prst="rect">
              <a:avLst/>
            </a:prstGeom>
            <a:noFill/>
            <a:ln w="9525">
              <a:noFill/>
              <a:miter lim="800000"/>
              <a:headEnd/>
              <a:tailEnd/>
            </a:ln>
          </p:spPr>
          <p:txBody>
            <a:bodyPr>
              <a:spAutoFit/>
            </a:bodyPr>
            <a:lstStyle/>
            <a:p>
              <a:pPr marL="990600" indent="-990600">
                <a:lnSpc>
                  <a:spcPct val="90000"/>
                </a:lnSpc>
              </a:pPr>
              <a:r>
                <a:rPr lang="en-US" sz="2400">
                  <a:ea typeface="MS PGothic" pitchFamily="34" charset="-128"/>
                  <a:sym typeface="Symbol" pitchFamily="18" charset="2"/>
                </a:rPr>
                <a:t> 1.33	cars waiting in line on average</a:t>
              </a:r>
            </a:p>
          </p:txBody>
        </p:sp>
      </p:grpSp>
      <p:grpSp>
        <p:nvGrpSpPr>
          <p:cNvPr id="19" name="Group 21"/>
          <p:cNvGrpSpPr>
            <a:grpSpLocks/>
          </p:cNvGrpSpPr>
          <p:nvPr/>
        </p:nvGrpSpPr>
        <p:grpSpPr bwMode="auto">
          <a:xfrm>
            <a:off x="774700" y="3892550"/>
            <a:ext cx="7842250" cy="919163"/>
            <a:chOff x="464" y="2508"/>
            <a:chExt cx="4940" cy="579"/>
          </a:xfrm>
        </p:grpSpPr>
        <p:graphicFrame>
          <p:nvGraphicFramePr>
            <p:cNvPr id="158965" name="Object 245"/>
            <p:cNvGraphicFramePr>
              <a:graphicFrameLocks noChangeAspect="1"/>
            </p:cNvGraphicFramePr>
            <p:nvPr/>
          </p:nvGraphicFramePr>
          <p:xfrm>
            <a:off x="464" y="2508"/>
            <a:ext cx="1336" cy="496"/>
          </p:xfrm>
          <a:graphic>
            <a:graphicData uri="http://schemas.openxmlformats.org/presentationml/2006/ole">
              <p:oleObj spid="_x0000_s158965" name="Equation" r:id="rId5" imgW="2111760" imgH="776880" progId="Equation.3">
                <p:embed/>
              </p:oleObj>
            </a:graphicData>
          </a:graphic>
        </p:graphicFrame>
        <p:sp>
          <p:nvSpPr>
            <p:cNvPr id="158975" name="Text Box 17"/>
            <p:cNvSpPr txBox="1">
              <a:spLocks noChangeArrowheads="1"/>
            </p:cNvSpPr>
            <p:nvPr/>
          </p:nvSpPr>
          <p:spPr bwMode="auto">
            <a:xfrm>
              <a:off x="2918" y="2606"/>
              <a:ext cx="2486" cy="481"/>
            </a:xfrm>
            <a:prstGeom prst="rect">
              <a:avLst/>
            </a:prstGeom>
            <a:noFill/>
            <a:ln w="9525">
              <a:noFill/>
              <a:miter lim="800000"/>
              <a:headEnd/>
              <a:tailEnd/>
            </a:ln>
          </p:spPr>
          <p:txBody>
            <a:bodyPr>
              <a:spAutoFit/>
            </a:bodyPr>
            <a:lstStyle/>
            <a:p>
              <a:pPr marL="266700" indent="-266700">
                <a:lnSpc>
                  <a:spcPct val="90000"/>
                </a:lnSpc>
              </a:pPr>
              <a:r>
                <a:rPr lang="en-US" sz="2400">
                  <a:ea typeface="MS PGothic" pitchFamily="34" charset="-128"/>
                  <a:sym typeface="Symbol" pitchFamily="18" charset="2"/>
                </a:rPr>
                <a:t> percentage of time mechanic is busy</a:t>
              </a:r>
            </a:p>
          </p:txBody>
        </p:sp>
      </p:grpSp>
      <p:grpSp>
        <p:nvGrpSpPr>
          <p:cNvPr id="22" name="Group 22"/>
          <p:cNvGrpSpPr>
            <a:grpSpLocks/>
          </p:cNvGrpSpPr>
          <p:nvPr/>
        </p:nvGrpSpPr>
        <p:grpSpPr bwMode="auto">
          <a:xfrm>
            <a:off x="774700" y="4978400"/>
            <a:ext cx="7893050" cy="912813"/>
            <a:chOff x="432" y="3192"/>
            <a:chExt cx="4972" cy="575"/>
          </a:xfrm>
        </p:grpSpPr>
        <p:graphicFrame>
          <p:nvGraphicFramePr>
            <p:cNvPr id="158966" name="Object 246"/>
            <p:cNvGraphicFramePr>
              <a:graphicFrameLocks noChangeAspect="1"/>
            </p:cNvGraphicFramePr>
            <p:nvPr/>
          </p:nvGraphicFramePr>
          <p:xfrm>
            <a:off x="432" y="3192"/>
            <a:ext cx="1952" cy="496"/>
          </p:xfrm>
          <a:graphic>
            <a:graphicData uri="http://schemas.openxmlformats.org/presentationml/2006/ole">
              <p:oleObj spid="_x0000_s158966" name="Equation" r:id="rId6" imgW="3090240" imgH="776880" progId="Equation.3">
                <p:embed/>
              </p:oleObj>
            </a:graphicData>
          </a:graphic>
        </p:graphicFrame>
        <p:sp>
          <p:nvSpPr>
            <p:cNvPr id="158974" name="Text Box 18"/>
            <p:cNvSpPr txBox="1">
              <a:spLocks noChangeArrowheads="1"/>
            </p:cNvSpPr>
            <p:nvPr/>
          </p:nvSpPr>
          <p:spPr bwMode="auto">
            <a:xfrm>
              <a:off x="2918" y="3286"/>
              <a:ext cx="2486" cy="481"/>
            </a:xfrm>
            <a:prstGeom prst="rect">
              <a:avLst/>
            </a:prstGeom>
            <a:noFill/>
            <a:ln w="9525">
              <a:noFill/>
              <a:miter lim="800000"/>
              <a:headEnd/>
              <a:tailEnd/>
            </a:ln>
          </p:spPr>
          <p:txBody>
            <a:bodyPr>
              <a:spAutoFit/>
            </a:bodyPr>
            <a:lstStyle/>
            <a:p>
              <a:pPr marL="266700" indent="-266700">
                <a:lnSpc>
                  <a:spcPct val="90000"/>
                </a:lnSpc>
              </a:pPr>
              <a:r>
                <a:rPr lang="en-US" sz="2400">
                  <a:ea typeface="MS PGothic" pitchFamily="34" charset="-128"/>
                  <a:sym typeface="Symbol" pitchFamily="18" charset="2"/>
                </a:rPr>
                <a:t> probability that there are 0 cars in the system</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1000"/>
                                        <p:tgtEl>
                                          <p:spTgt spid="16"/>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1000"/>
                                        <p:tgtEl>
                                          <p:spTgt spid="19"/>
                                        </p:tgtEl>
                                      </p:cBhvr>
                                    </p:animEffect>
                                  </p:childTnLst>
                                </p:cTn>
                              </p:par>
                            </p:childTnLst>
                          </p:cTn>
                        </p:par>
                        <p:par>
                          <p:cTn id="16" fill="hold">
                            <p:stCondLst>
                              <p:cond delay="6000"/>
                            </p:stCondLst>
                            <p:childTnLst>
                              <p:par>
                                <p:cTn id="17" presetID="22" presetClass="entr" presetSubtype="8" fill="hold" nodeType="afterEffect">
                                  <p:stCondLst>
                                    <p:cond delay="100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Title 1"/>
          <p:cNvSpPr>
            <a:spLocks noGrp="1"/>
          </p:cNvSpPr>
          <p:nvPr>
            <p:ph type="title"/>
          </p:nvPr>
        </p:nvSpPr>
        <p:spPr/>
        <p:txBody>
          <a:bodyPr/>
          <a:lstStyle/>
          <a:p>
            <a:r>
              <a:rPr lang="en-US" smtClean="0">
                <a:latin typeface="Arial" charset="0"/>
                <a:cs typeface="Arial" charset="0"/>
              </a:rPr>
              <a:t>Arnold’s Muffler Shop</a:t>
            </a:r>
          </a:p>
        </p:txBody>
      </p:sp>
      <p:sp>
        <p:nvSpPr>
          <p:cNvPr id="159746" name="Content Placeholder 2"/>
          <p:cNvSpPr>
            <a:spLocks noGrp="1"/>
          </p:cNvSpPr>
          <p:nvPr>
            <p:ph idx="1"/>
          </p:nvPr>
        </p:nvSpPr>
        <p:spPr>
          <a:xfrm>
            <a:off x="546100" y="1358900"/>
            <a:ext cx="7823200" cy="508000"/>
          </a:xfrm>
        </p:spPr>
        <p:txBody>
          <a:bodyPr/>
          <a:lstStyle/>
          <a:p>
            <a:r>
              <a:rPr lang="en-US" sz="2400" smtClean="0">
                <a:latin typeface="Arial" charset="0"/>
                <a:cs typeface="Arial" charset="0"/>
              </a:rPr>
              <a:t>Probability of more than </a:t>
            </a:r>
            <a:r>
              <a:rPr lang="en-US" sz="2400" i="1" smtClean="0">
                <a:latin typeface="Arial" charset="0"/>
                <a:cs typeface="Arial" charset="0"/>
              </a:rPr>
              <a:t>k</a:t>
            </a:r>
            <a:r>
              <a:rPr lang="en-US" sz="2400" smtClean="0">
                <a:latin typeface="Arial" charset="0"/>
                <a:cs typeface="Arial" charset="0"/>
              </a:rPr>
              <a:t> cars in the 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AE60956C-48CA-4DC5-9A05-97609399E661}" type="slidenum">
              <a:rPr lang="en-US"/>
              <a:pPr>
                <a:defRPr/>
              </a:pPr>
              <a:t>29</a:t>
            </a:fld>
            <a:endParaRPr lang="en-US"/>
          </a:p>
        </p:txBody>
      </p:sp>
      <p:graphicFrame>
        <p:nvGraphicFramePr>
          <p:cNvPr id="25" name="Group 226"/>
          <p:cNvGraphicFramePr>
            <a:graphicFrameLocks noGrp="1"/>
          </p:cNvGraphicFramePr>
          <p:nvPr/>
        </p:nvGraphicFramePr>
        <p:xfrm>
          <a:off x="628650" y="2044700"/>
          <a:ext cx="7886700" cy="3911600"/>
        </p:xfrm>
        <a:graphic>
          <a:graphicData uri="http://schemas.openxmlformats.org/drawingml/2006/table">
            <a:tbl>
              <a:tblPr/>
              <a:tblGrid>
                <a:gridCol w="368300"/>
                <a:gridCol w="2051050"/>
                <a:gridCol w="5467350"/>
              </a:tblGrid>
              <a:tr h="6921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1" u="none" strike="noStrike" cap="none" normalizeH="0" baseline="0" dirty="0">
                          <a:ln>
                            <a:noFill/>
                          </a:ln>
                          <a:solidFill>
                            <a:schemeClr val="bg1"/>
                          </a:solidFill>
                          <a:effectLst/>
                          <a:latin typeface="Arial" charset="0"/>
                          <a:ea typeface="ＭＳ Ｐゴシック" charset="0"/>
                          <a:cs typeface="ＭＳ Ｐゴシック" charset="0"/>
                        </a:rPr>
                        <a:t>k</a:t>
                      </a: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1" u="none" strike="noStrike" cap="none" normalizeH="0" baseline="0" dirty="0">
                          <a:ln>
                            <a:noFill/>
                          </a:ln>
                          <a:solidFill>
                            <a:schemeClr val="bg1"/>
                          </a:solidFill>
                          <a:effectLst/>
                          <a:latin typeface="Arial"/>
                          <a:ea typeface="ＭＳ Ｐゴシック" charset="0"/>
                          <a:cs typeface="Arial"/>
                        </a:rPr>
                        <a:t>P</a:t>
                      </a:r>
                      <a:r>
                        <a:rPr kumimoji="0" lang="en-US" sz="1800" b="1" i="1" u="none" strike="noStrike" cap="none" normalizeH="0" baseline="-25000" dirty="0">
                          <a:ln>
                            <a:noFill/>
                          </a:ln>
                          <a:solidFill>
                            <a:schemeClr val="bg1"/>
                          </a:solidFill>
                          <a:effectLst/>
                          <a:latin typeface="Arial"/>
                          <a:ea typeface="ＭＳ Ｐゴシック" charset="0"/>
                          <a:cs typeface="Arial"/>
                        </a:rPr>
                        <a:t>n</a:t>
                      </a:r>
                      <a:r>
                        <a:rPr kumimoji="0" lang="en-US" sz="1800" b="1" i="0" u="none" strike="noStrike" cap="none" normalizeH="0" baseline="-25000" dirty="0">
                          <a:ln>
                            <a:noFill/>
                          </a:ln>
                          <a:solidFill>
                            <a:schemeClr val="bg1"/>
                          </a:solidFill>
                          <a:effectLst/>
                          <a:latin typeface="Arial"/>
                          <a:ea typeface="ＭＳ Ｐゴシック" charset="0"/>
                          <a:cs typeface="Arial"/>
                        </a:rPr>
                        <a:t>&gt;</a:t>
                      </a:r>
                      <a:r>
                        <a:rPr kumimoji="0" lang="en-US" sz="1800" b="1" i="1" u="none" strike="noStrike" cap="none" normalizeH="0" baseline="-25000" dirty="0">
                          <a:ln>
                            <a:noFill/>
                          </a:ln>
                          <a:solidFill>
                            <a:schemeClr val="bg1"/>
                          </a:solidFill>
                          <a:effectLst/>
                          <a:latin typeface="Arial"/>
                          <a:ea typeface="ＭＳ Ｐゴシック" charset="0"/>
                          <a:cs typeface="Arial"/>
                        </a:rPr>
                        <a:t>k</a:t>
                      </a:r>
                      <a:r>
                        <a:rPr kumimoji="0" lang="en-US" sz="1800" b="1" i="0" u="none" strike="noStrike" cap="none" normalizeH="0" baseline="0" dirty="0">
                          <a:ln>
                            <a:noFill/>
                          </a:ln>
                          <a:solidFill>
                            <a:schemeClr val="bg1"/>
                          </a:solidFill>
                          <a:effectLst/>
                          <a:latin typeface="Arial"/>
                          <a:ea typeface="ＭＳ Ｐゴシック" charset="0"/>
                          <a:cs typeface="Arial"/>
                        </a:rPr>
                        <a:t> = (</a:t>
                      </a:r>
                      <a:r>
                        <a:rPr kumimoji="0" lang="en-US" sz="1800" b="1" i="0" u="none" strike="noStrike" cap="none" normalizeH="0" baseline="30000" dirty="0">
                          <a:ln>
                            <a:noFill/>
                          </a:ln>
                          <a:solidFill>
                            <a:schemeClr val="bg1"/>
                          </a:solidFill>
                          <a:effectLst/>
                          <a:latin typeface="Arial"/>
                          <a:ea typeface="ＭＳ Ｐゴシック" charset="0"/>
                          <a:cs typeface="Arial"/>
                        </a:rPr>
                        <a:t>2</a:t>
                      </a:r>
                      <a:r>
                        <a:rPr kumimoji="0" lang="en-US" sz="1800" b="1" i="0" u="none" strike="noStrike" cap="none" normalizeH="0" baseline="0" dirty="0">
                          <a:ln>
                            <a:noFill/>
                          </a:ln>
                          <a:solidFill>
                            <a:schemeClr val="bg1"/>
                          </a:solidFill>
                          <a:effectLst/>
                          <a:latin typeface="Arial"/>
                          <a:ea typeface="ＭＳ Ｐゴシック" charset="0"/>
                          <a:cs typeface="Arial"/>
                        </a:rPr>
                        <a:t>/</a:t>
                      </a:r>
                      <a:r>
                        <a:rPr kumimoji="0" lang="en-US" sz="1800" b="1" i="0" u="none" strike="noStrike" cap="none" normalizeH="0" baseline="-25000" dirty="0">
                          <a:ln>
                            <a:noFill/>
                          </a:ln>
                          <a:solidFill>
                            <a:schemeClr val="bg1"/>
                          </a:solidFill>
                          <a:effectLst/>
                          <a:latin typeface="Arial"/>
                          <a:ea typeface="ＭＳ Ｐゴシック" charset="0"/>
                          <a:cs typeface="Arial"/>
                        </a:rPr>
                        <a:t>3</a:t>
                      </a:r>
                      <a:r>
                        <a:rPr kumimoji="0" lang="en-US" sz="1800" b="1" i="0" u="none" strike="noStrike" cap="none" normalizeH="0" baseline="0" dirty="0">
                          <a:ln>
                            <a:noFill/>
                          </a:ln>
                          <a:solidFill>
                            <a:schemeClr val="bg1"/>
                          </a:solidFill>
                          <a:effectLst/>
                          <a:latin typeface="Arial"/>
                          <a:ea typeface="ＭＳ Ｐゴシック" charset="0"/>
                          <a:cs typeface="Arial"/>
                        </a:rPr>
                        <a:t>)</a:t>
                      </a:r>
                      <a:r>
                        <a:rPr kumimoji="0" lang="en-US" sz="1800" b="1" i="1" u="none" strike="noStrike" cap="none" normalizeH="0" baseline="30000" dirty="0">
                          <a:ln>
                            <a:noFill/>
                          </a:ln>
                          <a:solidFill>
                            <a:schemeClr val="bg1"/>
                          </a:solidFill>
                          <a:effectLst/>
                          <a:latin typeface="Arial"/>
                          <a:ea typeface="ＭＳ Ｐゴシック" charset="0"/>
                          <a:cs typeface="Arial"/>
                        </a:rPr>
                        <a:t>k+</a:t>
                      </a:r>
                      <a:r>
                        <a:rPr kumimoji="0" lang="en-US" sz="1800" b="1" i="0" u="none" strike="noStrike" cap="none" normalizeH="0" baseline="30000" dirty="0">
                          <a:ln>
                            <a:noFill/>
                          </a:ln>
                          <a:solidFill>
                            <a:schemeClr val="bg1"/>
                          </a:solidFill>
                          <a:effectLst/>
                          <a:latin typeface="Arial"/>
                          <a:ea typeface="ＭＳ Ｐゴシック" charset="0"/>
                          <a:cs typeface="Arial"/>
                        </a:rPr>
                        <a:t>1</a:t>
                      </a: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0</a:t>
                      </a:r>
                    </a:p>
                  </a:txBody>
                  <a:tcPr marT="45718" marB="45718"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0.667</a:t>
                      </a:r>
                    </a:p>
                  </a:txBody>
                  <a:tcPr marT="45718" marB="45718"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rgbClr val="000000"/>
                          </a:solidFill>
                          <a:effectLst/>
                          <a:latin typeface="Arial"/>
                          <a:ea typeface="ＭＳ Ｐゴシック" charset="0"/>
                          <a:cs typeface="Arial"/>
                        </a:rPr>
                        <a:t>Note that this is equal to 1 – </a:t>
                      </a:r>
                      <a:r>
                        <a:rPr kumimoji="0" lang="en-US" sz="1800" b="0" i="1" u="none" strike="noStrike" cap="none" normalizeH="0" baseline="0" dirty="0">
                          <a:ln>
                            <a:noFill/>
                          </a:ln>
                          <a:solidFill>
                            <a:srgbClr val="000000"/>
                          </a:solidFill>
                          <a:effectLst/>
                          <a:latin typeface="Arial"/>
                          <a:ea typeface="ＭＳ Ｐゴシック" charset="0"/>
                          <a:cs typeface="Arial"/>
                        </a:rPr>
                        <a:t>P</a:t>
                      </a:r>
                      <a:r>
                        <a:rPr kumimoji="0" lang="en-US" sz="1800" b="0" i="0" u="none" strike="noStrike" cap="none" normalizeH="0" baseline="-25000" dirty="0">
                          <a:ln>
                            <a:noFill/>
                          </a:ln>
                          <a:solidFill>
                            <a:srgbClr val="000000"/>
                          </a:solidFill>
                          <a:effectLst/>
                          <a:latin typeface="Arial"/>
                          <a:ea typeface="ＭＳ Ｐゴシック" charset="0"/>
                          <a:cs typeface="Arial"/>
                        </a:rPr>
                        <a:t>0</a:t>
                      </a:r>
                      <a:r>
                        <a:rPr kumimoji="0" lang="en-US" sz="1800" b="0" i="0" u="none" strike="noStrike" cap="none" normalizeH="0" baseline="0" dirty="0">
                          <a:ln>
                            <a:noFill/>
                          </a:ln>
                          <a:solidFill>
                            <a:srgbClr val="000000"/>
                          </a:solidFill>
                          <a:effectLst/>
                          <a:latin typeface="Arial"/>
                          <a:ea typeface="ＭＳ Ｐゴシック" charset="0"/>
                          <a:cs typeface="Arial"/>
                        </a:rPr>
                        <a:t> = 1 – 0.33 = 0.667</a:t>
                      </a:r>
                    </a:p>
                  </a:txBody>
                  <a:tcPr marT="45718" marB="45718"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1</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0.444</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0" i="0" u="none" strike="noStrike" cap="none" normalizeH="0" baseline="0" dirty="0">
                        <a:ln>
                          <a:noFill/>
                        </a:ln>
                        <a:solidFill>
                          <a:srgbClr val="000000"/>
                        </a:solidFill>
                        <a:effectLst/>
                        <a:latin typeface="Arial"/>
                        <a:ea typeface="ＭＳ Ｐゴシック" charset="0"/>
                        <a:cs typeface="Arial"/>
                      </a:endParaRPr>
                    </a:p>
                  </a:txBody>
                  <a:tcPr marT="45718" marB="45718" anchor="ctr" horzOverflow="overflow">
                    <a:lnL>
                      <a:noFill/>
                    </a:lnL>
                    <a:lnR>
                      <a:noFill/>
                    </a:lnR>
                    <a:lnT>
                      <a:noFill/>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2</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0.296</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0" i="0" u="none" strike="noStrike" cap="none" normalizeH="0" baseline="0" dirty="0">
                        <a:ln>
                          <a:noFill/>
                        </a:ln>
                        <a:solidFill>
                          <a:srgbClr val="000000"/>
                        </a:solidFill>
                        <a:effectLst/>
                        <a:latin typeface="Arial"/>
                        <a:ea typeface="ＭＳ Ｐゴシック" charset="0"/>
                        <a:cs typeface="Arial"/>
                      </a:endParaRPr>
                    </a:p>
                  </a:txBody>
                  <a:tcPr marT="45718" marB="45718" anchor="ctr" horzOverflow="overflow">
                    <a:lnL>
                      <a:noFill/>
                    </a:lnL>
                    <a:lnR>
                      <a:noFill/>
                    </a:lnR>
                    <a:lnT>
                      <a:noFill/>
                    </a:lnT>
                    <a:lnB>
                      <a:noFill/>
                    </a:lnB>
                    <a:lnTlToBr>
                      <a:noFill/>
                    </a:lnTlToBr>
                    <a:lnBlToTr>
                      <a:noFill/>
                    </a:lnBlToTr>
                    <a:noFill/>
                  </a:tcPr>
                </a:tc>
              </a:tr>
              <a:tr h="5302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3</a:t>
                      </a:r>
                    </a:p>
                  </a:txBody>
                  <a:tcPr marT="45718" marB="4571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0.198</a:t>
                      </a:r>
                    </a:p>
                  </a:txBody>
                  <a:tcPr marT="45718" marB="4571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rgbClr val="000000"/>
                          </a:solidFill>
                          <a:effectLst/>
                          <a:latin typeface="Arial"/>
                          <a:ea typeface="ＭＳ Ｐゴシック" charset="0"/>
                          <a:cs typeface="Arial"/>
                        </a:rPr>
                        <a:t>Implies that there is a 19.8% chance that more than 3 cars are in the system</a:t>
                      </a:r>
                    </a:p>
                  </a:txBody>
                  <a:tcPr marT="45718" marB="45718" horzOverflow="overflow">
                    <a:lnL>
                      <a:noFill/>
                    </a:lnL>
                    <a:lnR>
                      <a:noFill/>
                    </a:lnR>
                    <a:lnT>
                      <a:noFill/>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4</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0.132</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marT="45718" marB="45718" anchor="ctr" horzOverflow="overflow">
                    <a:lnL>
                      <a:noFill/>
                    </a:lnL>
                    <a:lnR>
                      <a:noFill/>
                    </a:lnR>
                    <a:lnT>
                      <a:noFill/>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5</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0.088</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marT="45718" marB="45718" anchor="ctr" horzOverflow="overflow">
                    <a:lnL>
                      <a:noFill/>
                    </a:lnL>
                    <a:lnR>
                      <a:noFill/>
                    </a:lnR>
                    <a:lnT>
                      <a:noFill/>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6</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0.058</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marT="45718" marB="45718" anchor="ctr" horzOverflow="overflow">
                    <a:lnL>
                      <a:noFill/>
                    </a:lnL>
                    <a:lnR>
                      <a:noFill/>
                    </a:lnR>
                    <a:lnT>
                      <a:noFill/>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7</a:t>
                      </a: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0.039</a:t>
                      </a: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26" name="Group 232"/>
          <p:cNvGrpSpPr>
            <a:grpSpLocks/>
          </p:cNvGrpSpPr>
          <p:nvPr/>
        </p:nvGrpSpPr>
        <p:grpSpPr bwMode="auto">
          <a:xfrm>
            <a:off x="1657350" y="2768600"/>
            <a:ext cx="1377950" cy="1460500"/>
            <a:chOff x="1156" y="1880"/>
            <a:chExt cx="868" cy="920"/>
          </a:xfrm>
        </p:grpSpPr>
        <p:sp>
          <p:nvSpPr>
            <p:cNvPr id="159780" name="Line 228"/>
            <p:cNvSpPr>
              <a:spLocks noChangeShapeType="1"/>
            </p:cNvSpPr>
            <p:nvPr/>
          </p:nvSpPr>
          <p:spPr bwMode="auto">
            <a:xfrm flipH="1">
              <a:off x="1651" y="1984"/>
              <a:ext cx="373" cy="0"/>
            </a:xfrm>
            <a:prstGeom prst="line">
              <a:avLst/>
            </a:prstGeom>
            <a:noFill/>
            <a:ln w="38100">
              <a:solidFill>
                <a:schemeClr val="tx1"/>
              </a:solidFill>
              <a:round/>
              <a:headEnd/>
              <a:tailEnd type="triangle" w="sm" len="med"/>
            </a:ln>
          </p:spPr>
          <p:txBody>
            <a:bodyPr/>
            <a:lstStyle/>
            <a:p>
              <a:endParaRPr lang="en-US"/>
            </a:p>
          </p:txBody>
        </p:sp>
        <p:sp>
          <p:nvSpPr>
            <p:cNvPr id="159781" name="Line 229"/>
            <p:cNvSpPr>
              <a:spLocks noChangeShapeType="1"/>
            </p:cNvSpPr>
            <p:nvPr/>
          </p:nvSpPr>
          <p:spPr bwMode="auto">
            <a:xfrm flipH="1">
              <a:off x="1651" y="2680"/>
              <a:ext cx="373" cy="0"/>
            </a:xfrm>
            <a:prstGeom prst="line">
              <a:avLst/>
            </a:prstGeom>
            <a:noFill/>
            <a:ln w="38100">
              <a:solidFill>
                <a:schemeClr val="tx1"/>
              </a:solidFill>
              <a:round/>
              <a:headEnd/>
              <a:tailEnd type="triangle" w="sm" len="med"/>
            </a:ln>
          </p:spPr>
          <p:txBody>
            <a:bodyPr/>
            <a:lstStyle/>
            <a:p>
              <a:endParaRPr lang="en-US"/>
            </a:p>
          </p:txBody>
        </p:sp>
        <p:sp>
          <p:nvSpPr>
            <p:cNvPr id="159782" name="AutoShape 230"/>
            <p:cNvSpPr>
              <a:spLocks noChangeArrowheads="1"/>
            </p:cNvSpPr>
            <p:nvPr/>
          </p:nvSpPr>
          <p:spPr bwMode="auto">
            <a:xfrm>
              <a:off x="1156" y="2577"/>
              <a:ext cx="476" cy="223"/>
            </a:xfrm>
            <a:prstGeom prst="roundRect">
              <a:avLst>
                <a:gd name="adj" fmla="val 50000"/>
              </a:avLst>
            </a:prstGeom>
            <a:noFill/>
            <a:ln w="38100">
              <a:solidFill>
                <a:schemeClr val="tx1"/>
              </a:solidFill>
              <a:round/>
              <a:headEnd/>
              <a:tailEnd/>
            </a:ln>
          </p:spPr>
          <p:txBody>
            <a:bodyPr wrap="none" anchor="ctr"/>
            <a:lstStyle/>
            <a:p>
              <a:endParaRPr lang="en-US">
                <a:latin typeface="Calibri" pitchFamily="34" charset="0"/>
              </a:endParaRPr>
            </a:p>
          </p:txBody>
        </p:sp>
        <p:sp>
          <p:nvSpPr>
            <p:cNvPr id="159783" name="AutoShape 231"/>
            <p:cNvSpPr>
              <a:spLocks noChangeArrowheads="1"/>
            </p:cNvSpPr>
            <p:nvPr/>
          </p:nvSpPr>
          <p:spPr bwMode="auto">
            <a:xfrm>
              <a:off x="1156" y="1880"/>
              <a:ext cx="479" cy="216"/>
            </a:xfrm>
            <a:prstGeom prst="roundRect">
              <a:avLst>
                <a:gd name="adj" fmla="val 50000"/>
              </a:avLst>
            </a:prstGeom>
            <a:noFill/>
            <a:ln w="38100">
              <a:solidFill>
                <a:schemeClr val="tx1"/>
              </a:solidFill>
              <a:round/>
              <a:headEnd/>
              <a:tailEnd/>
            </a:ln>
          </p:spPr>
          <p:txBody>
            <a:bodyPr wrap="none" anchor="ctr"/>
            <a:lstStyle/>
            <a:p>
              <a:endParaRPr lang="en-US">
                <a:latin typeface="Calibri" pitchFamily="34" charset="0"/>
              </a:endParaRP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5"/>
                                        </p:tgtEl>
                                        <p:attrNameLst>
                                          <p:attrName>style.visibility</p:attrName>
                                        </p:attrNameLst>
                                      </p:cBhvr>
                                      <p:to>
                                        <p:strVal val="visible"/>
                                      </p:to>
                                    </p:set>
                                    <p:animEffect transition="in" filter="strips(downRight)">
                                      <p:cBhvr>
                                        <p:cTn id="7" dur="1000"/>
                                        <p:tgtEl>
                                          <p:spTgt spid="25"/>
                                        </p:tgtEl>
                                      </p:cBhvr>
                                    </p:animEffect>
                                  </p:childTnLst>
                                </p:cTn>
                              </p:par>
                            </p:childTnLst>
                          </p:cTn>
                        </p:par>
                        <p:par>
                          <p:cTn id="8" fill="hold">
                            <p:stCondLst>
                              <p:cond delay="2000"/>
                            </p:stCondLst>
                            <p:childTnLst>
                              <p:par>
                                <p:cTn id="9" presetID="22" presetClass="entr" presetSubtype="2"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right)">
                                      <p:cBhvr>
                                        <p:cTn id="11"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12.1</a:t>
            </a:r>
            <a:r>
              <a:rPr lang="en-US" sz="2800" dirty="0">
                <a:solidFill>
                  <a:schemeClr val="accent1"/>
                </a:solidFill>
                <a:ea typeface="ＭＳ Ｐゴシック" charset="0"/>
              </a:rPr>
              <a:t>	</a:t>
            </a:r>
            <a:r>
              <a:rPr lang="en-US" sz="2800" dirty="0">
                <a:solidFill>
                  <a:srgbClr val="000000"/>
                </a:solidFill>
                <a:ea typeface="ＭＳ Ｐゴシック" charset="0"/>
              </a:rPr>
              <a:t>Introduction</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12.2</a:t>
            </a:r>
            <a:r>
              <a:rPr lang="en-US" sz="2800" dirty="0">
                <a:solidFill>
                  <a:schemeClr val="accent1"/>
                </a:solidFill>
                <a:ea typeface="ＭＳ Ｐゴシック" charset="0"/>
              </a:rPr>
              <a:t>	</a:t>
            </a:r>
            <a:r>
              <a:rPr lang="en-US" sz="2800" dirty="0">
                <a:solidFill>
                  <a:srgbClr val="000000"/>
                </a:solidFill>
                <a:ea typeface="ＭＳ Ｐゴシック" charset="0"/>
              </a:rPr>
              <a:t>Waiting Line Costs</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12.3</a:t>
            </a:r>
            <a:r>
              <a:rPr lang="en-US" sz="2800" dirty="0">
                <a:solidFill>
                  <a:schemeClr val="accent1"/>
                </a:solidFill>
                <a:ea typeface="ＭＳ Ｐゴシック" charset="0"/>
              </a:rPr>
              <a:t>	</a:t>
            </a:r>
            <a:r>
              <a:rPr lang="en-US" sz="2800" dirty="0">
                <a:solidFill>
                  <a:srgbClr val="000000"/>
                </a:solidFill>
                <a:ea typeface="ＭＳ Ｐゴシック" charset="0"/>
              </a:rPr>
              <a:t>Characteristics of a Queuing System</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12.4</a:t>
            </a:r>
            <a:r>
              <a:rPr lang="en-US" sz="2800" dirty="0">
                <a:solidFill>
                  <a:schemeClr val="accent1"/>
                </a:solidFill>
                <a:ea typeface="ＭＳ Ｐゴシック" charset="0"/>
              </a:rPr>
              <a:t>	</a:t>
            </a:r>
            <a:r>
              <a:rPr lang="en-US" sz="2800" dirty="0">
                <a:solidFill>
                  <a:srgbClr val="000000"/>
                </a:solidFill>
                <a:ea typeface="ＭＳ Ｐゴシック" charset="0"/>
              </a:rPr>
              <a:t>Single-Channel Queuing Model with Poisson Arrivals and Exponential Service Times (</a:t>
            </a:r>
            <a:r>
              <a:rPr lang="en-US" sz="2800" i="1" dirty="0">
                <a:solidFill>
                  <a:srgbClr val="000000"/>
                </a:solidFill>
                <a:ea typeface="ＭＳ Ｐゴシック" charset="0"/>
              </a:rPr>
              <a:t>M</a:t>
            </a:r>
            <a:r>
              <a:rPr lang="en-US" sz="2800" dirty="0">
                <a:solidFill>
                  <a:srgbClr val="000000"/>
                </a:solidFill>
                <a:ea typeface="ＭＳ Ｐゴシック" charset="0"/>
              </a:rPr>
              <a:t>/</a:t>
            </a:r>
            <a:r>
              <a:rPr lang="en-US" sz="2800" i="1" dirty="0">
                <a:solidFill>
                  <a:srgbClr val="000000"/>
                </a:solidFill>
                <a:ea typeface="ＭＳ Ｐゴシック" charset="0"/>
              </a:rPr>
              <a:t>M</a:t>
            </a:r>
            <a:r>
              <a:rPr lang="en-US" sz="2800" dirty="0">
                <a:solidFill>
                  <a:srgbClr val="000000"/>
                </a:solidFill>
                <a:ea typeface="ＭＳ Ｐゴシック" charset="0"/>
              </a:rPr>
              <a:t>/1)</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12.5</a:t>
            </a:r>
            <a:r>
              <a:rPr lang="en-US" sz="2800" dirty="0">
                <a:solidFill>
                  <a:schemeClr val="accent1"/>
                </a:solidFill>
                <a:ea typeface="ＭＳ Ｐゴシック" charset="0"/>
              </a:rPr>
              <a:t>	</a:t>
            </a:r>
            <a:r>
              <a:rPr lang="en-US" sz="2800" dirty="0">
                <a:solidFill>
                  <a:srgbClr val="000000"/>
                </a:solidFill>
                <a:ea typeface="ＭＳ Ｐゴシック" charset="0"/>
              </a:rPr>
              <a:t>Multichannel Queuing Model with Poisson Arrivals and Exponential Service Times (</a:t>
            </a:r>
            <a:r>
              <a:rPr lang="en-US" sz="2800" i="1" dirty="0">
                <a:solidFill>
                  <a:srgbClr val="000000"/>
                </a:solidFill>
                <a:ea typeface="ＭＳ Ｐゴシック" charset="0"/>
              </a:rPr>
              <a:t>M</a:t>
            </a:r>
            <a:r>
              <a:rPr lang="en-US" sz="2800" dirty="0">
                <a:solidFill>
                  <a:srgbClr val="000000"/>
                </a:solidFill>
                <a:ea typeface="ＭＳ Ｐゴシック" charset="0"/>
              </a:rPr>
              <a:t>/</a:t>
            </a:r>
            <a:r>
              <a:rPr lang="en-US" sz="2800" i="1" dirty="0">
                <a:solidFill>
                  <a:srgbClr val="000000"/>
                </a:solidFill>
                <a:ea typeface="ＭＳ Ｐゴシック" charset="0"/>
              </a:rPr>
              <a:t>M</a:t>
            </a:r>
            <a:r>
              <a:rPr lang="en-US" sz="2800" dirty="0">
                <a:solidFill>
                  <a:srgbClr val="000000"/>
                </a:solidFill>
                <a:ea typeface="ＭＳ Ｐゴシック" charset="0"/>
              </a:rPr>
              <a:t>/</a:t>
            </a:r>
            <a:r>
              <a:rPr lang="en-US" sz="2800" i="1" dirty="0">
                <a:solidFill>
                  <a:srgbClr val="000000"/>
                </a:solidFill>
                <a:ea typeface="ＭＳ Ｐゴシック" charset="0"/>
              </a:rPr>
              <a:t>m</a:t>
            </a:r>
            <a:r>
              <a:rPr lang="en-US" sz="2800" dirty="0" smtClean="0">
                <a:solidFill>
                  <a:srgbClr val="000000"/>
                </a:solidFill>
                <a:ea typeface="ＭＳ Ｐゴシック" charset="0"/>
              </a:rPr>
              <a:t>)</a:t>
            </a:r>
            <a:endParaRPr lang="en-US" sz="2800" dirty="0">
              <a:solidFill>
                <a:srgbClr val="000000"/>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12 – </a:t>
            </a:r>
            <a:fld id="{3E8F7014-C2DE-4932-ABFE-23AFCF7622DD}"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4570F429-C267-45B3-9750-C6E1F4BC5E0A}" type="slidenum">
              <a:rPr lang="en-US"/>
              <a:pPr>
                <a:defRPr/>
              </a:pPr>
              <a:t>30</a:t>
            </a:fld>
            <a:endParaRPr lang="en-US"/>
          </a:p>
        </p:txBody>
      </p:sp>
      <p:sp>
        <p:nvSpPr>
          <p:cNvPr id="6" name="TextBox 5"/>
          <p:cNvSpPr txBox="1">
            <a:spLocks noChangeArrowheads="1"/>
          </p:cNvSpPr>
          <p:nvPr/>
        </p:nvSpPr>
        <p:spPr bwMode="auto">
          <a:xfrm>
            <a:off x="768350" y="1509713"/>
            <a:ext cx="5962650" cy="307975"/>
          </a:xfrm>
          <a:prstGeom prst="rect">
            <a:avLst/>
          </a:prstGeom>
          <a:noFill/>
          <a:ln w="9525">
            <a:noFill/>
            <a:miter lim="800000"/>
            <a:headEnd/>
            <a:tailEnd/>
          </a:ln>
        </p:spPr>
        <p:txBody>
          <a:bodyPr>
            <a:spAutoFit/>
          </a:bodyPr>
          <a:lstStyle/>
          <a:p>
            <a:r>
              <a:rPr lang="en-US" sz="1400"/>
              <a:t>PROGRAM 12.1 – Excel QM Solution to Arnold’s Muffler Shop </a:t>
            </a:r>
          </a:p>
        </p:txBody>
      </p:sp>
      <p:pic>
        <p:nvPicPr>
          <p:cNvPr id="7" name="Picture 6" descr="p12-1.pdf"/>
          <p:cNvPicPr>
            <a:picLocks noChangeAspect="1"/>
          </p:cNvPicPr>
          <p:nvPr/>
        </p:nvPicPr>
        <p:blipFill>
          <a:blip r:embed="rId2"/>
          <a:srcRect/>
          <a:stretch>
            <a:fillRect/>
          </a:stretch>
        </p:blipFill>
        <p:spPr bwMode="auto">
          <a:xfrm>
            <a:off x="1943100" y="2000250"/>
            <a:ext cx="5273675" cy="419735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2/3*#ppt_w"/>
                                          </p:val>
                                        </p:tav>
                                        <p:tav tm="100000">
                                          <p:val>
                                            <p:strVal val="#ppt_w"/>
                                          </p:val>
                                        </p:tav>
                                      </p:tavLst>
                                    </p:anim>
                                    <p:anim calcmode="lin" valueType="num">
                                      <p:cBhvr>
                                        <p:cTn id="8" dur="1000" fill="hold"/>
                                        <p:tgtEl>
                                          <p:spTgt spid="7"/>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Title 1"/>
          <p:cNvSpPr>
            <a:spLocks noGrp="1"/>
          </p:cNvSpPr>
          <p:nvPr>
            <p:ph type="title"/>
          </p:nvPr>
        </p:nvSpPr>
        <p:spPr/>
        <p:txBody>
          <a:bodyPr/>
          <a:lstStyle/>
          <a:p>
            <a:r>
              <a:rPr lang="en-US" smtClean="0">
                <a:latin typeface="Arial" charset="0"/>
                <a:cs typeface="Arial" charset="0"/>
              </a:rPr>
              <a:t>Arnold’s Muffler Shop</a:t>
            </a:r>
          </a:p>
        </p:txBody>
      </p:sp>
      <p:sp>
        <p:nvSpPr>
          <p:cNvPr id="161794" name="Content Placeholder 2"/>
          <p:cNvSpPr>
            <a:spLocks noGrp="1"/>
          </p:cNvSpPr>
          <p:nvPr>
            <p:ph idx="1"/>
          </p:nvPr>
        </p:nvSpPr>
        <p:spPr>
          <a:xfrm>
            <a:off x="673100" y="1358900"/>
            <a:ext cx="7823200" cy="2322513"/>
          </a:xfrm>
        </p:spPr>
        <p:txBody>
          <a:bodyPr/>
          <a:lstStyle/>
          <a:p>
            <a:r>
              <a:rPr lang="en-US" sz="2800" smtClean="0">
                <a:latin typeface="Arial" charset="0"/>
                <a:cs typeface="Arial" charset="0"/>
              </a:rPr>
              <a:t>Introducing costs into the model</a:t>
            </a:r>
          </a:p>
          <a:p>
            <a:pPr lvl="1"/>
            <a:r>
              <a:rPr lang="en-US" sz="2400" smtClean="0">
                <a:latin typeface="Arial" charset="0"/>
                <a:cs typeface="Arial" charset="0"/>
              </a:rPr>
              <a:t>Arnold wants to do an economic analysis of the queuing system and determine the waiting cost and service cost</a:t>
            </a:r>
          </a:p>
          <a:p>
            <a:pPr lvl="1"/>
            <a:r>
              <a:rPr lang="en-US" sz="2400" smtClean="0">
                <a:latin typeface="Arial" charset="0"/>
                <a:cs typeface="Arial" charset="0"/>
              </a:rPr>
              <a:t>The total service cost is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CBA666FA-3ECB-42C7-8318-2B8E6C2F3FB8}" type="slidenum">
              <a:rPr lang="en-US"/>
              <a:pPr>
                <a:defRPr/>
              </a:pPr>
              <a:t>31</a:t>
            </a:fld>
            <a:endParaRPr lang="en-US"/>
          </a:p>
        </p:txBody>
      </p:sp>
      <p:grpSp>
        <p:nvGrpSpPr>
          <p:cNvPr id="12" name="Group 69"/>
          <p:cNvGrpSpPr>
            <a:grpSpLocks/>
          </p:cNvGrpSpPr>
          <p:nvPr/>
        </p:nvGrpSpPr>
        <p:grpSpPr bwMode="auto">
          <a:xfrm>
            <a:off x="1625600" y="3516313"/>
            <a:ext cx="5908675" cy="1535112"/>
            <a:chOff x="576" y="2144"/>
            <a:chExt cx="3722" cy="967"/>
          </a:xfrm>
        </p:grpSpPr>
        <p:grpSp>
          <p:nvGrpSpPr>
            <p:cNvPr id="161799" name="Group 63"/>
            <p:cNvGrpSpPr>
              <a:grpSpLocks/>
            </p:cNvGrpSpPr>
            <p:nvPr/>
          </p:nvGrpSpPr>
          <p:grpSpPr bwMode="auto">
            <a:xfrm>
              <a:off x="576" y="2144"/>
              <a:ext cx="3722" cy="481"/>
              <a:chOff x="392" y="2688"/>
              <a:chExt cx="3722" cy="481"/>
            </a:xfrm>
          </p:grpSpPr>
          <p:sp>
            <p:nvSpPr>
              <p:cNvPr id="161802" name="Text Box 60"/>
              <p:cNvSpPr txBox="1">
                <a:spLocks noChangeArrowheads="1"/>
              </p:cNvSpPr>
              <p:nvPr/>
            </p:nvSpPr>
            <p:spPr bwMode="auto">
              <a:xfrm>
                <a:off x="392" y="2792"/>
                <a:ext cx="1880" cy="271"/>
              </a:xfrm>
              <a:prstGeom prst="rect">
                <a:avLst/>
              </a:prstGeom>
              <a:noFill/>
              <a:ln w="9525">
                <a:noFill/>
                <a:miter lim="800000"/>
                <a:headEnd/>
                <a:tailEnd/>
              </a:ln>
            </p:spPr>
            <p:txBody>
              <a:bodyPr>
                <a:spAutoFit/>
              </a:bodyPr>
              <a:lstStyle/>
              <a:p>
                <a:pPr>
                  <a:lnSpc>
                    <a:spcPct val="90000"/>
                  </a:lnSpc>
                  <a:spcBef>
                    <a:spcPct val="20000"/>
                  </a:spcBef>
                </a:pPr>
                <a:r>
                  <a:rPr lang="en-US" sz="2400">
                    <a:ea typeface="MS PGothic" pitchFamily="34" charset="-128"/>
                  </a:rPr>
                  <a:t>Total service cost =</a:t>
                </a:r>
              </a:p>
            </p:txBody>
          </p:sp>
          <p:sp>
            <p:nvSpPr>
              <p:cNvPr id="161803" name="Text Box 62"/>
              <p:cNvSpPr txBox="1">
                <a:spLocks noChangeArrowheads="1"/>
              </p:cNvSpPr>
              <p:nvPr/>
            </p:nvSpPr>
            <p:spPr bwMode="auto">
              <a:xfrm>
                <a:off x="2134" y="2688"/>
                <a:ext cx="1980" cy="481"/>
              </a:xfrm>
              <a:prstGeom prst="rect">
                <a:avLst/>
              </a:prstGeom>
              <a:noFill/>
              <a:ln w="9525">
                <a:noFill/>
                <a:miter lim="800000"/>
                <a:headEnd/>
                <a:tailEnd/>
              </a:ln>
            </p:spPr>
            <p:txBody>
              <a:bodyPr wrap="none">
                <a:spAutoFit/>
              </a:bodyPr>
              <a:lstStyle/>
              <a:p>
                <a:pPr marL="177800" indent="-177800">
                  <a:lnSpc>
                    <a:spcPct val="90000"/>
                  </a:lnSpc>
                  <a:spcBef>
                    <a:spcPct val="20000"/>
                  </a:spcBef>
                </a:pPr>
                <a:r>
                  <a:rPr lang="en-US" sz="2400">
                    <a:ea typeface="MS PGothic" pitchFamily="34" charset="-128"/>
                  </a:rPr>
                  <a:t>(Number of channels) </a:t>
                </a:r>
                <a:br>
                  <a:rPr lang="en-US" sz="2400">
                    <a:ea typeface="MS PGothic" pitchFamily="34" charset="-128"/>
                  </a:rPr>
                </a:br>
                <a:r>
                  <a:rPr lang="en-US" sz="2400">
                    <a:ea typeface="MS PGothic" pitchFamily="34" charset="-128"/>
                  </a:rPr>
                  <a:t>x (Cost per channel)</a:t>
                </a:r>
              </a:p>
            </p:txBody>
          </p:sp>
        </p:grpSp>
        <p:sp>
          <p:nvSpPr>
            <p:cNvPr id="161800" name="Text Box 65"/>
            <p:cNvSpPr txBox="1">
              <a:spLocks noChangeArrowheads="1"/>
            </p:cNvSpPr>
            <p:nvPr/>
          </p:nvSpPr>
          <p:spPr bwMode="auto">
            <a:xfrm>
              <a:off x="576" y="2736"/>
              <a:ext cx="2464" cy="271"/>
            </a:xfrm>
            <a:prstGeom prst="rect">
              <a:avLst/>
            </a:prstGeom>
            <a:noFill/>
            <a:ln w="9525">
              <a:noFill/>
              <a:miter lim="800000"/>
              <a:headEnd/>
              <a:tailEnd/>
            </a:ln>
          </p:spPr>
          <p:txBody>
            <a:bodyPr>
              <a:spAutoFit/>
            </a:bodyPr>
            <a:lstStyle/>
            <a:p>
              <a:pPr>
                <a:lnSpc>
                  <a:spcPct val="90000"/>
                </a:lnSpc>
                <a:spcBef>
                  <a:spcPct val="20000"/>
                </a:spcBef>
              </a:pPr>
              <a:r>
                <a:rPr lang="en-US" sz="2400">
                  <a:ea typeface="MS PGothic" pitchFamily="34" charset="-128"/>
                </a:rPr>
                <a:t>Total service cost = </a:t>
              </a:r>
              <a:r>
                <a:rPr lang="en-US" sz="2400" i="1">
                  <a:ea typeface="MS PGothic" pitchFamily="34" charset="-128"/>
                </a:rPr>
                <a:t>mC</a:t>
              </a:r>
              <a:r>
                <a:rPr lang="en-US" sz="2400" i="1" baseline="-25000">
                  <a:ea typeface="MS PGothic" pitchFamily="34" charset="-128"/>
                </a:rPr>
                <a:t>s</a:t>
              </a:r>
            </a:p>
          </p:txBody>
        </p:sp>
        <p:sp>
          <p:nvSpPr>
            <p:cNvPr id="161801" name="Text Box 66"/>
            <p:cNvSpPr txBox="1">
              <a:spLocks noChangeArrowheads="1"/>
            </p:cNvSpPr>
            <p:nvPr/>
          </p:nvSpPr>
          <p:spPr bwMode="auto">
            <a:xfrm>
              <a:off x="2270" y="2840"/>
              <a:ext cx="116" cy="271"/>
            </a:xfrm>
            <a:prstGeom prst="rect">
              <a:avLst/>
            </a:prstGeom>
            <a:noFill/>
            <a:ln w="9525">
              <a:noFill/>
              <a:miter lim="800000"/>
              <a:headEnd/>
              <a:tailEnd/>
            </a:ln>
          </p:spPr>
          <p:txBody>
            <a:bodyPr wrap="none">
              <a:spAutoFit/>
            </a:bodyPr>
            <a:lstStyle/>
            <a:p>
              <a:pPr>
                <a:lnSpc>
                  <a:spcPct val="90000"/>
                </a:lnSpc>
                <a:spcBef>
                  <a:spcPct val="20000"/>
                </a:spcBef>
              </a:pPr>
              <a:r>
                <a:rPr lang="en-US" sz="2400">
                  <a:ea typeface="MS PGothic" pitchFamily="34" charset="-128"/>
                </a:rPr>
                <a:t>  </a:t>
              </a:r>
              <a:endParaRPr lang="en-US" sz="2400" i="1" baseline="-25000">
                <a:ea typeface="MS PGothic" pitchFamily="34" charset="-128"/>
              </a:endParaRPr>
            </a:p>
          </p:txBody>
        </p:sp>
      </p:grpSp>
      <p:sp>
        <p:nvSpPr>
          <p:cNvPr id="19" name="TextBox 18"/>
          <p:cNvSpPr txBox="1">
            <a:spLocks noChangeArrowheads="1"/>
          </p:cNvSpPr>
          <p:nvPr/>
        </p:nvSpPr>
        <p:spPr bwMode="auto">
          <a:xfrm>
            <a:off x="1497013" y="5153025"/>
            <a:ext cx="6003925" cy="1016000"/>
          </a:xfrm>
          <a:prstGeom prst="rect">
            <a:avLst/>
          </a:prstGeom>
          <a:noFill/>
          <a:ln w="9525">
            <a:noFill/>
            <a:miter lim="800000"/>
            <a:headEnd/>
            <a:tailEnd/>
          </a:ln>
        </p:spPr>
        <p:txBody>
          <a:bodyPr wrap="none">
            <a:spAutoFit/>
          </a:bodyPr>
          <a:lstStyle/>
          <a:p>
            <a:r>
              <a:rPr lang="en-US" sz="2000"/>
              <a:t>where </a:t>
            </a:r>
          </a:p>
          <a:p>
            <a:r>
              <a:rPr lang="en-US" sz="2000"/>
              <a:t>	</a:t>
            </a:r>
            <a:r>
              <a:rPr lang="en-US" sz="2000" i="1"/>
              <a:t>m</a:t>
            </a:r>
            <a:r>
              <a:rPr lang="en-US" sz="2000"/>
              <a:t>	= number of channels</a:t>
            </a:r>
            <a:br>
              <a:rPr lang="en-US" sz="2000"/>
            </a:br>
            <a:r>
              <a:rPr lang="en-US" sz="2000"/>
              <a:t>	</a:t>
            </a:r>
            <a:r>
              <a:rPr lang="en-US" sz="2000" i="1"/>
              <a:t>C</a:t>
            </a:r>
            <a:r>
              <a:rPr lang="en-US" sz="2000" i="1" baseline="-25000"/>
              <a:t>s</a:t>
            </a:r>
            <a:r>
              <a:rPr lang="en-US" sz="2000"/>
              <a:t>	= service cost (labor cost) of each channel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9"/>
                                        </p:tgtEl>
                                        <p:attrNameLst>
                                          <p:attrName>style.visibility</p:attrName>
                                        </p:attrNameLst>
                                      </p:cBhvr>
                                      <p:to>
                                        <p:strVal val="visible"/>
                                      </p:to>
                                    </p:set>
                                    <p:animEffect transition="in" filter="strips(downRight)">
                                      <p:cBhvr>
                                        <p:cTn id="1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Title 1"/>
          <p:cNvSpPr>
            <a:spLocks noGrp="1"/>
          </p:cNvSpPr>
          <p:nvPr>
            <p:ph type="title"/>
          </p:nvPr>
        </p:nvSpPr>
        <p:spPr/>
        <p:txBody>
          <a:bodyPr/>
          <a:lstStyle/>
          <a:p>
            <a:r>
              <a:rPr lang="en-US" smtClean="0">
                <a:latin typeface="Arial" charset="0"/>
                <a:cs typeface="Arial" charset="0"/>
              </a:rPr>
              <a:t>Arnold’s Muffler Shop</a:t>
            </a:r>
          </a:p>
        </p:txBody>
      </p:sp>
      <p:sp>
        <p:nvSpPr>
          <p:cNvPr id="162818" name="Content Placeholder 2"/>
          <p:cNvSpPr>
            <a:spLocks noGrp="1"/>
          </p:cNvSpPr>
          <p:nvPr>
            <p:ph idx="1"/>
          </p:nvPr>
        </p:nvSpPr>
        <p:spPr>
          <a:xfrm>
            <a:off x="368300" y="1358900"/>
            <a:ext cx="7823200" cy="927100"/>
          </a:xfrm>
        </p:spPr>
        <p:txBody>
          <a:bodyPr/>
          <a:lstStyle/>
          <a:p>
            <a:pPr lvl="1"/>
            <a:r>
              <a:rPr lang="en-US" sz="2400" smtClean="0">
                <a:latin typeface="Arial" charset="0"/>
                <a:cs typeface="Arial" charset="0"/>
              </a:rPr>
              <a:t>Waiting cost when the cost is based on time in the 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7887C5E4-89CC-494F-AEB3-307E936B1572}" type="slidenum">
              <a:rPr lang="en-US"/>
              <a:pPr>
                <a:defRPr/>
              </a:pPr>
              <a:t>32</a:t>
            </a:fld>
            <a:endParaRPr lang="en-US"/>
          </a:p>
        </p:txBody>
      </p:sp>
      <p:grpSp>
        <p:nvGrpSpPr>
          <p:cNvPr id="17" name="Group 15"/>
          <p:cNvGrpSpPr>
            <a:grpSpLocks/>
          </p:cNvGrpSpPr>
          <p:nvPr/>
        </p:nvGrpSpPr>
        <p:grpSpPr bwMode="auto">
          <a:xfrm>
            <a:off x="1017588" y="3860800"/>
            <a:ext cx="3621087" cy="763588"/>
            <a:chOff x="1009" y="2624"/>
            <a:chExt cx="2281" cy="481"/>
          </a:xfrm>
        </p:grpSpPr>
        <p:sp>
          <p:nvSpPr>
            <p:cNvPr id="162832" name="Text Box 9"/>
            <p:cNvSpPr txBox="1">
              <a:spLocks noChangeArrowheads="1"/>
            </p:cNvSpPr>
            <p:nvPr/>
          </p:nvSpPr>
          <p:spPr bwMode="auto">
            <a:xfrm>
              <a:off x="1009" y="2624"/>
              <a:ext cx="1234" cy="481"/>
            </a:xfrm>
            <a:prstGeom prst="rect">
              <a:avLst/>
            </a:prstGeom>
            <a:noFill/>
            <a:ln w="9525">
              <a:noFill/>
              <a:miter lim="800000"/>
              <a:headEnd/>
              <a:tailEnd/>
            </a:ln>
          </p:spPr>
          <p:txBody>
            <a:bodyPr>
              <a:spAutoFit/>
            </a:bodyPr>
            <a:lstStyle/>
            <a:p>
              <a:pPr algn="ctr">
                <a:lnSpc>
                  <a:spcPct val="90000"/>
                </a:lnSpc>
                <a:spcBef>
                  <a:spcPct val="20000"/>
                </a:spcBef>
              </a:pPr>
              <a:r>
                <a:rPr lang="en-US" sz="2400">
                  <a:ea typeface="MS PGothic" pitchFamily="34" charset="-128"/>
                </a:rPr>
                <a:t>Total waiting cost</a:t>
              </a:r>
            </a:p>
          </p:txBody>
        </p:sp>
        <p:sp>
          <p:nvSpPr>
            <p:cNvPr id="162833" name="Text Box 10"/>
            <p:cNvSpPr txBox="1">
              <a:spLocks noChangeArrowheads="1"/>
            </p:cNvSpPr>
            <p:nvPr/>
          </p:nvSpPr>
          <p:spPr bwMode="auto">
            <a:xfrm>
              <a:off x="2281" y="2725"/>
              <a:ext cx="1009" cy="271"/>
            </a:xfrm>
            <a:prstGeom prst="rect">
              <a:avLst/>
            </a:prstGeom>
            <a:noFill/>
            <a:ln w="9525">
              <a:noFill/>
              <a:miter lim="800000"/>
              <a:headEnd/>
              <a:tailEnd/>
            </a:ln>
          </p:spPr>
          <p:txBody>
            <a:bodyPr wrap="none">
              <a:spAutoFit/>
            </a:bodyPr>
            <a:lstStyle/>
            <a:p>
              <a:pPr>
                <a:lnSpc>
                  <a:spcPct val="90000"/>
                </a:lnSpc>
                <a:spcBef>
                  <a:spcPct val="20000"/>
                </a:spcBef>
              </a:pPr>
              <a:r>
                <a:rPr lang="en-US" sz="2400">
                  <a:ea typeface="MS PGothic" pitchFamily="34" charset="-128"/>
                </a:rPr>
                <a:t>=  (</a:t>
              </a:r>
              <a:r>
                <a:rPr lang="en-US" sz="2400" i="1">
                  <a:ea typeface="MS PGothic" pitchFamily="34" charset="-128"/>
                  <a:sym typeface="Symbol" pitchFamily="18" charset="2"/>
                </a:rPr>
                <a:t></a:t>
              </a:r>
              <a:r>
                <a:rPr lang="en-US" sz="2400" i="1">
                  <a:ea typeface="MS PGothic" pitchFamily="34" charset="-128"/>
                </a:rPr>
                <a:t>W</a:t>
              </a:r>
              <a:r>
                <a:rPr lang="en-US" sz="2400">
                  <a:ea typeface="MS PGothic" pitchFamily="34" charset="-128"/>
                </a:rPr>
                <a:t>)</a:t>
              </a:r>
              <a:r>
                <a:rPr lang="en-US" sz="2400" i="1">
                  <a:ea typeface="MS PGothic" pitchFamily="34" charset="-128"/>
                </a:rPr>
                <a:t>C</a:t>
              </a:r>
              <a:r>
                <a:rPr lang="en-US" sz="2400" i="1" baseline="-25000">
                  <a:ea typeface="MS PGothic" pitchFamily="34" charset="-128"/>
                </a:rPr>
                <a:t>w</a:t>
              </a:r>
            </a:p>
          </p:txBody>
        </p:sp>
      </p:grpSp>
      <p:grpSp>
        <p:nvGrpSpPr>
          <p:cNvPr id="22" name="Group 14"/>
          <p:cNvGrpSpPr>
            <a:grpSpLocks/>
          </p:cNvGrpSpPr>
          <p:nvPr/>
        </p:nvGrpSpPr>
        <p:grpSpPr bwMode="auto">
          <a:xfrm>
            <a:off x="1017588" y="2349500"/>
            <a:ext cx="7108825" cy="1525588"/>
            <a:chOff x="1009" y="1552"/>
            <a:chExt cx="4478" cy="961"/>
          </a:xfrm>
        </p:grpSpPr>
        <p:sp>
          <p:nvSpPr>
            <p:cNvPr id="162827" name="Text Box 6"/>
            <p:cNvSpPr txBox="1">
              <a:spLocks noChangeArrowheads="1"/>
            </p:cNvSpPr>
            <p:nvPr/>
          </p:nvSpPr>
          <p:spPr bwMode="auto">
            <a:xfrm>
              <a:off x="1009" y="1552"/>
              <a:ext cx="1234" cy="481"/>
            </a:xfrm>
            <a:prstGeom prst="rect">
              <a:avLst/>
            </a:prstGeom>
            <a:noFill/>
            <a:ln w="9525">
              <a:noFill/>
              <a:miter lim="800000"/>
              <a:headEnd/>
              <a:tailEnd/>
            </a:ln>
          </p:spPr>
          <p:txBody>
            <a:bodyPr>
              <a:spAutoFit/>
            </a:bodyPr>
            <a:lstStyle/>
            <a:p>
              <a:pPr algn="ctr">
                <a:lnSpc>
                  <a:spcPct val="90000"/>
                </a:lnSpc>
                <a:spcBef>
                  <a:spcPct val="20000"/>
                </a:spcBef>
              </a:pPr>
              <a:r>
                <a:rPr lang="en-US" sz="2400">
                  <a:ea typeface="MS PGothic" pitchFamily="34" charset="-128"/>
                </a:rPr>
                <a:t>Total waiting cost</a:t>
              </a:r>
            </a:p>
          </p:txBody>
        </p:sp>
        <p:sp>
          <p:nvSpPr>
            <p:cNvPr id="162828" name="Text Box 7"/>
            <p:cNvSpPr txBox="1">
              <a:spLocks noChangeArrowheads="1"/>
            </p:cNvSpPr>
            <p:nvPr/>
          </p:nvSpPr>
          <p:spPr bwMode="auto">
            <a:xfrm>
              <a:off x="2281" y="1656"/>
              <a:ext cx="230" cy="271"/>
            </a:xfrm>
            <a:prstGeom prst="rect">
              <a:avLst/>
            </a:prstGeom>
            <a:noFill/>
            <a:ln w="9525">
              <a:noFill/>
              <a:miter lim="800000"/>
              <a:headEnd/>
              <a:tailEnd/>
            </a:ln>
          </p:spPr>
          <p:txBody>
            <a:bodyPr wrap="none">
              <a:spAutoFit/>
            </a:bodyPr>
            <a:lstStyle/>
            <a:p>
              <a:pPr>
                <a:lnSpc>
                  <a:spcPct val="90000"/>
                </a:lnSpc>
                <a:spcBef>
                  <a:spcPct val="20000"/>
                </a:spcBef>
              </a:pPr>
              <a:r>
                <a:rPr lang="en-US" sz="2400">
                  <a:ea typeface="MS PGothic" pitchFamily="34" charset="-128"/>
                </a:rPr>
                <a:t>=</a:t>
              </a:r>
            </a:p>
          </p:txBody>
        </p:sp>
        <p:sp>
          <p:nvSpPr>
            <p:cNvPr id="162829" name="Text Box 8"/>
            <p:cNvSpPr txBox="1">
              <a:spLocks noChangeArrowheads="1"/>
            </p:cNvSpPr>
            <p:nvPr/>
          </p:nvSpPr>
          <p:spPr bwMode="auto">
            <a:xfrm>
              <a:off x="2537" y="1552"/>
              <a:ext cx="2950" cy="481"/>
            </a:xfrm>
            <a:prstGeom prst="rect">
              <a:avLst/>
            </a:prstGeom>
            <a:noFill/>
            <a:ln w="9525">
              <a:noFill/>
              <a:miter lim="800000"/>
              <a:headEnd/>
              <a:tailEnd/>
            </a:ln>
          </p:spPr>
          <p:txBody>
            <a:bodyPr>
              <a:spAutoFit/>
            </a:bodyPr>
            <a:lstStyle/>
            <a:p>
              <a:pPr marL="177800" indent="-177800">
                <a:lnSpc>
                  <a:spcPct val="90000"/>
                </a:lnSpc>
                <a:spcBef>
                  <a:spcPct val="20000"/>
                </a:spcBef>
              </a:pPr>
              <a:r>
                <a:rPr lang="en-US" sz="2400">
                  <a:ea typeface="MS PGothic" pitchFamily="34" charset="-128"/>
                </a:rPr>
                <a:t>(Total time spent waiting by all arrivals) x (Cost of waiting)</a:t>
              </a:r>
            </a:p>
          </p:txBody>
        </p:sp>
        <p:sp>
          <p:nvSpPr>
            <p:cNvPr id="162830" name="Text Box 12"/>
            <p:cNvSpPr txBox="1">
              <a:spLocks noChangeArrowheads="1"/>
            </p:cNvSpPr>
            <p:nvPr/>
          </p:nvSpPr>
          <p:spPr bwMode="auto">
            <a:xfrm>
              <a:off x="2281" y="2136"/>
              <a:ext cx="230" cy="271"/>
            </a:xfrm>
            <a:prstGeom prst="rect">
              <a:avLst/>
            </a:prstGeom>
            <a:noFill/>
            <a:ln w="9525">
              <a:noFill/>
              <a:miter lim="800000"/>
              <a:headEnd/>
              <a:tailEnd/>
            </a:ln>
          </p:spPr>
          <p:txBody>
            <a:bodyPr wrap="none">
              <a:spAutoFit/>
            </a:bodyPr>
            <a:lstStyle/>
            <a:p>
              <a:pPr>
                <a:lnSpc>
                  <a:spcPct val="90000"/>
                </a:lnSpc>
                <a:spcBef>
                  <a:spcPct val="20000"/>
                </a:spcBef>
              </a:pPr>
              <a:r>
                <a:rPr lang="en-US" sz="2400">
                  <a:ea typeface="MS PGothic" pitchFamily="34" charset="-128"/>
                </a:rPr>
                <a:t>=</a:t>
              </a:r>
            </a:p>
          </p:txBody>
        </p:sp>
        <p:sp>
          <p:nvSpPr>
            <p:cNvPr id="162831" name="Text Box 13"/>
            <p:cNvSpPr txBox="1">
              <a:spLocks noChangeArrowheads="1"/>
            </p:cNvSpPr>
            <p:nvPr/>
          </p:nvSpPr>
          <p:spPr bwMode="auto">
            <a:xfrm>
              <a:off x="2537" y="2032"/>
              <a:ext cx="2950" cy="481"/>
            </a:xfrm>
            <a:prstGeom prst="rect">
              <a:avLst/>
            </a:prstGeom>
            <a:noFill/>
            <a:ln w="9525">
              <a:noFill/>
              <a:miter lim="800000"/>
              <a:headEnd/>
              <a:tailEnd/>
            </a:ln>
          </p:spPr>
          <p:txBody>
            <a:bodyPr>
              <a:spAutoFit/>
            </a:bodyPr>
            <a:lstStyle/>
            <a:p>
              <a:pPr marL="177800" indent="-177800">
                <a:lnSpc>
                  <a:spcPct val="90000"/>
                </a:lnSpc>
                <a:spcBef>
                  <a:spcPct val="20000"/>
                </a:spcBef>
              </a:pPr>
              <a:r>
                <a:rPr lang="en-US" sz="2400">
                  <a:ea typeface="MS PGothic" pitchFamily="34" charset="-128"/>
                </a:rPr>
                <a:t>(Number of arrivals) x (Average wait per arrival)</a:t>
              </a:r>
              <a:r>
                <a:rPr lang="en-US" sz="2400" i="1">
                  <a:ea typeface="MS PGothic" pitchFamily="34" charset="-128"/>
                </a:rPr>
                <a:t>C</a:t>
              </a:r>
              <a:r>
                <a:rPr lang="en-US" sz="2400" i="1" baseline="-25000">
                  <a:ea typeface="MS PGothic" pitchFamily="34" charset="-128"/>
                </a:rPr>
                <a:t>w</a:t>
              </a:r>
            </a:p>
          </p:txBody>
        </p:sp>
      </p:grpSp>
      <p:sp>
        <p:nvSpPr>
          <p:cNvPr id="28" name="Rectangle 16"/>
          <p:cNvSpPr>
            <a:spLocks noChangeArrowheads="1"/>
          </p:cNvSpPr>
          <p:nvPr/>
        </p:nvSpPr>
        <p:spPr bwMode="auto">
          <a:xfrm>
            <a:off x="825500" y="4813300"/>
            <a:ext cx="7772400" cy="482600"/>
          </a:xfrm>
          <a:prstGeom prst="rect">
            <a:avLst/>
          </a:prstGeom>
          <a:noFill/>
          <a:ln w="9525">
            <a:noFill/>
            <a:miter lim="800000"/>
            <a:headEnd/>
            <a:tailEnd/>
          </a:ln>
        </p:spPr>
        <p:txBody>
          <a:bodyPr/>
          <a:lstStyle/>
          <a:p>
            <a:pPr>
              <a:lnSpc>
                <a:spcPct val="90000"/>
              </a:lnSpc>
              <a:spcBef>
                <a:spcPct val="20000"/>
              </a:spcBef>
              <a:buClr>
                <a:schemeClr val="accent2"/>
              </a:buClr>
              <a:buSzPct val="85000"/>
            </a:pPr>
            <a:r>
              <a:rPr lang="en-US" sz="2400"/>
              <a:t>– If waiting time cost is based on time in the queue</a:t>
            </a:r>
          </a:p>
        </p:txBody>
      </p:sp>
      <p:grpSp>
        <p:nvGrpSpPr>
          <p:cNvPr id="29" name="Group 18"/>
          <p:cNvGrpSpPr>
            <a:grpSpLocks/>
          </p:cNvGrpSpPr>
          <p:nvPr/>
        </p:nvGrpSpPr>
        <p:grpSpPr bwMode="auto">
          <a:xfrm>
            <a:off x="1017588" y="5397500"/>
            <a:ext cx="3735387" cy="763588"/>
            <a:chOff x="1009" y="2624"/>
            <a:chExt cx="2353" cy="481"/>
          </a:xfrm>
        </p:grpSpPr>
        <p:sp>
          <p:nvSpPr>
            <p:cNvPr id="162825" name="Text Box 19"/>
            <p:cNvSpPr txBox="1">
              <a:spLocks noChangeArrowheads="1"/>
            </p:cNvSpPr>
            <p:nvPr/>
          </p:nvSpPr>
          <p:spPr bwMode="auto">
            <a:xfrm>
              <a:off x="1009" y="2624"/>
              <a:ext cx="1234" cy="481"/>
            </a:xfrm>
            <a:prstGeom prst="rect">
              <a:avLst/>
            </a:prstGeom>
            <a:noFill/>
            <a:ln w="9525">
              <a:noFill/>
              <a:miter lim="800000"/>
              <a:headEnd/>
              <a:tailEnd/>
            </a:ln>
          </p:spPr>
          <p:txBody>
            <a:bodyPr>
              <a:spAutoFit/>
            </a:bodyPr>
            <a:lstStyle/>
            <a:p>
              <a:pPr algn="ctr">
                <a:lnSpc>
                  <a:spcPct val="90000"/>
                </a:lnSpc>
                <a:spcBef>
                  <a:spcPct val="20000"/>
                </a:spcBef>
              </a:pPr>
              <a:r>
                <a:rPr lang="en-US" sz="2400">
                  <a:ea typeface="MS PGothic" pitchFamily="34" charset="-128"/>
                </a:rPr>
                <a:t>Total waiting cost</a:t>
              </a:r>
            </a:p>
          </p:txBody>
        </p:sp>
        <p:sp>
          <p:nvSpPr>
            <p:cNvPr id="162826" name="Text Box 20"/>
            <p:cNvSpPr txBox="1">
              <a:spLocks noChangeArrowheads="1"/>
            </p:cNvSpPr>
            <p:nvPr/>
          </p:nvSpPr>
          <p:spPr bwMode="auto">
            <a:xfrm>
              <a:off x="2281" y="2725"/>
              <a:ext cx="1081" cy="271"/>
            </a:xfrm>
            <a:prstGeom prst="rect">
              <a:avLst/>
            </a:prstGeom>
            <a:noFill/>
            <a:ln w="9525">
              <a:noFill/>
              <a:miter lim="800000"/>
              <a:headEnd/>
              <a:tailEnd/>
            </a:ln>
          </p:spPr>
          <p:txBody>
            <a:bodyPr wrap="none">
              <a:spAutoFit/>
            </a:bodyPr>
            <a:lstStyle/>
            <a:p>
              <a:pPr>
                <a:lnSpc>
                  <a:spcPct val="90000"/>
                </a:lnSpc>
                <a:spcBef>
                  <a:spcPct val="20000"/>
                </a:spcBef>
              </a:pPr>
              <a:r>
                <a:rPr lang="en-US" sz="2400">
                  <a:ea typeface="MS PGothic" pitchFamily="34" charset="-128"/>
                </a:rPr>
                <a:t>=  (</a:t>
              </a:r>
              <a:r>
                <a:rPr lang="en-US" sz="2400" i="1">
                  <a:ea typeface="MS PGothic" pitchFamily="34" charset="-128"/>
                  <a:sym typeface="Symbol" pitchFamily="18" charset="2"/>
                </a:rPr>
                <a:t></a:t>
              </a:r>
              <a:r>
                <a:rPr lang="en-US" sz="2400" i="1">
                  <a:ea typeface="MS PGothic" pitchFamily="34" charset="-128"/>
                </a:rPr>
                <a:t>W</a:t>
              </a:r>
              <a:r>
                <a:rPr lang="en-US" sz="2400" i="1" baseline="-25000">
                  <a:ea typeface="MS PGothic" pitchFamily="34" charset="-128"/>
                </a:rPr>
                <a:t>q</a:t>
              </a:r>
              <a:r>
                <a:rPr lang="en-US" sz="2400">
                  <a:ea typeface="MS PGothic" pitchFamily="34" charset="-128"/>
                </a:rPr>
                <a:t>)</a:t>
              </a:r>
              <a:r>
                <a:rPr lang="en-US" sz="2400" i="1">
                  <a:ea typeface="MS PGothic" pitchFamily="34" charset="-128"/>
                </a:rPr>
                <a:t>C</a:t>
              </a:r>
              <a:r>
                <a:rPr lang="en-US" sz="2400" i="1" baseline="-25000">
                  <a:ea typeface="MS PGothic" pitchFamily="34" charset="-128"/>
                </a:rPr>
                <a:t>w</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2"/>
                                        </p:tgtEl>
                                        <p:attrNameLst>
                                          <p:attrName>style.visibility</p:attrName>
                                        </p:attrNameLst>
                                      </p:cBhvr>
                                      <p:to>
                                        <p:strVal val="visible"/>
                                      </p:to>
                                    </p:set>
                                    <p:animEffect transition="in" filter="strips(downRight)">
                                      <p:cBhvr>
                                        <p:cTn id="7" dur="1000"/>
                                        <p:tgtEl>
                                          <p:spTgt spid="22"/>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1000"/>
                                        <p:tgtEl>
                                          <p:spTgt spid="17"/>
                                        </p:tgtEl>
                                      </p:cBhvr>
                                    </p:animEffect>
                                  </p:childTnLst>
                                </p:cTn>
                              </p:par>
                            </p:childTnLst>
                          </p:cTn>
                        </p:par>
                        <p:par>
                          <p:cTn id="12" fill="hold">
                            <p:stCondLst>
                              <p:cond delay="4000"/>
                            </p:stCondLst>
                            <p:childTnLst>
                              <p:par>
                                <p:cTn id="13" presetID="22" presetClass="entr" presetSubtype="8" fill="hold" grpId="0" nodeType="afterEffect">
                                  <p:stCondLst>
                                    <p:cond delay="100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1000"/>
                                        <p:tgtEl>
                                          <p:spTgt spid="28"/>
                                        </p:tgtEl>
                                      </p:cBhvr>
                                    </p:animEffect>
                                  </p:childTnLst>
                                </p:cTn>
                              </p:par>
                            </p:childTnLst>
                          </p:cTn>
                        </p:par>
                        <p:par>
                          <p:cTn id="16" fill="hold">
                            <p:stCondLst>
                              <p:cond delay="6000"/>
                            </p:stCondLst>
                            <p:childTnLst>
                              <p:par>
                                <p:cTn id="17" presetID="22" presetClass="entr" presetSubtype="8" fill="hold" nodeType="afterEffect">
                                  <p:stCondLst>
                                    <p:cond delay="100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Title 1"/>
          <p:cNvSpPr>
            <a:spLocks noGrp="1"/>
          </p:cNvSpPr>
          <p:nvPr>
            <p:ph type="title"/>
          </p:nvPr>
        </p:nvSpPr>
        <p:spPr/>
        <p:txBody>
          <a:bodyPr/>
          <a:lstStyle/>
          <a:p>
            <a:r>
              <a:rPr lang="en-US" smtClean="0">
                <a:latin typeface="Arial" charset="0"/>
                <a:cs typeface="Arial" charset="0"/>
              </a:rPr>
              <a:t>Arnold’s Muffler Shop</a:t>
            </a:r>
          </a:p>
        </p:txBody>
      </p:sp>
      <p:sp>
        <p:nvSpPr>
          <p:cNvPr id="163842" name="Content Placeholder 2"/>
          <p:cNvSpPr>
            <a:spLocks noGrp="1"/>
          </p:cNvSpPr>
          <p:nvPr>
            <p:ph idx="1"/>
          </p:nvPr>
        </p:nvSpPr>
        <p:spPr>
          <a:xfrm>
            <a:off x="368300" y="1587500"/>
            <a:ext cx="7823200" cy="1130300"/>
          </a:xfrm>
        </p:spPr>
        <p:txBody>
          <a:bodyPr/>
          <a:lstStyle/>
          <a:p>
            <a:pPr lvl="1"/>
            <a:r>
              <a:rPr lang="en-US" sz="2400" smtClean="0">
                <a:latin typeface="Arial" charset="0"/>
                <a:cs typeface="Arial" charset="0"/>
              </a:rPr>
              <a:t>So the total cost of the queuing system when based on time in the system is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F011B1F8-5CF4-4B4F-BC27-4BC8C7F327E7}" type="slidenum">
              <a:rPr lang="en-US"/>
              <a:pPr>
                <a:defRPr/>
              </a:pPr>
              <a:t>33</a:t>
            </a:fld>
            <a:endParaRPr lang="en-US"/>
          </a:p>
        </p:txBody>
      </p:sp>
      <p:sp>
        <p:nvSpPr>
          <p:cNvPr id="19" name="Text Box 6"/>
          <p:cNvSpPr txBox="1">
            <a:spLocks noChangeArrowheads="1"/>
          </p:cNvSpPr>
          <p:nvPr/>
        </p:nvSpPr>
        <p:spPr bwMode="auto">
          <a:xfrm>
            <a:off x="1103313" y="2632075"/>
            <a:ext cx="7496175" cy="923925"/>
          </a:xfrm>
          <a:prstGeom prst="rect">
            <a:avLst/>
          </a:prstGeom>
          <a:noFill/>
          <a:ln w="9525">
            <a:noFill/>
            <a:miter lim="800000"/>
            <a:headEnd/>
            <a:tailEnd/>
          </a:ln>
        </p:spPr>
        <p:txBody>
          <a:bodyPr>
            <a:spAutoFit/>
          </a:bodyPr>
          <a:lstStyle/>
          <a:p>
            <a:pPr>
              <a:spcAft>
                <a:spcPct val="25000"/>
              </a:spcAft>
            </a:pPr>
            <a:r>
              <a:rPr lang="en-US" sz="2400">
                <a:ea typeface="MS PGothic" pitchFamily="34" charset="-128"/>
              </a:rPr>
              <a:t>Total cost = Total service cost + Total waiting cost</a:t>
            </a:r>
          </a:p>
          <a:p>
            <a:pPr>
              <a:spcAft>
                <a:spcPct val="25000"/>
              </a:spcAft>
            </a:pPr>
            <a:r>
              <a:rPr lang="en-US" sz="2400">
                <a:ea typeface="MS PGothic" pitchFamily="34" charset="-128"/>
              </a:rPr>
              <a:t>Total cost = </a:t>
            </a:r>
            <a:r>
              <a:rPr lang="en-US" sz="2400" i="1">
                <a:ea typeface="MS PGothic" pitchFamily="34" charset="-128"/>
              </a:rPr>
              <a:t>mC</a:t>
            </a:r>
            <a:r>
              <a:rPr lang="en-US" sz="2400" i="1" baseline="-25000">
                <a:ea typeface="MS PGothic" pitchFamily="34" charset="-128"/>
              </a:rPr>
              <a:t>s</a:t>
            </a:r>
            <a:r>
              <a:rPr lang="en-US" sz="2400">
                <a:ea typeface="MS PGothic" pitchFamily="34" charset="-128"/>
              </a:rPr>
              <a:t> + </a:t>
            </a:r>
            <a:r>
              <a:rPr lang="en-US" sz="2400" i="1">
                <a:latin typeface="Symbol" pitchFamily="18" charset="2"/>
                <a:ea typeface="MS PGothic" pitchFamily="34" charset="-128"/>
                <a:cs typeface="Symbol" pitchFamily="18" charset="2"/>
                <a:sym typeface="Symbol" pitchFamily="18" charset="2"/>
              </a:rPr>
              <a:t></a:t>
            </a:r>
            <a:r>
              <a:rPr lang="en-US" sz="2400" i="1">
                <a:ea typeface="MS PGothic" pitchFamily="34" charset="-128"/>
                <a:sym typeface="Symbol" pitchFamily="18" charset="2"/>
              </a:rPr>
              <a:t>WC</a:t>
            </a:r>
            <a:r>
              <a:rPr lang="en-US" sz="2400" i="1" baseline="-25000">
                <a:ea typeface="MS PGothic" pitchFamily="34" charset="-128"/>
                <a:sym typeface="Symbol" pitchFamily="18" charset="2"/>
              </a:rPr>
              <a:t>w</a:t>
            </a:r>
          </a:p>
        </p:txBody>
      </p:sp>
      <p:sp>
        <p:nvSpPr>
          <p:cNvPr id="32" name="Rectangle 12"/>
          <p:cNvSpPr>
            <a:spLocks noChangeArrowheads="1"/>
          </p:cNvSpPr>
          <p:nvPr/>
        </p:nvSpPr>
        <p:spPr bwMode="auto">
          <a:xfrm>
            <a:off x="823913" y="3962400"/>
            <a:ext cx="7772400" cy="558800"/>
          </a:xfrm>
          <a:prstGeom prst="rect">
            <a:avLst/>
          </a:prstGeom>
          <a:noFill/>
          <a:ln w="9525">
            <a:noFill/>
            <a:miter lim="800000"/>
            <a:headEnd/>
            <a:tailEnd/>
          </a:ln>
        </p:spPr>
        <p:txBody>
          <a:bodyPr/>
          <a:lstStyle/>
          <a:p>
            <a:pPr>
              <a:lnSpc>
                <a:spcPct val="90000"/>
              </a:lnSpc>
              <a:spcBef>
                <a:spcPct val="20000"/>
              </a:spcBef>
              <a:buClr>
                <a:schemeClr val="accent2"/>
              </a:buClr>
              <a:buSzPct val="85000"/>
            </a:pPr>
            <a:r>
              <a:rPr lang="en-US" sz="2400"/>
              <a:t>– And when based on time in the queue</a:t>
            </a:r>
          </a:p>
        </p:txBody>
      </p:sp>
      <p:sp>
        <p:nvSpPr>
          <p:cNvPr id="33" name="Text Box 13"/>
          <p:cNvSpPr txBox="1">
            <a:spLocks noChangeArrowheads="1"/>
          </p:cNvSpPr>
          <p:nvPr/>
        </p:nvSpPr>
        <p:spPr bwMode="auto">
          <a:xfrm>
            <a:off x="1103313" y="4727575"/>
            <a:ext cx="7496175" cy="457200"/>
          </a:xfrm>
          <a:prstGeom prst="rect">
            <a:avLst/>
          </a:prstGeom>
          <a:noFill/>
          <a:ln w="9525">
            <a:noFill/>
            <a:miter lim="800000"/>
            <a:headEnd/>
            <a:tailEnd/>
          </a:ln>
        </p:spPr>
        <p:txBody>
          <a:bodyPr>
            <a:spAutoFit/>
          </a:bodyPr>
          <a:lstStyle/>
          <a:p>
            <a:pPr>
              <a:spcAft>
                <a:spcPct val="25000"/>
              </a:spcAft>
            </a:pPr>
            <a:r>
              <a:rPr lang="en-US" sz="2400">
                <a:ea typeface="MS PGothic" pitchFamily="34" charset="-128"/>
              </a:rPr>
              <a:t>Total cost = </a:t>
            </a:r>
            <a:r>
              <a:rPr lang="en-US" sz="2400" i="1">
                <a:ea typeface="MS PGothic" pitchFamily="34" charset="-128"/>
              </a:rPr>
              <a:t>mC</a:t>
            </a:r>
            <a:r>
              <a:rPr lang="en-US" sz="2400" i="1" baseline="-25000">
                <a:ea typeface="MS PGothic" pitchFamily="34" charset="-128"/>
              </a:rPr>
              <a:t>s</a:t>
            </a:r>
            <a:r>
              <a:rPr lang="en-US" sz="2400">
                <a:ea typeface="MS PGothic" pitchFamily="34" charset="-128"/>
              </a:rPr>
              <a:t> + </a:t>
            </a:r>
            <a:r>
              <a:rPr lang="en-US" sz="2400" i="1">
                <a:latin typeface="Symbol" pitchFamily="18" charset="2"/>
                <a:ea typeface="MS PGothic" pitchFamily="34" charset="-128"/>
                <a:cs typeface="Symbol" pitchFamily="18" charset="2"/>
                <a:sym typeface="Symbol" pitchFamily="18" charset="2"/>
              </a:rPr>
              <a:t></a:t>
            </a:r>
            <a:r>
              <a:rPr lang="en-US" sz="2400" i="1">
                <a:ea typeface="MS PGothic" pitchFamily="34" charset="-128"/>
                <a:sym typeface="Symbol" pitchFamily="18" charset="2"/>
              </a:rPr>
              <a:t>W</a:t>
            </a:r>
            <a:r>
              <a:rPr lang="en-US" sz="2400" i="1" baseline="-25000">
                <a:ea typeface="MS PGothic" pitchFamily="34" charset="-128"/>
                <a:sym typeface="Symbol" pitchFamily="18" charset="2"/>
              </a:rPr>
              <a:t>q</a:t>
            </a:r>
            <a:r>
              <a:rPr lang="en-US" sz="2400" i="1">
                <a:ea typeface="MS PGothic" pitchFamily="34" charset="-128"/>
                <a:sym typeface="Symbol" pitchFamily="18" charset="2"/>
              </a:rPr>
              <a:t>C</a:t>
            </a:r>
            <a:r>
              <a:rPr lang="en-US" sz="2400" i="1" baseline="-25000">
                <a:ea typeface="MS PGothic" pitchFamily="34" charset="-128"/>
                <a:sym typeface="Symbol" pitchFamily="18" charset="2"/>
              </a:rPr>
              <a:t>w</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9"/>
                                        </p:tgtEl>
                                        <p:attrNameLst>
                                          <p:attrName>style.visibility</p:attrName>
                                        </p:attrNameLst>
                                      </p:cBhvr>
                                      <p:to>
                                        <p:strVal val="visible"/>
                                      </p:to>
                                    </p:set>
                                    <p:animEffect transition="in" filter="strips(downRight)">
                                      <p:cBhvr>
                                        <p:cTn id="7" dur="1000"/>
                                        <p:tgtEl>
                                          <p:spTgt spid="19"/>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32"/>
                                        </p:tgtEl>
                                        <p:attrNameLst>
                                          <p:attrName>style.visibility</p:attrName>
                                        </p:attrNameLst>
                                      </p:cBhvr>
                                      <p:to>
                                        <p:strVal val="visible"/>
                                      </p:to>
                                    </p:set>
                                    <p:animEffect transition="in" filter="strips(downRight)">
                                      <p:cBhvr>
                                        <p:cTn id="11" dur="1000"/>
                                        <p:tgtEl>
                                          <p:spTgt spid="32"/>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33"/>
                                        </p:tgtEl>
                                        <p:attrNameLst>
                                          <p:attrName>style.visibility</p:attrName>
                                        </p:attrNameLst>
                                      </p:cBhvr>
                                      <p:to>
                                        <p:strVal val="visible"/>
                                      </p:to>
                                    </p:set>
                                    <p:animEffect transition="in" filter="strips(downRight)">
                                      <p:cBhvr>
                                        <p:cTn id="15"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2" grpId="0"/>
      <p:bldP spid="3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Title 1"/>
          <p:cNvSpPr>
            <a:spLocks noGrp="1"/>
          </p:cNvSpPr>
          <p:nvPr>
            <p:ph type="title"/>
          </p:nvPr>
        </p:nvSpPr>
        <p:spPr/>
        <p:txBody>
          <a:bodyPr/>
          <a:lstStyle/>
          <a:p>
            <a:r>
              <a:rPr lang="en-US" smtClean="0">
                <a:latin typeface="Arial" charset="0"/>
                <a:cs typeface="Arial" charset="0"/>
              </a:rPr>
              <a:t>Arnold’s Muffler Shop</a:t>
            </a:r>
          </a:p>
        </p:txBody>
      </p:sp>
      <p:sp>
        <p:nvSpPr>
          <p:cNvPr id="166914" name="Content Placeholder 2"/>
          <p:cNvSpPr>
            <a:spLocks noGrp="1"/>
          </p:cNvSpPr>
          <p:nvPr>
            <p:ph idx="1"/>
          </p:nvPr>
        </p:nvSpPr>
        <p:spPr>
          <a:xfrm>
            <a:off x="635000" y="1308100"/>
            <a:ext cx="7823200" cy="974725"/>
          </a:xfrm>
        </p:spPr>
        <p:txBody>
          <a:bodyPr/>
          <a:lstStyle/>
          <a:p>
            <a:r>
              <a:rPr lang="en-US" sz="2400" smtClean="0">
                <a:latin typeface="Arial" charset="0"/>
                <a:cs typeface="Arial" charset="0"/>
              </a:rPr>
              <a:t>Arnold estimates the cost of customer </a:t>
            </a:r>
            <a:r>
              <a:rPr lang="en-US" sz="2400" i="1" smtClean="0">
                <a:latin typeface="Arial" charset="0"/>
                <a:cs typeface="Arial" charset="0"/>
              </a:rPr>
              <a:t>waiting</a:t>
            </a:r>
            <a:r>
              <a:rPr lang="en-US" sz="2400" smtClean="0">
                <a:latin typeface="Arial" charset="0"/>
                <a:cs typeface="Arial" charset="0"/>
              </a:rPr>
              <a:t> time in line is $50 per hour</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E4DE9684-8D91-4DDD-B4B7-C825B1CEB1D9}" type="slidenum">
              <a:rPr lang="en-US"/>
              <a:pPr>
                <a:defRPr/>
              </a:pPr>
              <a:t>34</a:t>
            </a:fld>
            <a:endParaRPr lang="en-US"/>
          </a:p>
        </p:txBody>
      </p:sp>
      <p:grpSp>
        <p:nvGrpSpPr>
          <p:cNvPr id="9" name="Group 14"/>
          <p:cNvGrpSpPr>
            <a:grpSpLocks/>
          </p:cNvGrpSpPr>
          <p:nvPr/>
        </p:nvGrpSpPr>
        <p:grpSpPr bwMode="auto">
          <a:xfrm>
            <a:off x="1576388" y="2127250"/>
            <a:ext cx="6437312" cy="1079500"/>
            <a:chOff x="342" y="1964"/>
            <a:chExt cx="4055" cy="680"/>
          </a:xfrm>
        </p:grpSpPr>
        <p:sp>
          <p:nvSpPr>
            <p:cNvPr id="166928" name="Text Box 12"/>
            <p:cNvSpPr txBox="1">
              <a:spLocks noChangeArrowheads="1"/>
            </p:cNvSpPr>
            <p:nvPr/>
          </p:nvSpPr>
          <p:spPr bwMode="auto">
            <a:xfrm>
              <a:off x="342" y="1964"/>
              <a:ext cx="1305" cy="481"/>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Total daily waiting cost</a:t>
              </a:r>
            </a:p>
          </p:txBody>
        </p:sp>
        <p:sp>
          <p:nvSpPr>
            <p:cNvPr id="166929" name="Text Box 13"/>
            <p:cNvSpPr txBox="1">
              <a:spLocks noChangeArrowheads="1"/>
            </p:cNvSpPr>
            <p:nvPr/>
          </p:nvSpPr>
          <p:spPr bwMode="auto">
            <a:xfrm>
              <a:off x="1572" y="2062"/>
              <a:ext cx="2825" cy="582"/>
            </a:xfrm>
            <a:prstGeom prst="rect">
              <a:avLst/>
            </a:prstGeom>
            <a:noFill/>
            <a:ln w="9525">
              <a:noFill/>
              <a:miter lim="800000"/>
              <a:headEnd/>
              <a:tailEnd/>
            </a:ln>
          </p:spPr>
          <p:txBody>
            <a:bodyPr wrap="none">
              <a:spAutoFit/>
            </a:bodyPr>
            <a:lstStyle/>
            <a:p>
              <a:pPr>
                <a:spcAft>
                  <a:spcPct val="25000"/>
                </a:spcAft>
              </a:pPr>
              <a:r>
                <a:rPr lang="en-US" sz="2400">
                  <a:ea typeface="MS PGothic" pitchFamily="34" charset="-128"/>
                </a:rPr>
                <a:t>= (8 hours per day)</a:t>
              </a:r>
              <a:r>
                <a:rPr lang="en-US" sz="2400" i="1">
                  <a:ea typeface="MS PGothic" pitchFamily="34" charset="-128"/>
                  <a:sym typeface="Symbol" pitchFamily="18" charset="2"/>
                </a:rPr>
                <a:t>W</a:t>
              </a:r>
              <a:r>
                <a:rPr lang="en-US" sz="2400" i="1" baseline="-25000">
                  <a:ea typeface="MS PGothic" pitchFamily="34" charset="-128"/>
                  <a:sym typeface="Symbol" pitchFamily="18" charset="2"/>
                </a:rPr>
                <a:t>q</a:t>
              </a:r>
              <a:r>
                <a:rPr lang="en-US" sz="2400" i="1">
                  <a:ea typeface="MS PGothic" pitchFamily="34" charset="-128"/>
                  <a:sym typeface="Symbol" pitchFamily="18" charset="2"/>
                </a:rPr>
                <a:t>C</a:t>
              </a:r>
              <a:r>
                <a:rPr lang="en-US" sz="2400" i="1" baseline="-25000">
                  <a:ea typeface="MS PGothic" pitchFamily="34" charset="-128"/>
                  <a:sym typeface="Symbol" pitchFamily="18" charset="2"/>
                </a:rPr>
                <a:t>w</a:t>
              </a:r>
              <a:r>
                <a:rPr lang="en-US" sz="2400" i="1">
                  <a:ea typeface="MS PGothic" pitchFamily="34" charset="-128"/>
                  <a:sym typeface="Symbol" pitchFamily="18" charset="2"/>
                </a:rPr>
                <a:t> </a:t>
              </a:r>
            </a:p>
            <a:p>
              <a:pPr>
                <a:spcAft>
                  <a:spcPct val="25000"/>
                </a:spcAft>
              </a:pPr>
              <a:r>
                <a:rPr lang="en-US" sz="2400">
                  <a:ea typeface="MS PGothic" pitchFamily="34" charset="-128"/>
                  <a:sym typeface="Symbol" pitchFamily="18" charset="2"/>
                </a:rPr>
                <a:t>= (8)(2)(</a:t>
              </a:r>
              <a:r>
                <a:rPr lang="en-US" sz="2400" baseline="30000">
                  <a:ea typeface="MS PGothic" pitchFamily="34" charset="-128"/>
                  <a:sym typeface="Symbol" pitchFamily="18" charset="2"/>
                </a:rPr>
                <a:t>2</a:t>
              </a:r>
              <a:r>
                <a:rPr lang="en-US" sz="2400">
                  <a:ea typeface="MS PGothic" pitchFamily="34" charset="-128"/>
                  <a:sym typeface="Symbol" pitchFamily="18" charset="2"/>
                </a:rPr>
                <a:t>/</a:t>
              </a:r>
              <a:r>
                <a:rPr lang="en-US" sz="2400" baseline="-25000">
                  <a:ea typeface="MS PGothic" pitchFamily="34" charset="-128"/>
                  <a:sym typeface="Symbol" pitchFamily="18" charset="2"/>
                </a:rPr>
                <a:t>3</a:t>
              </a:r>
              <a:r>
                <a:rPr lang="en-US" sz="2400">
                  <a:ea typeface="MS PGothic" pitchFamily="34" charset="-128"/>
                  <a:sym typeface="Symbol" pitchFamily="18" charset="2"/>
                </a:rPr>
                <a:t>)($50) = $533.33/day</a:t>
              </a:r>
            </a:p>
          </p:txBody>
        </p:sp>
      </p:grpSp>
      <p:grpSp>
        <p:nvGrpSpPr>
          <p:cNvPr id="12" name="Group 27"/>
          <p:cNvGrpSpPr>
            <a:grpSpLocks/>
          </p:cNvGrpSpPr>
          <p:nvPr/>
        </p:nvGrpSpPr>
        <p:grpSpPr bwMode="auto">
          <a:xfrm>
            <a:off x="685800" y="3368675"/>
            <a:ext cx="7772400" cy="1638300"/>
            <a:chOff x="432" y="2178"/>
            <a:chExt cx="4896" cy="1032"/>
          </a:xfrm>
        </p:grpSpPr>
        <p:sp>
          <p:nvSpPr>
            <p:cNvPr id="166924" name="Rectangle 15"/>
            <p:cNvSpPr>
              <a:spLocks noChangeArrowheads="1"/>
            </p:cNvSpPr>
            <p:nvPr/>
          </p:nvSpPr>
          <p:spPr bwMode="auto">
            <a:xfrm>
              <a:off x="432" y="2178"/>
              <a:ext cx="4896" cy="350"/>
            </a:xfrm>
            <a:prstGeom prst="rect">
              <a:avLst/>
            </a:prstGeom>
            <a:noFill/>
            <a:ln w="9525">
              <a:noFill/>
              <a:miter lim="800000"/>
              <a:headEnd/>
              <a:tailEnd/>
            </a:ln>
          </p:spPr>
          <p:txBody>
            <a:bodyPr/>
            <a:lstStyle/>
            <a:p>
              <a:pPr marL="285750" indent="-285750">
                <a:lnSpc>
                  <a:spcPct val="90000"/>
                </a:lnSpc>
                <a:spcBef>
                  <a:spcPct val="20000"/>
                </a:spcBef>
                <a:buClr>
                  <a:schemeClr val="accent2"/>
                </a:buClr>
                <a:buSzPct val="100000"/>
                <a:buFont typeface="Arial" charset="0"/>
                <a:buChar char="•"/>
              </a:pPr>
              <a:r>
                <a:rPr lang="en-US" sz="2400">
                  <a:solidFill>
                    <a:srgbClr val="000000"/>
                  </a:solidFill>
                  <a:ea typeface="MS PGothic" pitchFamily="34" charset="-128"/>
                </a:rPr>
                <a:t>The mechanic’s wage is $15 per hour</a:t>
              </a:r>
            </a:p>
          </p:txBody>
        </p:sp>
        <p:grpSp>
          <p:nvGrpSpPr>
            <p:cNvPr id="166925" name="Group 22"/>
            <p:cNvGrpSpPr>
              <a:grpSpLocks/>
            </p:cNvGrpSpPr>
            <p:nvPr/>
          </p:nvGrpSpPr>
          <p:grpSpPr bwMode="auto">
            <a:xfrm>
              <a:off x="993" y="2526"/>
              <a:ext cx="3459" cy="684"/>
              <a:chOff x="993" y="2884"/>
              <a:chExt cx="3459" cy="684"/>
            </a:xfrm>
          </p:grpSpPr>
          <p:sp>
            <p:nvSpPr>
              <p:cNvPr id="166926" name="Text Box 19"/>
              <p:cNvSpPr txBox="1">
                <a:spLocks noChangeArrowheads="1"/>
              </p:cNvSpPr>
              <p:nvPr/>
            </p:nvSpPr>
            <p:spPr bwMode="auto">
              <a:xfrm>
                <a:off x="993" y="2884"/>
                <a:ext cx="1305" cy="481"/>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Total daily service cost</a:t>
                </a:r>
              </a:p>
            </p:txBody>
          </p:sp>
          <p:sp>
            <p:nvSpPr>
              <p:cNvPr id="166927" name="Text Box 20"/>
              <p:cNvSpPr txBox="1">
                <a:spLocks noChangeArrowheads="1"/>
              </p:cNvSpPr>
              <p:nvPr/>
            </p:nvSpPr>
            <p:spPr bwMode="auto">
              <a:xfrm>
                <a:off x="2223" y="2986"/>
                <a:ext cx="2229" cy="582"/>
              </a:xfrm>
              <a:prstGeom prst="rect">
                <a:avLst/>
              </a:prstGeom>
              <a:noFill/>
              <a:ln w="9525">
                <a:noFill/>
                <a:miter lim="800000"/>
                <a:headEnd/>
                <a:tailEnd/>
              </a:ln>
            </p:spPr>
            <p:txBody>
              <a:bodyPr wrap="none">
                <a:spAutoFit/>
              </a:bodyPr>
              <a:lstStyle/>
              <a:p>
                <a:pPr>
                  <a:spcAft>
                    <a:spcPct val="25000"/>
                  </a:spcAft>
                </a:pPr>
                <a:r>
                  <a:rPr lang="en-US" sz="2400">
                    <a:ea typeface="MS PGothic" pitchFamily="34" charset="-128"/>
                  </a:rPr>
                  <a:t>= (8 hours per day)</a:t>
                </a:r>
                <a:r>
                  <a:rPr lang="en-US" sz="2400" i="1">
                    <a:ea typeface="MS PGothic" pitchFamily="34" charset="-128"/>
                    <a:sym typeface="Symbol" pitchFamily="18" charset="2"/>
                  </a:rPr>
                  <a:t>mC</a:t>
                </a:r>
                <a:r>
                  <a:rPr lang="en-US" sz="2400" i="1" baseline="-25000">
                    <a:ea typeface="MS PGothic" pitchFamily="34" charset="-128"/>
                    <a:sym typeface="Symbol" pitchFamily="18" charset="2"/>
                  </a:rPr>
                  <a:t>s</a:t>
                </a:r>
                <a:r>
                  <a:rPr lang="en-US" sz="2400" i="1">
                    <a:ea typeface="MS PGothic" pitchFamily="34" charset="-128"/>
                    <a:sym typeface="Symbol" pitchFamily="18" charset="2"/>
                  </a:rPr>
                  <a:t> </a:t>
                </a:r>
              </a:p>
              <a:p>
                <a:pPr>
                  <a:spcAft>
                    <a:spcPct val="25000"/>
                  </a:spcAft>
                </a:pPr>
                <a:r>
                  <a:rPr lang="en-US" sz="2400">
                    <a:ea typeface="MS PGothic" pitchFamily="34" charset="-128"/>
                    <a:sym typeface="Symbol" pitchFamily="18" charset="2"/>
                  </a:rPr>
                  <a:t>= (8)(1)($15) = $120/day</a:t>
                </a:r>
              </a:p>
            </p:txBody>
          </p:sp>
        </p:grpSp>
      </p:grpSp>
      <p:grpSp>
        <p:nvGrpSpPr>
          <p:cNvPr id="17" name="Group 28"/>
          <p:cNvGrpSpPr>
            <a:grpSpLocks/>
          </p:cNvGrpSpPr>
          <p:nvPr/>
        </p:nvGrpSpPr>
        <p:grpSpPr bwMode="auto">
          <a:xfrm>
            <a:off x="685800" y="5080000"/>
            <a:ext cx="7772400" cy="1214438"/>
            <a:chOff x="432" y="3256"/>
            <a:chExt cx="4896" cy="765"/>
          </a:xfrm>
        </p:grpSpPr>
        <p:sp>
          <p:nvSpPr>
            <p:cNvPr id="166920" name="Rectangle 21"/>
            <p:cNvSpPr>
              <a:spLocks noChangeArrowheads="1"/>
            </p:cNvSpPr>
            <p:nvPr/>
          </p:nvSpPr>
          <p:spPr bwMode="auto">
            <a:xfrm>
              <a:off x="432" y="3256"/>
              <a:ext cx="4896" cy="312"/>
            </a:xfrm>
            <a:prstGeom prst="rect">
              <a:avLst/>
            </a:prstGeom>
            <a:noFill/>
            <a:ln w="9525">
              <a:noFill/>
              <a:miter lim="800000"/>
              <a:headEnd/>
              <a:tailEnd/>
            </a:ln>
          </p:spPr>
          <p:txBody>
            <a:bodyPr/>
            <a:lstStyle/>
            <a:p>
              <a:pPr marL="342900" indent="-342900">
                <a:lnSpc>
                  <a:spcPct val="90000"/>
                </a:lnSpc>
                <a:spcBef>
                  <a:spcPct val="20000"/>
                </a:spcBef>
                <a:buClr>
                  <a:schemeClr val="accent2"/>
                </a:buClr>
                <a:buSzPct val="100000"/>
                <a:buFont typeface="Arial" charset="0"/>
                <a:buChar char="•"/>
              </a:pPr>
              <a:r>
                <a:rPr lang="en-US" sz="2400">
                  <a:solidFill>
                    <a:srgbClr val="000000"/>
                  </a:solidFill>
                </a:rPr>
                <a:t>Total cost of the system is</a:t>
              </a:r>
            </a:p>
          </p:txBody>
        </p:sp>
        <p:grpSp>
          <p:nvGrpSpPr>
            <p:cNvPr id="166921" name="Group 26"/>
            <p:cNvGrpSpPr>
              <a:grpSpLocks/>
            </p:cNvGrpSpPr>
            <p:nvPr/>
          </p:nvGrpSpPr>
          <p:grpSpPr bwMode="auto">
            <a:xfrm>
              <a:off x="734" y="3540"/>
              <a:ext cx="4421" cy="481"/>
              <a:chOff x="526" y="3500"/>
              <a:chExt cx="4421" cy="481"/>
            </a:xfrm>
          </p:grpSpPr>
          <p:sp>
            <p:nvSpPr>
              <p:cNvPr id="166922" name="Text Box 24"/>
              <p:cNvSpPr txBox="1">
                <a:spLocks noChangeArrowheads="1"/>
              </p:cNvSpPr>
              <p:nvPr/>
            </p:nvSpPr>
            <p:spPr bwMode="auto">
              <a:xfrm>
                <a:off x="526" y="3500"/>
                <a:ext cx="1937" cy="481"/>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Total daily cost of the queuing system</a:t>
                </a:r>
              </a:p>
            </p:txBody>
          </p:sp>
          <p:sp>
            <p:nvSpPr>
              <p:cNvPr id="166923" name="Text Box 25"/>
              <p:cNvSpPr txBox="1">
                <a:spLocks noChangeArrowheads="1"/>
              </p:cNvSpPr>
              <p:nvPr/>
            </p:nvSpPr>
            <p:spPr bwMode="auto">
              <a:xfrm>
                <a:off x="2388" y="3593"/>
                <a:ext cx="2559" cy="291"/>
              </a:xfrm>
              <a:prstGeom prst="rect">
                <a:avLst/>
              </a:prstGeom>
              <a:noFill/>
              <a:ln w="9525">
                <a:noFill/>
                <a:miter lim="800000"/>
                <a:headEnd/>
                <a:tailEnd/>
              </a:ln>
            </p:spPr>
            <p:txBody>
              <a:bodyPr wrap="none">
                <a:spAutoFit/>
              </a:bodyPr>
              <a:lstStyle/>
              <a:p>
                <a:pPr>
                  <a:spcAft>
                    <a:spcPct val="25000"/>
                  </a:spcAft>
                </a:pPr>
                <a:r>
                  <a:rPr lang="en-US" sz="2400">
                    <a:ea typeface="MS PGothic" pitchFamily="34" charset="-128"/>
                  </a:rPr>
                  <a:t>= $533.33 +</a:t>
                </a:r>
                <a:r>
                  <a:rPr lang="en-US" sz="2400">
                    <a:ea typeface="MS PGothic" pitchFamily="34" charset="-128"/>
                    <a:sym typeface="Symbol" pitchFamily="18" charset="2"/>
                  </a:rPr>
                  <a:t> $120 = $653.33</a:t>
                </a:r>
              </a:p>
            </p:txBody>
          </p:sp>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strips(downRight)">
                                      <p:cBhvr>
                                        <p:cTn id="11" dur="1000"/>
                                        <p:tgtEl>
                                          <p:spTgt spid="12"/>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7"/>
                                        </p:tgtEl>
                                        <p:attrNameLst>
                                          <p:attrName>style.visibility</p:attrName>
                                        </p:attrNameLst>
                                      </p:cBhvr>
                                      <p:to>
                                        <p:strVal val="visible"/>
                                      </p:to>
                                    </p:set>
                                    <p:animEffect transition="in" filter="strips(downRight)">
                                      <p:cBhvr>
                                        <p:cTn id="1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967" name="Title 1"/>
          <p:cNvSpPr>
            <a:spLocks noGrp="1"/>
          </p:cNvSpPr>
          <p:nvPr>
            <p:ph type="title"/>
          </p:nvPr>
        </p:nvSpPr>
        <p:spPr/>
        <p:txBody>
          <a:bodyPr/>
          <a:lstStyle/>
          <a:p>
            <a:r>
              <a:rPr lang="en-US" smtClean="0">
                <a:latin typeface="Arial" charset="0"/>
                <a:cs typeface="Arial" charset="0"/>
              </a:rPr>
              <a:t>Arnold’s Muffler Shop</a:t>
            </a:r>
          </a:p>
        </p:txBody>
      </p:sp>
      <p:sp>
        <p:nvSpPr>
          <p:cNvPr id="3" name="Content Placeholder 2"/>
          <p:cNvSpPr>
            <a:spLocks noGrp="1"/>
          </p:cNvSpPr>
          <p:nvPr>
            <p:ph idx="1"/>
          </p:nvPr>
        </p:nvSpPr>
        <p:spPr>
          <a:xfrm>
            <a:off x="368300" y="1587500"/>
            <a:ext cx="7823200" cy="2374900"/>
          </a:xfrm>
        </p:spPr>
        <p:txBody>
          <a:bodyPr rtlCol="0">
            <a:noAutofit/>
          </a:bodyPr>
          <a:lstStyle/>
          <a:p>
            <a:pPr fontAlgn="auto">
              <a:spcBef>
                <a:spcPts val="0"/>
              </a:spcBef>
              <a:buFont typeface="Arial"/>
              <a:buChar char="•"/>
              <a:defRPr/>
            </a:pPr>
            <a:r>
              <a:rPr lang="en-US" sz="2400" dirty="0"/>
              <a:t>Arnold is thinking about hiring a different mechanic who can install mufflers at a faster </a:t>
            </a:r>
            <a:r>
              <a:rPr lang="en-US" sz="2400" dirty="0" smtClean="0"/>
              <a:t>rate</a:t>
            </a:r>
            <a:endParaRPr lang="en-US" sz="2400" dirty="0"/>
          </a:p>
          <a:p>
            <a:pPr lvl="1" fontAlgn="auto">
              <a:spcBef>
                <a:spcPts val="0"/>
              </a:spcBef>
              <a:buFont typeface="Arial"/>
              <a:buChar char="–"/>
              <a:defRPr/>
            </a:pPr>
            <a:r>
              <a:rPr lang="en-US" sz="2400" dirty="0"/>
              <a:t>The new operating characteristics would </a:t>
            </a:r>
            <a:r>
              <a:rPr lang="en-US" sz="2400" dirty="0" smtClean="0"/>
              <a:t>be</a:t>
            </a:r>
            <a:endParaRPr lang="en-US" sz="2400" dirty="0"/>
          </a:p>
          <a:p>
            <a:pPr marL="0" indent="0" fontAlgn="auto">
              <a:spcBef>
                <a:spcPts val="0"/>
              </a:spcBef>
              <a:buFont typeface="Arial"/>
              <a:buNone/>
              <a:defRPr/>
            </a:pPr>
            <a:r>
              <a:rPr lang="en-US" sz="2400" dirty="0" smtClean="0"/>
              <a:t>		</a:t>
            </a:r>
            <a:r>
              <a:rPr lang="en-US" sz="2400" i="1" dirty="0" smtClean="0">
                <a:latin typeface="Symbol" panose="05050102010706020507" pitchFamily="18" charset="2"/>
              </a:rPr>
              <a:t></a:t>
            </a:r>
            <a:r>
              <a:rPr lang="en-US" sz="2400" dirty="0" smtClean="0"/>
              <a:t> </a:t>
            </a:r>
            <a:r>
              <a:rPr lang="en-US" sz="2400" dirty="0"/>
              <a:t>= 2 cars arriving per hour</a:t>
            </a:r>
          </a:p>
          <a:p>
            <a:pPr marL="0" indent="0" fontAlgn="auto">
              <a:spcBef>
                <a:spcPts val="0"/>
              </a:spcBef>
              <a:buFont typeface="Arial"/>
              <a:buNone/>
              <a:defRPr/>
            </a:pPr>
            <a:r>
              <a:rPr lang="en-US" sz="2400" dirty="0" smtClean="0"/>
              <a:t>		</a:t>
            </a:r>
            <a:r>
              <a:rPr lang="en-US" sz="2400" i="1" dirty="0" smtClean="0">
                <a:latin typeface="Symbol" panose="05050102010706020507" pitchFamily="18" charset="2"/>
              </a:rPr>
              <a:t></a:t>
            </a:r>
            <a:r>
              <a:rPr lang="en-US" sz="2400" dirty="0" smtClean="0"/>
              <a:t> </a:t>
            </a:r>
            <a:r>
              <a:rPr lang="en-US" sz="2400" dirty="0"/>
              <a:t>= 4 cars serviced per hour</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31AE938C-2CE0-4D0A-B7BE-F8CEA32D90ED}" type="slidenum">
              <a:rPr lang="en-US"/>
              <a:pPr>
                <a:defRPr/>
              </a:pPr>
              <a:t>35</a:t>
            </a:fld>
            <a:endParaRPr lang="en-US"/>
          </a:p>
        </p:txBody>
      </p:sp>
      <p:grpSp>
        <p:nvGrpSpPr>
          <p:cNvPr id="9" name="Group 12"/>
          <p:cNvGrpSpPr>
            <a:grpSpLocks/>
          </p:cNvGrpSpPr>
          <p:nvPr/>
        </p:nvGrpSpPr>
        <p:grpSpPr bwMode="auto">
          <a:xfrm>
            <a:off x="1022350" y="3960813"/>
            <a:ext cx="7288213" cy="2062162"/>
            <a:chOff x="644" y="2495"/>
            <a:chExt cx="4591" cy="1299"/>
          </a:xfrm>
        </p:grpSpPr>
        <p:graphicFrame>
          <p:nvGraphicFramePr>
            <p:cNvPr id="164965" name="Object 101"/>
            <p:cNvGraphicFramePr>
              <a:graphicFrameLocks noChangeAspect="1"/>
            </p:cNvGraphicFramePr>
            <p:nvPr/>
          </p:nvGraphicFramePr>
          <p:xfrm>
            <a:off x="644" y="3220"/>
            <a:ext cx="1464" cy="496"/>
          </p:xfrm>
          <a:graphic>
            <a:graphicData uri="http://schemas.openxmlformats.org/presentationml/2006/ole">
              <p:oleObj spid="_x0000_s164965" name="Equation" r:id="rId3" imgW="2313000" imgH="776880" progId="Equation.3">
                <p:embed/>
              </p:oleObj>
            </a:graphicData>
          </a:graphic>
        </p:graphicFrame>
        <p:sp>
          <p:nvSpPr>
            <p:cNvPr id="164972" name="Text Box 6"/>
            <p:cNvSpPr txBox="1">
              <a:spLocks noChangeArrowheads="1"/>
            </p:cNvSpPr>
            <p:nvPr/>
          </p:nvSpPr>
          <p:spPr bwMode="auto">
            <a:xfrm>
              <a:off x="2398" y="3313"/>
              <a:ext cx="2837" cy="481"/>
            </a:xfrm>
            <a:prstGeom prst="rect">
              <a:avLst/>
            </a:prstGeom>
            <a:noFill/>
            <a:ln w="9525">
              <a:noFill/>
              <a:miter lim="800000"/>
              <a:headEnd/>
              <a:tailEnd/>
            </a:ln>
          </p:spPr>
          <p:txBody>
            <a:bodyPr>
              <a:spAutoFit/>
            </a:bodyPr>
            <a:lstStyle/>
            <a:p>
              <a:pPr marL="533400" indent="-533400">
                <a:lnSpc>
                  <a:spcPct val="90000"/>
                </a:lnSpc>
              </a:pPr>
              <a:r>
                <a:rPr lang="en-US" sz="2400">
                  <a:ea typeface="MS PGothic" pitchFamily="34" charset="-128"/>
                  <a:sym typeface="Symbol" pitchFamily="18" charset="2"/>
                </a:rPr>
                <a:t> 1/2 hour that an average car spends in the system</a:t>
              </a:r>
            </a:p>
          </p:txBody>
        </p:sp>
        <p:graphicFrame>
          <p:nvGraphicFramePr>
            <p:cNvPr id="164966" name="Object 102"/>
            <p:cNvGraphicFramePr>
              <a:graphicFrameLocks noChangeAspect="1"/>
            </p:cNvGraphicFramePr>
            <p:nvPr/>
          </p:nvGraphicFramePr>
          <p:xfrm>
            <a:off x="656" y="2495"/>
            <a:ext cx="1688" cy="496"/>
          </p:xfrm>
          <a:graphic>
            <a:graphicData uri="http://schemas.openxmlformats.org/presentationml/2006/ole">
              <p:oleObj spid="_x0000_s164966" name="Equation" r:id="rId4" imgW="2669400" imgH="776880" progId="Equation.3">
                <p:embed/>
              </p:oleObj>
            </a:graphicData>
          </a:graphic>
        </p:graphicFrame>
        <p:sp>
          <p:nvSpPr>
            <p:cNvPr id="164973" name="Text Box 9"/>
            <p:cNvSpPr txBox="1">
              <a:spLocks noChangeArrowheads="1"/>
            </p:cNvSpPr>
            <p:nvPr/>
          </p:nvSpPr>
          <p:spPr bwMode="auto">
            <a:xfrm>
              <a:off x="2398" y="2590"/>
              <a:ext cx="2222" cy="481"/>
            </a:xfrm>
            <a:prstGeom prst="rect">
              <a:avLst/>
            </a:prstGeom>
            <a:noFill/>
            <a:ln w="9525">
              <a:noFill/>
              <a:miter lim="800000"/>
              <a:headEnd/>
              <a:tailEnd/>
            </a:ln>
          </p:spPr>
          <p:txBody>
            <a:bodyPr>
              <a:spAutoFit/>
            </a:bodyPr>
            <a:lstStyle/>
            <a:p>
              <a:pPr marL="533400" indent="-533400">
                <a:lnSpc>
                  <a:spcPct val="90000"/>
                </a:lnSpc>
              </a:pPr>
              <a:r>
                <a:rPr lang="en-US" sz="2400">
                  <a:ea typeface="MS PGothic" pitchFamily="34" charset="-128"/>
                  <a:sym typeface="Symbol" pitchFamily="18" charset="2"/>
                </a:rPr>
                <a:t> 1 car in the system on the average</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087" name="Title 1"/>
          <p:cNvSpPr>
            <a:spLocks noGrp="1"/>
          </p:cNvSpPr>
          <p:nvPr>
            <p:ph type="title"/>
          </p:nvPr>
        </p:nvSpPr>
        <p:spPr/>
        <p:txBody>
          <a:bodyPr/>
          <a:lstStyle/>
          <a:p>
            <a:r>
              <a:rPr lang="en-US" smtClean="0">
                <a:latin typeface="Arial" charset="0"/>
                <a:cs typeface="Arial" charset="0"/>
              </a:rPr>
              <a:t>Arnold’s Muffler Shop</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2DABA6CF-06CF-4425-981F-FD4DBEE84D97}" type="slidenum">
              <a:rPr lang="en-US"/>
              <a:pPr>
                <a:defRPr/>
              </a:pPr>
              <a:t>36</a:t>
            </a:fld>
            <a:endParaRPr lang="en-US"/>
          </a:p>
        </p:txBody>
      </p:sp>
      <p:grpSp>
        <p:nvGrpSpPr>
          <p:cNvPr id="10" name="Group 15"/>
          <p:cNvGrpSpPr>
            <a:grpSpLocks/>
          </p:cNvGrpSpPr>
          <p:nvPr/>
        </p:nvGrpSpPr>
        <p:grpSpPr bwMode="auto">
          <a:xfrm>
            <a:off x="704850" y="1795463"/>
            <a:ext cx="7874000" cy="4184650"/>
            <a:chOff x="444" y="1131"/>
            <a:chExt cx="4960" cy="2636"/>
          </a:xfrm>
        </p:grpSpPr>
        <p:graphicFrame>
          <p:nvGraphicFramePr>
            <p:cNvPr id="166083" name="Object 195"/>
            <p:cNvGraphicFramePr>
              <a:graphicFrameLocks noChangeAspect="1"/>
            </p:cNvGraphicFramePr>
            <p:nvPr/>
          </p:nvGraphicFramePr>
          <p:xfrm>
            <a:off x="460" y="1832"/>
            <a:ext cx="1920" cy="496"/>
          </p:xfrm>
          <a:graphic>
            <a:graphicData uri="http://schemas.openxmlformats.org/presentationml/2006/ole">
              <p:oleObj spid="_x0000_s166083" name="Equation" r:id="rId3" imgW="3035160" imgH="776880" progId="Equation.3">
                <p:embed/>
              </p:oleObj>
            </a:graphicData>
          </a:graphic>
        </p:graphicFrame>
        <p:sp>
          <p:nvSpPr>
            <p:cNvPr id="166091" name="Text Box 5"/>
            <p:cNvSpPr txBox="1">
              <a:spLocks noChangeArrowheads="1"/>
            </p:cNvSpPr>
            <p:nvPr/>
          </p:nvSpPr>
          <p:spPr bwMode="auto">
            <a:xfrm>
              <a:off x="2918" y="1926"/>
              <a:ext cx="2389" cy="481"/>
            </a:xfrm>
            <a:prstGeom prst="rect">
              <a:avLst/>
            </a:prstGeom>
            <a:noFill/>
            <a:ln w="9525">
              <a:noFill/>
              <a:miter lim="800000"/>
              <a:headEnd/>
              <a:tailEnd/>
            </a:ln>
          </p:spPr>
          <p:txBody>
            <a:bodyPr>
              <a:spAutoFit/>
            </a:bodyPr>
            <a:lstStyle/>
            <a:p>
              <a:pPr marL="723900" indent="-723900">
                <a:lnSpc>
                  <a:spcPct val="90000"/>
                </a:lnSpc>
                <a:spcBef>
                  <a:spcPct val="20000"/>
                </a:spcBef>
              </a:pPr>
              <a:r>
                <a:rPr lang="en-US" sz="2400">
                  <a:ea typeface="MS PGothic" pitchFamily="34" charset="-128"/>
                  <a:sym typeface="Symbol" pitchFamily="18" charset="2"/>
                </a:rPr>
                <a:t> 15	minutes average waiting time per car</a:t>
              </a:r>
            </a:p>
          </p:txBody>
        </p:sp>
        <p:graphicFrame>
          <p:nvGraphicFramePr>
            <p:cNvPr id="166084" name="Object 196"/>
            <p:cNvGraphicFramePr>
              <a:graphicFrameLocks noChangeAspect="1"/>
            </p:cNvGraphicFramePr>
            <p:nvPr/>
          </p:nvGraphicFramePr>
          <p:xfrm>
            <a:off x="444" y="1131"/>
            <a:ext cx="2480" cy="520"/>
          </p:xfrm>
          <a:graphic>
            <a:graphicData uri="http://schemas.openxmlformats.org/presentationml/2006/ole">
              <p:oleObj spid="_x0000_s166084" name="Equation" r:id="rId4" imgW="3922200" imgH="813600" progId="Equation.3">
                <p:embed/>
              </p:oleObj>
            </a:graphicData>
          </a:graphic>
        </p:graphicFrame>
        <p:sp>
          <p:nvSpPr>
            <p:cNvPr id="166092" name="Text Box 8"/>
            <p:cNvSpPr txBox="1">
              <a:spLocks noChangeArrowheads="1"/>
            </p:cNvSpPr>
            <p:nvPr/>
          </p:nvSpPr>
          <p:spPr bwMode="auto">
            <a:xfrm>
              <a:off x="2918" y="1246"/>
              <a:ext cx="2486" cy="477"/>
            </a:xfrm>
            <a:prstGeom prst="rect">
              <a:avLst/>
            </a:prstGeom>
            <a:noFill/>
            <a:ln w="9525">
              <a:noFill/>
              <a:miter lim="800000"/>
              <a:headEnd/>
              <a:tailEnd/>
            </a:ln>
          </p:spPr>
          <p:txBody>
            <a:bodyPr>
              <a:spAutoFit/>
            </a:bodyPr>
            <a:lstStyle/>
            <a:p>
              <a:pPr marL="812800" indent="-812800">
                <a:lnSpc>
                  <a:spcPct val="90000"/>
                </a:lnSpc>
              </a:pPr>
              <a:r>
                <a:rPr lang="en-US" sz="2400">
                  <a:ea typeface="MS PGothic" pitchFamily="34" charset="-128"/>
                  <a:sym typeface="Symbol" pitchFamily="18" charset="2"/>
                </a:rPr>
                <a:t> 1/2	car waiting in line on the average</a:t>
              </a:r>
            </a:p>
          </p:txBody>
        </p:sp>
        <p:graphicFrame>
          <p:nvGraphicFramePr>
            <p:cNvPr id="166085" name="Object 197"/>
            <p:cNvGraphicFramePr>
              <a:graphicFrameLocks noChangeAspect="1"/>
            </p:cNvGraphicFramePr>
            <p:nvPr/>
          </p:nvGraphicFramePr>
          <p:xfrm>
            <a:off x="516" y="2508"/>
            <a:ext cx="1232" cy="496"/>
          </p:xfrm>
          <a:graphic>
            <a:graphicData uri="http://schemas.openxmlformats.org/presentationml/2006/ole">
              <p:oleObj spid="_x0000_s166085" name="Equation" r:id="rId5" imgW="1947240" imgH="776880" progId="Equation.3">
                <p:embed/>
              </p:oleObj>
            </a:graphicData>
          </a:graphic>
        </p:graphicFrame>
        <p:sp>
          <p:nvSpPr>
            <p:cNvPr id="166093" name="Text Box 11"/>
            <p:cNvSpPr txBox="1">
              <a:spLocks noChangeArrowheads="1"/>
            </p:cNvSpPr>
            <p:nvPr/>
          </p:nvSpPr>
          <p:spPr bwMode="auto">
            <a:xfrm>
              <a:off x="2918" y="2606"/>
              <a:ext cx="2486" cy="481"/>
            </a:xfrm>
            <a:prstGeom prst="rect">
              <a:avLst/>
            </a:prstGeom>
            <a:noFill/>
            <a:ln w="9525">
              <a:noFill/>
              <a:miter lim="800000"/>
              <a:headEnd/>
              <a:tailEnd/>
            </a:ln>
          </p:spPr>
          <p:txBody>
            <a:bodyPr>
              <a:spAutoFit/>
            </a:bodyPr>
            <a:lstStyle/>
            <a:p>
              <a:pPr marL="266700" indent="-266700">
                <a:lnSpc>
                  <a:spcPct val="90000"/>
                </a:lnSpc>
              </a:pPr>
              <a:r>
                <a:rPr lang="en-US" sz="2400">
                  <a:ea typeface="MS PGothic" pitchFamily="34" charset="-128"/>
                  <a:sym typeface="Symbol" pitchFamily="18" charset="2"/>
                </a:rPr>
                <a:t> percentage of time mechanic is busy</a:t>
              </a:r>
            </a:p>
          </p:txBody>
        </p:sp>
        <p:graphicFrame>
          <p:nvGraphicFramePr>
            <p:cNvPr id="166086" name="Object 198"/>
            <p:cNvGraphicFramePr>
              <a:graphicFrameLocks noChangeAspect="1"/>
            </p:cNvGraphicFramePr>
            <p:nvPr/>
          </p:nvGraphicFramePr>
          <p:xfrm>
            <a:off x="484" y="3192"/>
            <a:ext cx="1848" cy="496"/>
          </p:xfrm>
          <a:graphic>
            <a:graphicData uri="http://schemas.openxmlformats.org/presentationml/2006/ole">
              <p:oleObj spid="_x0000_s166086" name="Equation" r:id="rId6" imgW="2925360" imgH="776880" progId="Equation.3">
                <p:embed/>
              </p:oleObj>
            </a:graphicData>
          </a:graphic>
        </p:graphicFrame>
        <p:sp>
          <p:nvSpPr>
            <p:cNvPr id="166094" name="Text Box 14"/>
            <p:cNvSpPr txBox="1">
              <a:spLocks noChangeArrowheads="1"/>
            </p:cNvSpPr>
            <p:nvPr/>
          </p:nvSpPr>
          <p:spPr bwMode="auto">
            <a:xfrm>
              <a:off x="2918" y="3286"/>
              <a:ext cx="2486" cy="481"/>
            </a:xfrm>
            <a:prstGeom prst="rect">
              <a:avLst/>
            </a:prstGeom>
            <a:noFill/>
            <a:ln w="9525">
              <a:noFill/>
              <a:miter lim="800000"/>
              <a:headEnd/>
              <a:tailEnd/>
            </a:ln>
          </p:spPr>
          <p:txBody>
            <a:bodyPr>
              <a:spAutoFit/>
            </a:bodyPr>
            <a:lstStyle/>
            <a:p>
              <a:pPr marL="266700" indent="-266700">
                <a:lnSpc>
                  <a:spcPct val="90000"/>
                </a:lnSpc>
              </a:pPr>
              <a:r>
                <a:rPr lang="en-US" sz="2400">
                  <a:ea typeface="MS PGothic" pitchFamily="34" charset="-128"/>
                  <a:sym typeface="Symbol" pitchFamily="18" charset="2"/>
                </a:rPr>
                <a:t> probability that there are 0 cars in the system</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Title 1"/>
          <p:cNvSpPr>
            <a:spLocks noGrp="1"/>
          </p:cNvSpPr>
          <p:nvPr>
            <p:ph type="title"/>
          </p:nvPr>
        </p:nvSpPr>
        <p:spPr/>
        <p:txBody>
          <a:bodyPr/>
          <a:lstStyle/>
          <a:p>
            <a:r>
              <a:rPr lang="en-US" smtClean="0">
                <a:latin typeface="Arial" charset="0"/>
                <a:cs typeface="Arial" charset="0"/>
              </a:rPr>
              <a:t>Arnold’s Muffler Shop</a:t>
            </a:r>
          </a:p>
        </p:txBody>
      </p:sp>
      <p:sp>
        <p:nvSpPr>
          <p:cNvPr id="168962" name="Content Placeholder 2"/>
          <p:cNvSpPr>
            <a:spLocks noGrp="1"/>
          </p:cNvSpPr>
          <p:nvPr>
            <p:ph idx="1"/>
          </p:nvPr>
        </p:nvSpPr>
        <p:spPr>
          <a:xfrm>
            <a:off x="368300" y="1587500"/>
            <a:ext cx="7823200" cy="647700"/>
          </a:xfrm>
        </p:spPr>
        <p:txBody>
          <a:bodyPr/>
          <a:lstStyle/>
          <a:p>
            <a:pPr lvl="1"/>
            <a:r>
              <a:rPr lang="en-US" sz="2400" smtClean="0">
                <a:latin typeface="Arial" charset="0"/>
                <a:cs typeface="Arial" charset="0"/>
              </a:rPr>
              <a:t>Probability of more than </a:t>
            </a:r>
            <a:r>
              <a:rPr lang="en-US" sz="2400" i="1" smtClean="0">
                <a:latin typeface="Arial" charset="0"/>
                <a:cs typeface="Arial" charset="0"/>
              </a:rPr>
              <a:t>k</a:t>
            </a:r>
            <a:r>
              <a:rPr lang="en-US" sz="2400" smtClean="0">
                <a:latin typeface="Arial" charset="0"/>
                <a:cs typeface="Arial" charset="0"/>
              </a:rPr>
              <a:t> cars in the 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A82FF9CC-66CB-4F0C-B82C-C4FE9573E032}" type="slidenum">
              <a:rPr lang="en-US"/>
              <a:pPr>
                <a:defRPr/>
              </a:pPr>
              <a:t>37</a:t>
            </a:fld>
            <a:endParaRPr lang="en-US"/>
          </a:p>
        </p:txBody>
      </p:sp>
      <p:graphicFrame>
        <p:nvGraphicFramePr>
          <p:cNvPr id="9" name="Group 60"/>
          <p:cNvGraphicFramePr>
            <a:graphicFrameLocks noGrp="1"/>
          </p:cNvGraphicFramePr>
          <p:nvPr/>
        </p:nvGraphicFramePr>
        <p:xfrm>
          <a:off x="3159125" y="2298700"/>
          <a:ext cx="2825750" cy="3702050"/>
        </p:xfrm>
        <a:graphic>
          <a:graphicData uri="http://schemas.openxmlformats.org/drawingml/2006/table">
            <a:tbl>
              <a:tblPr/>
              <a:tblGrid>
                <a:gridCol w="368300"/>
                <a:gridCol w="2457450"/>
              </a:tblGrid>
              <a:tr h="69214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1" u="none" strike="noStrike" cap="none" normalizeH="0" baseline="0" dirty="0" smtClean="0">
                          <a:ln>
                            <a:noFill/>
                          </a:ln>
                          <a:solidFill>
                            <a:schemeClr val="bg1"/>
                          </a:solidFill>
                          <a:effectLst/>
                          <a:latin typeface="Arial"/>
                          <a:ea typeface="ＭＳ Ｐゴシック" pitchFamily="34" charset="-128"/>
                          <a:cs typeface="Arial"/>
                        </a:rPr>
                        <a:t>k</a:t>
                      </a:r>
                    </a:p>
                  </a:txBody>
                  <a:tcPr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1" u="none" strike="noStrike" cap="none" normalizeH="0" baseline="0" dirty="0" smtClean="0">
                          <a:ln>
                            <a:noFill/>
                          </a:ln>
                          <a:solidFill>
                            <a:schemeClr val="bg1"/>
                          </a:solidFill>
                          <a:effectLst/>
                          <a:latin typeface="Arial"/>
                          <a:ea typeface="ＭＳ Ｐゴシック" pitchFamily="34" charset="-128"/>
                          <a:cs typeface="Arial"/>
                        </a:rPr>
                        <a:t>P</a:t>
                      </a:r>
                      <a:r>
                        <a:rPr kumimoji="0" lang="en-US" sz="1800" b="1" i="1" u="none" strike="noStrike" cap="none" normalizeH="0" baseline="-25000" dirty="0" smtClean="0">
                          <a:ln>
                            <a:noFill/>
                          </a:ln>
                          <a:solidFill>
                            <a:schemeClr val="bg1"/>
                          </a:solidFill>
                          <a:effectLst/>
                          <a:latin typeface="Arial"/>
                          <a:ea typeface="ＭＳ Ｐゴシック" pitchFamily="34" charset="-128"/>
                          <a:cs typeface="Arial"/>
                        </a:rPr>
                        <a:t>n</a:t>
                      </a:r>
                      <a:r>
                        <a:rPr kumimoji="0" lang="en-US" sz="1800" b="1" i="0" u="none" strike="noStrike" cap="none" normalizeH="0" baseline="-25000" dirty="0" smtClean="0">
                          <a:ln>
                            <a:noFill/>
                          </a:ln>
                          <a:solidFill>
                            <a:schemeClr val="bg1"/>
                          </a:solidFill>
                          <a:effectLst/>
                          <a:latin typeface="Arial"/>
                          <a:ea typeface="ＭＳ Ｐゴシック" pitchFamily="34" charset="-128"/>
                          <a:cs typeface="Arial"/>
                        </a:rPr>
                        <a:t>&gt;</a:t>
                      </a:r>
                      <a:r>
                        <a:rPr kumimoji="0" lang="en-US" sz="1800" b="1" i="1" u="none" strike="noStrike" cap="none" normalizeH="0" baseline="-25000" dirty="0" smtClean="0">
                          <a:ln>
                            <a:noFill/>
                          </a:ln>
                          <a:solidFill>
                            <a:schemeClr val="bg1"/>
                          </a:solidFill>
                          <a:effectLst/>
                          <a:latin typeface="Arial"/>
                          <a:ea typeface="ＭＳ Ｐゴシック" pitchFamily="34" charset="-128"/>
                          <a:cs typeface="Arial"/>
                        </a:rPr>
                        <a:t>k</a:t>
                      </a:r>
                      <a:r>
                        <a:rPr kumimoji="0" lang="en-US" sz="1800" b="1" i="0" u="none" strike="noStrike" cap="none" normalizeH="0" baseline="0" dirty="0" smtClean="0">
                          <a:ln>
                            <a:noFill/>
                          </a:ln>
                          <a:solidFill>
                            <a:schemeClr val="bg1"/>
                          </a:solidFill>
                          <a:effectLst/>
                          <a:latin typeface="Arial"/>
                          <a:ea typeface="ＭＳ Ｐゴシック" pitchFamily="34" charset="-128"/>
                          <a:cs typeface="Arial"/>
                        </a:rPr>
                        <a:t> = (</a:t>
                      </a:r>
                      <a:r>
                        <a:rPr kumimoji="0" lang="en-US" sz="1800" b="1" i="0" u="none" strike="noStrike" cap="none" normalizeH="0" baseline="30000" dirty="0" smtClean="0">
                          <a:ln>
                            <a:noFill/>
                          </a:ln>
                          <a:solidFill>
                            <a:schemeClr val="bg1"/>
                          </a:solidFill>
                          <a:effectLst/>
                          <a:latin typeface="Arial"/>
                          <a:ea typeface="ＭＳ Ｐゴシック" pitchFamily="34" charset="-128"/>
                          <a:cs typeface="Arial"/>
                        </a:rPr>
                        <a:t>2</a:t>
                      </a:r>
                      <a:r>
                        <a:rPr kumimoji="0" lang="en-US" sz="1800" b="1" i="0" u="none" strike="noStrike" cap="none" normalizeH="0" baseline="0" dirty="0" smtClean="0">
                          <a:ln>
                            <a:noFill/>
                          </a:ln>
                          <a:solidFill>
                            <a:schemeClr val="bg1"/>
                          </a:solidFill>
                          <a:effectLst/>
                          <a:latin typeface="Arial"/>
                          <a:ea typeface="ＭＳ Ｐゴシック" pitchFamily="34" charset="-128"/>
                          <a:cs typeface="Arial"/>
                        </a:rPr>
                        <a:t>/</a:t>
                      </a:r>
                      <a:r>
                        <a:rPr kumimoji="0" lang="en-US" sz="1800" b="1" i="0" u="none" strike="noStrike" cap="none" normalizeH="0" baseline="-25000" dirty="0" smtClean="0">
                          <a:ln>
                            <a:noFill/>
                          </a:ln>
                          <a:solidFill>
                            <a:schemeClr val="bg1"/>
                          </a:solidFill>
                          <a:effectLst/>
                          <a:latin typeface="Arial"/>
                          <a:ea typeface="ＭＳ Ｐゴシック" pitchFamily="34" charset="-128"/>
                          <a:cs typeface="Arial"/>
                        </a:rPr>
                        <a:t>4</a:t>
                      </a:r>
                      <a:r>
                        <a:rPr kumimoji="0" lang="en-US" sz="1800" b="1" i="0" u="none" strike="noStrike" cap="none" normalizeH="0" baseline="0" dirty="0" smtClean="0">
                          <a:ln>
                            <a:noFill/>
                          </a:ln>
                          <a:solidFill>
                            <a:schemeClr val="bg1"/>
                          </a:solidFill>
                          <a:effectLst/>
                          <a:latin typeface="Arial"/>
                          <a:ea typeface="ＭＳ Ｐゴシック" pitchFamily="34" charset="-128"/>
                          <a:cs typeface="Arial"/>
                        </a:rPr>
                        <a:t>)</a:t>
                      </a:r>
                      <a:r>
                        <a:rPr kumimoji="0" lang="en-US" sz="1800" b="1" i="1" u="none" strike="noStrike" cap="none" normalizeH="0" baseline="30000" dirty="0" smtClean="0">
                          <a:ln>
                            <a:noFill/>
                          </a:ln>
                          <a:solidFill>
                            <a:schemeClr val="bg1"/>
                          </a:solidFill>
                          <a:effectLst/>
                          <a:latin typeface="Arial"/>
                          <a:ea typeface="ＭＳ Ｐゴシック" pitchFamily="34" charset="-128"/>
                          <a:cs typeface="Arial"/>
                        </a:rPr>
                        <a:t>k+</a:t>
                      </a:r>
                      <a:r>
                        <a:rPr kumimoji="0" lang="en-US" sz="1800" b="1" i="0" u="none" strike="noStrike" cap="none" normalizeH="0" baseline="30000" dirty="0" smtClean="0">
                          <a:ln>
                            <a:noFill/>
                          </a:ln>
                          <a:solidFill>
                            <a:schemeClr val="bg1"/>
                          </a:solidFill>
                          <a:effectLst/>
                          <a:latin typeface="Arial"/>
                          <a:ea typeface="ＭＳ Ｐゴシック" pitchFamily="34" charset="-128"/>
                          <a:cs typeface="Arial"/>
                        </a:rPr>
                        <a:t>1</a:t>
                      </a:r>
                    </a:p>
                  </a:txBody>
                  <a:tcPr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0</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0.500</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1</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0.250</a:t>
                      </a:r>
                    </a:p>
                  </a:txBody>
                  <a:tcPr anchor="ctr" horzOverflow="overflow">
                    <a:lnL>
                      <a:noFill/>
                    </a:lnL>
                    <a:lnR cap="flat">
                      <a:noFill/>
                    </a:lnR>
                    <a:lnT>
                      <a:noFill/>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2</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0.125</a:t>
                      </a:r>
                    </a:p>
                  </a:txBody>
                  <a:tcPr anchor="ctr" horzOverflow="overflow">
                    <a:lnL>
                      <a:noFill/>
                    </a:lnL>
                    <a:lnR cap="flat">
                      <a:noFill/>
                    </a:lnR>
                    <a:lnT>
                      <a:noFill/>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3</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0.062</a:t>
                      </a:r>
                    </a:p>
                  </a:txBody>
                  <a:tcPr horzOverflow="overflow">
                    <a:lnL>
                      <a:noFill/>
                    </a:lnL>
                    <a:lnR cap="flat">
                      <a:noFill/>
                    </a:lnR>
                    <a:lnT>
                      <a:noFill/>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4</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0.031</a:t>
                      </a:r>
                    </a:p>
                  </a:txBody>
                  <a:tcPr anchor="ctr" horzOverflow="overflow">
                    <a:lnL>
                      <a:noFill/>
                    </a:lnL>
                    <a:lnR cap="flat">
                      <a:noFill/>
                    </a:lnR>
                    <a:lnT>
                      <a:noFill/>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5</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0.016</a:t>
                      </a:r>
                    </a:p>
                  </a:txBody>
                  <a:tcPr anchor="ctr" horzOverflow="overflow">
                    <a:lnL>
                      <a:noFill/>
                    </a:lnL>
                    <a:lnR cap="flat">
                      <a:noFill/>
                    </a:lnR>
                    <a:lnT>
                      <a:noFill/>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6</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0.008</a:t>
                      </a:r>
                    </a:p>
                  </a:txBody>
                  <a:tcPr anchor="ctr" horzOverflow="overflow">
                    <a:lnL>
                      <a:noFill/>
                    </a:lnL>
                    <a:lnR cap="flat">
                      <a:noFill/>
                    </a:lnR>
                    <a:lnT>
                      <a:noFill/>
                    </a:lnT>
                    <a:lnB>
                      <a:noFill/>
                    </a:lnB>
                    <a:lnTlToBr>
                      <a:noFill/>
                    </a:lnTlToBr>
                    <a:lnBlToTr>
                      <a:noFill/>
                    </a:lnBlToTr>
                    <a:noFill/>
                  </a:tcPr>
                </a:tc>
              </a:tr>
              <a:tr h="3762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7</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0.004</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Title 1"/>
          <p:cNvSpPr>
            <a:spLocks noGrp="1"/>
          </p:cNvSpPr>
          <p:nvPr>
            <p:ph type="title"/>
          </p:nvPr>
        </p:nvSpPr>
        <p:spPr/>
        <p:txBody>
          <a:bodyPr/>
          <a:lstStyle/>
          <a:p>
            <a:r>
              <a:rPr lang="en-US" smtClean="0">
                <a:latin typeface="Arial" charset="0"/>
                <a:cs typeface="Arial" charset="0"/>
              </a:rPr>
              <a:t>Arnold’s Muffler Shop</a:t>
            </a:r>
          </a:p>
        </p:txBody>
      </p:sp>
      <p:sp>
        <p:nvSpPr>
          <p:cNvPr id="169986" name="Content Placeholder 2"/>
          <p:cNvSpPr>
            <a:spLocks noGrp="1"/>
          </p:cNvSpPr>
          <p:nvPr>
            <p:ph idx="1"/>
          </p:nvPr>
        </p:nvSpPr>
        <p:spPr>
          <a:xfrm>
            <a:off x="368300" y="1397000"/>
            <a:ext cx="8420100" cy="1130300"/>
          </a:xfrm>
        </p:spPr>
        <p:txBody>
          <a:bodyPr/>
          <a:lstStyle/>
          <a:p>
            <a:pPr lvl="1"/>
            <a:r>
              <a:rPr lang="en-US" sz="2400" smtClean="0">
                <a:latin typeface="Arial" charset="0"/>
                <a:cs typeface="Arial" charset="0"/>
              </a:rPr>
              <a:t>The customer waiting cost is the same $50 per hour</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48381CEC-7660-4F24-B776-5A2A5E4AFE70}" type="slidenum">
              <a:rPr lang="en-US"/>
              <a:pPr>
                <a:defRPr/>
              </a:pPr>
              <a:t>38</a:t>
            </a:fld>
            <a:endParaRPr lang="en-US"/>
          </a:p>
        </p:txBody>
      </p:sp>
      <p:grpSp>
        <p:nvGrpSpPr>
          <p:cNvPr id="9" name="Group 4"/>
          <p:cNvGrpSpPr>
            <a:grpSpLocks/>
          </p:cNvGrpSpPr>
          <p:nvPr/>
        </p:nvGrpSpPr>
        <p:grpSpPr bwMode="auto">
          <a:xfrm>
            <a:off x="1576388" y="1911350"/>
            <a:ext cx="6437312" cy="1079500"/>
            <a:chOff x="342" y="1964"/>
            <a:chExt cx="4055" cy="680"/>
          </a:xfrm>
        </p:grpSpPr>
        <p:sp>
          <p:nvSpPr>
            <p:cNvPr id="170000" name="Text Box 5"/>
            <p:cNvSpPr txBox="1">
              <a:spLocks noChangeArrowheads="1"/>
            </p:cNvSpPr>
            <p:nvPr/>
          </p:nvSpPr>
          <p:spPr bwMode="auto">
            <a:xfrm>
              <a:off x="342" y="1964"/>
              <a:ext cx="1305" cy="481"/>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Total daily waiting cost</a:t>
              </a:r>
            </a:p>
          </p:txBody>
        </p:sp>
        <p:sp>
          <p:nvSpPr>
            <p:cNvPr id="170001" name="Text Box 6"/>
            <p:cNvSpPr txBox="1">
              <a:spLocks noChangeArrowheads="1"/>
            </p:cNvSpPr>
            <p:nvPr/>
          </p:nvSpPr>
          <p:spPr bwMode="auto">
            <a:xfrm>
              <a:off x="1572" y="2062"/>
              <a:ext cx="2825" cy="582"/>
            </a:xfrm>
            <a:prstGeom prst="rect">
              <a:avLst/>
            </a:prstGeom>
            <a:noFill/>
            <a:ln w="9525">
              <a:noFill/>
              <a:miter lim="800000"/>
              <a:headEnd/>
              <a:tailEnd/>
            </a:ln>
          </p:spPr>
          <p:txBody>
            <a:bodyPr wrap="none">
              <a:spAutoFit/>
            </a:bodyPr>
            <a:lstStyle/>
            <a:p>
              <a:pPr>
                <a:spcAft>
                  <a:spcPct val="25000"/>
                </a:spcAft>
              </a:pPr>
              <a:r>
                <a:rPr lang="en-US" sz="2400">
                  <a:ea typeface="MS PGothic" pitchFamily="34" charset="-128"/>
                </a:rPr>
                <a:t>= (8 hours per day)</a:t>
              </a:r>
              <a:r>
                <a:rPr lang="en-US" sz="2400" i="1">
                  <a:ea typeface="MS PGothic" pitchFamily="34" charset="-128"/>
                  <a:sym typeface="Symbol" pitchFamily="18" charset="2"/>
                </a:rPr>
                <a:t>W</a:t>
              </a:r>
              <a:r>
                <a:rPr lang="en-US" sz="2400" i="1" baseline="-25000">
                  <a:ea typeface="MS PGothic" pitchFamily="34" charset="-128"/>
                  <a:sym typeface="Symbol" pitchFamily="18" charset="2"/>
                </a:rPr>
                <a:t>q</a:t>
              </a:r>
              <a:r>
                <a:rPr lang="en-US" sz="2400" i="1">
                  <a:ea typeface="MS PGothic" pitchFamily="34" charset="-128"/>
                  <a:sym typeface="Symbol" pitchFamily="18" charset="2"/>
                </a:rPr>
                <a:t>C</a:t>
              </a:r>
              <a:r>
                <a:rPr lang="en-US" sz="2400" i="1" baseline="-25000">
                  <a:ea typeface="MS PGothic" pitchFamily="34" charset="-128"/>
                  <a:sym typeface="Symbol" pitchFamily="18" charset="2"/>
                </a:rPr>
                <a:t>w</a:t>
              </a:r>
              <a:r>
                <a:rPr lang="en-US" sz="2400" i="1">
                  <a:ea typeface="MS PGothic" pitchFamily="34" charset="-128"/>
                  <a:sym typeface="Symbol" pitchFamily="18" charset="2"/>
                </a:rPr>
                <a:t> </a:t>
              </a:r>
            </a:p>
            <a:p>
              <a:pPr>
                <a:spcAft>
                  <a:spcPct val="25000"/>
                </a:spcAft>
              </a:pPr>
              <a:r>
                <a:rPr lang="en-US" sz="2400">
                  <a:ea typeface="MS PGothic" pitchFamily="34" charset="-128"/>
                  <a:sym typeface="Symbol" pitchFamily="18" charset="2"/>
                </a:rPr>
                <a:t>= (8)(2)(</a:t>
              </a:r>
              <a:r>
                <a:rPr lang="en-US" sz="2400" baseline="30000">
                  <a:ea typeface="MS PGothic" pitchFamily="34" charset="-128"/>
                  <a:sym typeface="Symbol" pitchFamily="18" charset="2"/>
                </a:rPr>
                <a:t>1</a:t>
              </a:r>
              <a:r>
                <a:rPr lang="en-US" sz="2400">
                  <a:ea typeface="MS PGothic" pitchFamily="34" charset="-128"/>
                  <a:sym typeface="Symbol" pitchFamily="18" charset="2"/>
                </a:rPr>
                <a:t>/</a:t>
              </a:r>
              <a:r>
                <a:rPr lang="en-US" sz="2400" baseline="-25000">
                  <a:ea typeface="MS PGothic" pitchFamily="34" charset="-128"/>
                  <a:sym typeface="Symbol" pitchFamily="18" charset="2"/>
                </a:rPr>
                <a:t>4</a:t>
              </a:r>
              <a:r>
                <a:rPr lang="en-US" sz="2400">
                  <a:ea typeface="MS PGothic" pitchFamily="34" charset="-128"/>
                  <a:sym typeface="Symbol" pitchFamily="18" charset="2"/>
                </a:rPr>
                <a:t>)($50) = $200.00/day</a:t>
              </a:r>
            </a:p>
          </p:txBody>
        </p:sp>
      </p:grpSp>
      <p:grpSp>
        <p:nvGrpSpPr>
          <p:cNvPr id="12" name="Group 7"/>
          <p:cNvGrpSpPr>
            <a:grpSpLocks/>
          </p:cNvGrpSpPr>
          <p:nvPr/>
        </p:nvGrpSpPr>
        <p:grpSpPr bwMode="auto">
          <a:xfrm>
            <a:off x="825500" y="3124200"/>
            <a:ext cx="7772400" cy="1663700"/>
            <a:chOff x="432" y="2090"/>
            <a:chExt cx="4896" cy="1048"/>
          </a:xfrm>
        </p:grpSpPr>
        <p:sp>
          <p:nvSpPr>
            <p:cNvPr id="169996" name="Rectangle 8"/>
            <p:cNvSpPr>
              <a:spLocks noChangeArrowheads="1"/>
            </p:cNvSpPr>
            <p:nvPr/>
          </p:nvSpPr>
          <p:spPr bwMode="auto">
            <a:xfrm>
              <a:off x="432" y="2090"/>
              <a:ext cx="4896" cy="544"/>
            </a:xfrm>
            <a:prstGeom prst="rect">
              <a:avLst/>
            </a:prstGeom>
            <a:noFill/>
            <a:ln w="9525">
              <a:noFill/>
              <a:miter lim="800000"/>
              <a:headEnd/>
              <a:tailEnd/>
            </a:ln>
          </p:spPr>
          <p:txBody>
            <a:bodyPr/>
            <a:lstStyle/>
            <a:p>
              <a:pPr>
                <a:lnSpc>
                  <a:spcPct val="90000"/>
                </a:lnSpc>
                <a:spcBef>
                  <a:spcPct val="20000"/>
                </a:spcBef>
                <a:buClr>
                  <a:schemeClr val="accent2"/>
                </a:buClr>
                <a:buSzPct val="100000"/>
              </a:pPr>
              <a:r>
                <a:rPr lang="en-US" sz="2400"/>
                <a:t>– The new mechanic is more expensive at $20 per hour:</a:t>
              </a:r>
            </a:p>
          </p:txBody>
        </p:sp>
        <p:grpSp>
          <p:nvGrpSpPr>
            <p:cNvPr id="169997" name="Group 9"/>
            <p:cNvGrpSpPr>
              <a:grpSpLocks/>
            </p:cNvGrpSpPr>
            <p:nvPr/>
          </p:nvGrpSpPr>
          <p:grpSpPr bwMode="auto">
            <a:xfrm>
              <a:off x="905" y="2454"/>
              <a:ext cx="3459" cy="684"/>
              <a:chOff x="905" y="2812"/>
              <a:chExt cx="3459" cy="684"/>
            </a:xfrm>
          </p:grpSpPr>
          <p:sp>
            <p:nvSpPr>
              <p:cNvPr id="169998" name="Text Box 10"/>
              <p:cNvSpPr txBox="1">
                <a:spLocks noChangeArrowheads="1"/>
              </p:cNvSpPr>
              <p:nvPr/>
            </p:nvSpPr>
            <p:spPr bwMode="auto">
              <a:xfrm>
                <a:off x="905" y="2812"/>
                <a:ext cx="1305" cy="481"/>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Total daily service cost</a:t>
                </a:r>
              </a:p>
            </p:txBody>
          </p:sp>
          <p:sp>
            <p:nvSpPr>
              <p:cNvPr id="169999" name="Text Box 11"/>
              <p:cNvSpPr txBox="1">
                <a:spLocks noChangeArrowheads="1"/>
              </p:cNvSpPr>
              <p:nvPr/>
            </p:nvSpPr>
            <p:spPr bwMode="auto">
              <a:xfrm>
                <a:off x="2135" y="2914"/>
                <a:ext cx="2229" cy="582"/>
              </a:xfrm>
              <a:prstGeom prst="rect">
                <a:avLst/>
              </a:prstGeom>
              <a:noFill/>
              <a:ln w="9525">
                <a:noFill/>
                <a:miter lim="800000"/>
                <a:headEnd/>
                <a:tailEnd/>
              </a:ln>
            </p:spPr>
            <p:txBody>
              <a:bodyPr wrap="none">
                <a:spAutoFit/>
              </a:bodyPr>
              <a:lstStyle/>
              <a:p>
                <a:pPr>
                  <a:spcAft>
                    <a:spcPct val="25000"/>
                  </a:spcAft>
                </a:pPr>
                <a:r>
                  <a:rPr lang="en-US" sz="2400">
                    <a:ea typeface="MS PGothic" pitchFamily="34" charset="-128"/>
                  </a:rPr>
                  <a:t>= (8 hours per day)</a:t>
                </a:r>
                <a:r>
                  <a:rPr lang="en-US" sz="2400" i="1">
                    <a:ea typeface="MS PGothic" pitchFamily="34" charset="-128"/>
                    <a:sym typeface="Symbol" pitchFamily="18" charset="2"/>
                  </a:rPr>
                  <a:t>mC</a:t>
                </a:r>
                <a:r>
                  <a:rPr lang="en-US" sz="2400" i="1" baseline="-25000">
                    <a:ea typeface="MS PGothic" pitchFamily="34" charset="-128"/>
                    <a:sym typeface="Symbol" pitchFamily="18" charset="2"/>
                  </a:rPr>
                  <a:t>s</a:t>
                </a:r>
                <a:r>
                  <a:rPr lang="en-US" sz="2400" i="1">
                    <a:ea typeface="MS PGothic" pitchFamily="34" charset="-128"/>
                    <a:sym typeface="Symbol" pitchFamily="18" charset="2"/>
                  </a:rPr>
                  <a:t> </a:t>
                </a:r>
              </a:p>
              <a:p>
                <a:pPr>
                  <a:spcAft>
                    <a:spcPct val="25000"/>
                  </a:spcAft>
                </a:pPr>
                <a:r>
                  <a:rPr lang="en-US" sz="2400">
                    <a:ea typeface="MS PGothic" pitchFamily="34" charset="-128"/>
                    <a:sym typeface="Symbol" pitchFamily="18" charset="2"/>
                  </a:rPr>
                  <a:t>= (8)(1)($20) = $160/day</a:t>
                </a:r>
              </a:p>
            </p:txBody>
          </p:sp>
        </p:grpSp>
      </p:grpSp>
      <p:grpSp>
        <p:nvGrpSpPr>
          <p:cNvPr id="17" name="Group 12"/>
          <p:cNvGrpSpPr>
            <a:grpSpLocks/>
          </p:cNvGrpSpPr>
          <p:nvPr/>
        </p:nvGrpSpPr>
        <p:grpSpPr bwMode="auto">
          <a:xfrm>
            <a:off x="825500" y="4930775"/>
            <a:ext cx="7772400" cy="1258888"/>
            <a:chOff x="392" y="3228"/>
            <a:chExt cx="4896" cy="793"/>
          </a:xfrm>
        </p:grpSpPr>
        <p:sp>
          <p:nvSpPr>
            <p:cNvPr id="169992" name="Rectangle 13"/>
            <p:cNvSpPr>
              <a:spLocks noChangeArrowheads="1"/>
            </p:cNvSpPr>
            <p:nvPr/>
          </p:nvSpPr>
          <p:spPr bwMode="auto">
            <a:xfrm>
              <a:off x="392" y="3228"/>
              <a:ext cx="4896" cy="312"/>
            </a:xfrm>
            <a:prstGeom prst="rect">
              <a:avLst/>
            </a:prstGeom>
            <a:noFill/>
            <a:ln w="9525">
              <a:noFill/>
              <a:miter lim="800000"/>
              <a:headEnd/>
              <a:tailEnd/>
            </a:ln>
          </p:spPr>
          <p:txBody>
            <a:bodyPr/>
            <a:lstStyle/>
            <a:p>
              <a:pPr>
                <a:lnSpc>
                  <a:spcPct val="90000"/>
                </a:lnSpc>
                <a:spcBef>
                  <a:spcPct val="20000"/>
                </a:spcBef>
                <a:buClr>
                  <a:schemeClr val="accent2"/>
                </a:buClr>
                <a:buSzPct val="100000"/>
              </a:pPr>
              <a:r>
                <a:rPr lang="en-US" sz="2400"/>
                <a:t>– So the total cost of the system is:</a:t>
              </a:r>
            </a:p>
          </p:txBody>
        </p:sp>
        <p:grpSp>
          <p:nvGrpSpPr>
            <p:cNvPr id="169993" name="Group 14"/>
            <p:cNvGrpSpPr>
              <a:grpSpLocks/>
            </p:cNvGrpSpPr>
            <p:nvPr/>
          </p:nvGrpSpPr>
          <p:grpSpPr bwMode="auto">
            <a:xfrm>
              <a:off x="734" y="3540"/>
              <a:ext cx="3941" cy="481"/>
              <a:chOff x="526" y="3500"/>
              <a:chExt cx="3941" cy="481"/>
            </a:xfrm>
          </p:grpSpPr>
          <p:sp>
            <p:nvSpPr>
              <p:cNvPr id="169994" name="Text Box 15"/>
              <p:cNvSpPr txBox="1">
                <a:spLocks noChangeArrowheads="1"/>
              </p:cNvSpPr>
              <p:nvPr/>
            </p:nvSpPr>
            <p:spPr bwMode="auto">
              <a:xfrm>
                <a:off x="526" y="3500"/>
                <a:ext cx="1937" cy="481"/>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Total daily cost of the queuing system</a:t>
                </a:r>
              </a:p>
            </p:txBody>
          </p:sp>
          <p:sp>
            <p:nvSpPr>
              <p:cNvPr id="169995" name="Text Box 16"/>
              <p:cNvSpPr txBox="1">
                <a:spLocks noChangeArrowheads="1"/>
              </p:cNvSpPr>
              <p:nvPr/>
            </p:nvSpPr>
            <p:spPr bwMode="auto">
              <a:xfrm>
                <a:off x="2388" y="3593"/>
                <a:ext cx="2079" cy="291"/>
              </a:xfrm>
              <a:prstGeom prst="rect">
                <a:avLst/>
              </a:prstGeom>
              <a:noFill/>
              <a:ln w="9525">
                <a:noFill/>
                <a:miter lim="800000"/>
                <a:headEnd/>
                <a:tailEnd/>
              </a:ln>
            </p:spPr>
            <p:txBody>
              <a:bodyPr wrap="none">
                <a:spAutoFit/>
              </a:bodyPr>
              <a:lstStyle/>
              <a:p>
                <a:pPr>
                  <a:spcAft>
                    <a:spcPct val="25000"/>
                  </a:spcAft>
                </a:pPr>
                <a:r>
                  <a:rPr lang="en-US" sz="2400">
                    <a:ea typeface="MS PGothic" pitchFamily="34" charset="-128"/>
                  </a:rPr>
                  <a:t>= $200 +</a:t>
                </a:r>
                <a:r>
                  <a:rPr lang="en-US" sz="2400">
                    <a:ea typeface="MS PGothic" pitchFamily="34" charset="-128"/>
                    <a:sym typeface="Symbol" pitchFamily="18" charset="2"/>
                  </a:rPr>
                  <a:t> $160 = $360</a:t>
                </a:r>
              </a:p>
            </p:txBody>
          </p:sp>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strips(downRight)">
                                      <p:cBhvr>
                                        <p:cTn id="11" dur="1000"/>
                                        <p:tgtEl>
                                          <p:spTgt spid="12"/>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7"/>
                                        </p:tgtEl>
                                        <p:attrNameLst>
                                          <p:attrName>style.visibility</p:attrName>
                                        </p:attrNameLst>
                                      </p:cBhvr>
                                      <p:to>
                                        <p:strVal val="visible"/>
                                      </p:to>
                                    </p:set>
                                    <p:animEffect transition="in" filter="strips(downRight)">
                                      <p:cBhvr>
                                        <p:cTn id="1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Title 1"/>
          <p:cNvSpPr>
            <a:spLocks noGrp="1"/>
          </p:cNvSpPr>
          <p:nvPr>
            <p:ph type="title"/>
          </p:nvPr>
        </p:nvSpPr>
        <p:spPr/>
        <p:txBody>
          <a:bodyPr/>
          <a:lstStyle/>
          <a:p>
            <a:r>
              <a:rPr lang="en-US" smtClean="0">
                <a:latin typeface="Arial" charset="0"/>
                <a:cs typeface="Arial" charset="0"/>
              </a:rPr>
              <a:t>Arnold’s Muffler Shop</a:t>
            </a:r>
          </a:p>
        </p:txBody>
      </p:sp>
      <p:sp>
        <p:nvSpPr>
          <p:cNvPr id="3" name="Content Placeholder 2"/>
          <p:cNvSpPr>
            <a:spLocks noGrp="1"/>
          </p:cNvSpPr>
          <p:nvPr>
            <p:ph idx="1"/>
          </p:nvPr>
        </p:nvSpPr>
        <p:spPr>
          <a:xfrm>
            <a:off x="368300" y="1587500"/>
            <a:ext cx="8318500" cy="4584700"/>
          </a:xfrm>
        </p:spPr>
        <p:txBody>
          <a:bodyPr rtlCol="0">
            <a:noAutofit/>
          </a:bodyPr>
          <a:lstStyle/>
          <a:p>
            <a:pPr lvl="1" fontAlgn="auto">
              <a:spcBef>
                <a:spcPts val="0"/>
              </a:spcBef>
              <a:spcAft>
                <a:spcPts val="1800"/>
              </a:spcAft>
              <a:buFont typeface="Arial"/>
              <a:buChar char="–"/>
              <a:defRPr/>
            </a:pPr>
            <a:r>
              <a:rPr lang="en-US" sz="2400" dirty="0"/>
              <a:t>The total time spent waiting for the 16 customers per day was </a:t>
            </a:r>
            <a:r>
              <a:rPr lang="en-US" sz="2400" dirty="0" smtClean="0"/>
              <a:t>formerly</a:t>
            </a:r>
          </a:p>
          <a:p>
            <a:pPr marL="457200" lvl="1" indent="0" algn="ctr" fontAlgn="auto">
              <a:spcBef>
                <a:spcPts val="0"/>
              </a:spcBef>
              <a:spcAft>
                <a:spcPts val="1800"/>
              </a:spcAft>
              <a:buFont typeface="Arial"/>
              <a:buNone/>
              <a:defRPr/>
            </a:pPr>
            <a:r>
              <a:rPr lang="en-US" sz="2400" dirty="0" smtClean="0"/>
              <a:t>(</a:t>
            </a:r>
            <a:r>
              <a:rPr lang="en-US" sz="2400" dirty="0"/>
              <a:t>16 cars per day) x (2/3 hour per car) = 10.67 hours</a:t>
            </a:r>
          </a:p>
          <a:p>
            <a:pPr lvl="1" fontAlgn="auto">
              <a:spcBef>
                <a:spcPts val="0"/>
              </a:spcBef>
              <a:spcAft>
                <a:spcPts val="1800"/>
              </a:spcAft>
              <a:buFont typeface="Arial"/>
              <a:buChar char="–"/>
              <a:defRPr/>
            </a:pPr>
            <a:r>
              <a:rPr lang="en-US" sz="2400" dirty="0"/>
              <a:t>It is </a:t>
            </a:r>
            <a:r>
              <a:rPr lang="en-US" sz="2400" dirty="0" smtClean="0"/>
              <a:t>now</a:t>
            </a:r>
            <a:endParaRPr lang="en-US" sz="2400" dirty="0"/>
          </a:p>
          <a:p>
            <a:pPr marL="457200" lvl="1" indent="0" algn="ctr" fontAlgn="auto">
              <a:spcBef>
                <a:spcPts val="0"/>
              </a:spcBef>
              <a:spcAft>
                <a:spcPts val="1800"/>
              </a:spcAft>
              <a:buFont typeface="Arial"/>
              <a:buNone/>
              <a:defRPr/>
            </a:pPr>
            <a:r>
              <a:rPr lang="en-US" sz="2400" dirty="0" smtClean="0"/>
              <a:t>(</a:t>
            </a:r>
            <a:r>
              <a:rPr lang="en-US" sz="2400" dirty="0"/>
              <a:t>16 cars per day) x (1/4 hour per car) = 4 hours</a:t>
            </a:r>
          </a:p>
          <a:p>
            <a:pPr lvl="1" fontAlgn="auto">
              <a:spcBef>
                <a:spcPts val="0"/>
              </a:spcBef>
              <a:spcAft>
                <a:spcPts val="1800"/>
              </a:spcAft>
              <a:buFont typeface="Arial"/>
              <a:buChar char="–"/>
              <a:defRPr/>
            </a:pPr>
            <a:r>
              <a:rPr lang="en-US" sz="2400" dirty="0"/>
              <a:t>The total daily system costs are less with the new mechanic resulting in significant </a:t>
            </a:r>
            <a:r>
              <a:rPr lang="en-US" sz="2400" dirty="0" smtClean="0"/>
              <a:t>savings</a:t>
            </a:r>
            <a:endParaRPr lang="en-US" sz="2400" dirty="0"/>
          </a:p>
          <a:p>
            <a:pPr marL="457200" lvl="1" indent="0" algn="ctr" fontAlgn="auto">
              <a:spcBef>
                <a:spcPts val="0"/>
              </a:spcBef>
              <a:spcAft>
                <a:spcPts val="1800"/>
              </a:spcAft>
              <a:buFont typeface="Arial"/>
              <a:buNone/>
              <a:defRPr/>
            </a:pPr>
            <a:r>
              <a:rPr lang="en-US" sz="2400" dirty="0" smtClean="0"/>
              <a:t>$</a:t>
            </a:r>
            <a:r>
              <a:rPr lang="en-US" sz="2400" dirty="0"/>
              <a:t>653.33 – $360 = $293.33</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2E50CF7D-D484-4FF8-9415-D052203354F0}" type="slidenum">
              <a:rPr lang="en-US"/>
              <a:pPr>
                <a:defRPr/>
              </a:pPr>
              <a:t>39</a:t>
            </a:fld>
            <a:endParaRPr lang="en-US"/>
          </a:p>
        </p:txBody>
      </p:sp>
    </p:spTree>
  </p:cSld>
  <p:clrMapOvr>
    <a:masterClrMapping/>
  </p:clrMapOvr>
  <p:transition spd="slow">
    <p:strip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12.6</a:t>
            </a:r>
            <a:r>
              <a:rPr lang="en-US" sz="2800" dirty="0">
                <a:solidFill>
                  <a:schemeClr val="accent1"/>
                </a:solidFill>
                <a:ea typeface="ＭＳ Ｐゴシック" charset="0"/>
              </a:rPr>
              <a:t>	</a:t>
            </a:r>
            <a:r>
              <a:rPr lang="en-US" sz="2800" dirty="0">
                <a:solidFill>
                  <a:srgbClr val="000000"/>
                </a:solidFill>
                <a:ea typeface="ＭＳ Ｐゴシック" charset="0"/>
              </a:rPr>
              <a:t>Constant Service Time Model (</a:t>
            </a:r>
            <a:r>
              <a:rPr lang="en-US" sz="2800" i="1" dirty="0">
                <a:solidFill>
                  <a:srgbClr val="000000"/>
                </a:solidFill>
                <a:ea typeface="ＭＳ Ｐゴシック" charset="0"/>
              </a:rPr>
              <a:t>M</a:t>
            </a:r>
            <a:r>
              <a:rPr lang="en-US" sz="2800" dirty="0">
                <a:solidFill>
                  <a:srgbClr val="000000"/>
                </a:solidFill>
                <a:ea typeface="ＭＳ Ｐゴシック" charset="0"/>
              </a:rPr>
              <a:t>/</a:t>
            </a:r>
            <a:r>
              <a:rPr lang="en-US" sz="2800" i="1" dirty="0">
                <a:solidFill>
                  <a:srgbClr val="000000"/>
                </a:solidFill>
                <a:ea typeface="ＭＳ Ｐゴシック" charset="0"/>
              </a:rPr>
              <a:t>D</a:t>
            </a:r>
            <a:r>
              <a:rPr lang="en-US" sz="2800" dirty="0">
                <a:solidFill>
                  <a:srgbClr val="000000"/>
                </a:solidFill>
                <a:ea typeface="ＭＳ Ｐゴシック" charset="0"/>
              </a:rPr>
              <a:t>/1)</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12.7</a:t>
            </a:r>
            <a:r>
              <a:rPr lang="en-US" sz="2800" dirty="0">
                <a:solidFill>
                  <a:schemeClr val="accent1"/>
                </a:solidFill>
                <a:ea typeface="ＭＳ Ｐゴシック" charset="0"/>
              </a:rPr>
              <a:t>	</a:t>
            </a:r>
            <a:r>
              <a:rPr lang="en-US" sz="2800" dirty="0">
                <a:solidFill>
                  <a:srgbClr val="000000"/>
                </a:solidFill>
                <a:ea typeface="ＭＳ Ｐゴシック" charset="0"/>
              </a:rPr>
              <a:t>Finite Population Model (</a:t>
            </a:r>
            <a:r>
              <a:rPr lang="en-US" sz="2800" i="1" dirty="0">
                <a:solidFill>
                  <a:srgbClr val="000000"/>
                </a:solidFill>
                <a:ea typeface="ＭＳ Ｐゴシック" charset="0"/>
              </a:rPr>
              <a:t>M</a:t>
            </a:r>
            <a:r>
              <a:rPr lang="en-US" sz="2800" dirty="0">
                <a:solidFill>
                  <a:srgbClr val="000000"/>
                </a:solidFill>
                <a:ea typeface="ＭＳ Ｐゴシック" charset="0"/>
              </a:rPr>
              <a:t>/</a:t>
            </a:r>
            <a:r>
              <a:rPr lang="en-US" sz="2800" i="1" dirty="0">
                <a:solidFill>
                  <a:srgbClr val="000000"/>
                </a:solidFill>
                <a:ea typeface="ＭＳ Ｐゴシック" charset="0"/>
              </a:rPr>
              <a:t>M</a:t>
            </a:r>
            <a:r>
              <a:rPr lang="en-US" sz="2800" dirty="0">
                <a:solidFill>
                  <a:srgbClr val="000000"/>
                </a:solidFill>
                <a:ea typeface="ＭＳ Ｐゴシック" charset="0"/>
              </a:rPr>
              <a:t>/1 with Finite Source)</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12.8</a:t>
            </a:r>
            <a:r>
              <a:rPr lang="en-US" sz="2800" dirty="0">
                <a:solidFill>
                  <a:schemeClr val="accent1"/>
                </a:solidFill>
                <a:ea typeface="ＭＳ Ｐゴシック" charset="0"/>
              </a:rPr>
              <a:t>	</a:t>
            </a:r>
            <a:r>
              <a:rPr lang="en-US" sz="2800" dirty="0">
                <a:solidFill>
                  <a:srgbClr val="000000"/>
                </a:solidFill>
                <a:ea typeface="ＭＳ Ｐゴシック" charset="0"/>
              </a:rPr>
              <a:t>Some General Operating Characteristic Relationships</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12.9</a:t>
            </a:r>
            <a:r>
              <a:rPr lang="en-US" sz="2800" dirty="0">
                <a:solidFill>
                  <a:schemeClr val="accent1"/>
                </a:solidFill>
                <a:ea typeface="ＭＳ Ｐゴシック" charset="0"/>
              </a:rPr>
              <a:t>	</a:t>
            </a:r>
            <a:r>
              <a:rPr lang="en-US" sz="2800" dirty="0">
                <a:solidFill>
                  <a:srgbClr val="000000"/>
                </a:solidFill>
                <a:ea typeface="ＭＳ Ｐゴシック" charset="0"/>
              </a:rPr>
              <a:t>More Complex Queuing Models and the Use of Simulation</a:t>
            </a: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9460" name="TextBox 8"/>
          <p:cNvSpPr txBox="1">
            <a:spLocks noChangeArrowheads="1"/>
          </p:cNvSpPr>
          <p:nvPr/>
        </p:nvSpPr>
        <p:spPr bwMode="auto">
          <a:xfrm>
            <a:off x="2463800" y="5191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12 – </a:t>
            </a:r>
            <a:fld id="{FEEEAEB5-3299-41E1-BC9A-E30F91419EDB}" type="slidenum">
              <a:rPr lang="en-US"/>
              <a:pPr>
                <a:defRPr/>
              </a:pPr>
              <a:t>4</a:t>
            </a:fld>
            <a:endParaRPr lang="en-US"/>
          </a:p>
        </p:txBody>
      </p:sp>
    </p:spTree>
  </p:cSld>
  <p:clrMapOvr>
    <a:masterClrMapping/>
  </p:clrMapOvr>
  <p:transition spd="slow">
    <p:strips/>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Enhancing the Queuing Environment</a:t>
            </a:r>
          </a:p>
        </p:txBody>
      </p:sp>
      <p:sp>
        <p:nvSpPr>
          <p:cNvPr id="178178" name="Content Placeholder 2"/>
          <p:cNvSpPr>
            <a:spLocks noGrp="1"/>
          </p:cNvSpPr>
          <p:nvPr>
            <p:ph idx="1"/>
          </p:nvPr>
        </p:nvSpPr>
        <p:spPr>
          <a:xfrm>
            <a:off x="673100" y="1841500"/>
            <a:ext cx="7823200" cy="4525963"/>
          </a:xfrm>
        </p:spPr>
        <p:txBody>
          <a:bodyPr/>
          <a:lstStyle/>
          <a:p>
            <a:r>
              <a:rPr lang="en-US" smtClean="0">
                <a:latin typeface="Arial" charset="0"/>
                <a:cs typeface="Arial" charset="0"/>
              </a:rPr>
              <a:t>Reducing waiting time is not the only way to reduce waiting cost</a:t>
            </a:r>
          </a:p>
          <a:p>
            <a:r>
              <a:rPr lang="en-US" smtClean="0">
                <a:latin typeface="Arial" charset="0"/>
                <a:cs typeface="Arial" charset="0"/>
              </a:rPr>
              <a:t>Reducing the unit waiting cost (</a:t>
            </a:r>
            <a:r>
              <a:rPr lang="en-US" i="1" smtClean="0">
                <a:latin typeface="Arial" charset="0"/>
                <a:cs typeface="Arial" charset="0"/>
              </a:rPr>
              <a:t>C</a:t>
            </a:r>
            <a:r>
              <a:rPr lang="en-US" i="1" baseline="-25000" smtClean="0">
                <a:latin typeface="Arial" charset="0"/>
                <a:cs typeface="Arial" charset="0"/>
              </a:rPr>
              <a:t>w</a:t>
            </a:r>
            <a:r>
              <a:rPr lang="en-US" smtClean="0">
                <a:latin typeface="Arial" charset="0"/>
                <a:cs typeface="Arial" charset="0"/>
              </a:rPr>
              <a:t>) will also reduce total waiting cost</a:t>
            </a:r>
          </a:p>
          <a:p>
            <a:r>
              <a:rPr lang="en-US" smtClean="0">
                <a:latin typeface="Arial" charset="0"/>
                <a:cs typeface="Arial" charset="0"/>
              </a:rPr>
              <a:t>This might be less expensive to achieve than reducing either </a:t>
            </a:r>
            <a:r>
              <a:rPr lang="en-US" i="1" smtClean="0">
                <a:latin typeface="Arial" charset="0"/>
                <a:cs typeface="Arial" charset="0"/>
              </a:rPr>
              <a:t>W</a:t>
            </a:r>
            <a:r>
              <a:rPr lang="en-US" smtClean="0">
                <a:latin typeface="Arial" charset="0"/>
                <a:cs typeface="Arial" charset="0"/>
              </a:rPr>
              <a:t> or </a:t>
            </a:r>
            <a:r>
              <a:rPr lang="en-US" i="1" smtClean="0">
                <a:latin typeface="Arial" charset="0"/>
                <a:cs typeface="Arial" charset="0"/>
              </a:rPr>
              <a:t>W</a:t>
            </a:r>
            <a:r>
              <a:rPr lang="en-US" i="1" baseline="-25000" smtClean="0">
                <a:latin typeface="Arial" charset="0"/>
                <a:cs typeface="Arial" charset="0"/>
              </a:rPr>
              <a:t>q</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C2028293-C400-4069-A32D-2155C8900CCD}" type="slidenum">
              <a:rPr lang="en-US"/>
              <a:pPr>
                <a:defRPr/>
              </a:pPr>
              <a:t>40</a:t>
            </a:fld>
            <a:endParaRPr lang="en-US"/>
          </a:p>
        </p:txBody>
      </p:sp>
    </p:spTree>
  </p:cSld>
  <p:clrMapOvr>
    <a:masterClrMapping/>
  </p:clrMapOvr>
  <p:transition spd="slow">
    <p:pull dir="l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Title 1"/>
          <p:cNvSpPr>
            <a:spLocks noGrp="1"/>
          </p:cNvSpPr>
          <p:nvPr>
            <p:ph type="title"/>
          </p:nvPr>
        </p:nvSpPr>
        <p:spPr>
          <a:xfrm>
            <a:off x="0" y="173038"/>
            <a:ext cx="9144000" cy="1143000"/>
          </a:xfrm>
        </p:spPr>
        <p:txBody>
          <a:bodyPr/>
          <a:lstStyle/>
          <a:p>
            <a:r>
              <a:rPr lang="en-US" sz="3200" smtClean="0">
                <a:latin typeface="Arial" charset="0"/>
                <a:cs typeface="Arial" charset="0"/>
              </a:rPr>
              <a:t>Multichannel Model, Poisson Arrivals, Exponential Service Times (</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a:t>
            </a:r>
          </a:p>
        </p:txBody>
      </p:sp>
      <p:sp>
        <p:nvSpPr>
          <p:cNvPr id="3" name="Content Placeholder 2"/>
          <p:cNvSpPr>
            <a:spLocks noGrp="1"/>
          </p:cNvSpPr>
          <p:nvPr>
            <p:ph idx="1"/>
          </p:nvPr>
        </p:nvSpPr>
        <p:spPr>
          <a:xfrm>
            <a:off x="673100" y="1447800"/>
            <a:ext cx="7823200" cy="2692400"/>
          </a:xfrm>
        </p:spPr>
        <p:txBody>
          <a:bodyPr rtlCol="0">
            <a:normAutofit/>
          </a:bodyPr>
          <a:lstStyle/>
          <a:p>
            <a:pPr fontAlgn="auto">
              <a:spcBef>
                <a:spcPts val="0"/>
              </a:spcBef>
              <a:spcAft>
                <a:spcPts val="1200"/>
              </a:spcAft>
              <a:buFont typeface="Arial"/>
              <a:buChar char="•"/>
              <a:defRPr/>
            </a:pPr>
            <a:r>
              <a:rPr lang="en-US" sz="2400" dirty="0"/>
              <a:t>Equations for the multichannel queuing </a:t>
            </a:r>
            <a:r>
              <a:rPr lang="en-US" sz="2400" dirty="0" smtClean="0"/>
              <a:t>model</a:t>
            </a:r>
            <a:endParaRPr lang="en-US" sz="2400" dirty="0"/>
          </a:p>
          <a:p>
            <a:pPr marL="0" indent="0" fontAlgn="auto">
              <a:spcBef>
                <a:spcPts val="0"/>
              </a:spcBef>
              <a:spcAft>
                <a:spcPts val="1200"/>
              </a:spcAft>
              <a:buFont typeface="Arial"/>
              <a:buNone/>
              <a:defRPr/>
            </a:pPr>
            <a:r>
              <a:rPr lang="en-US" sz="2400" dirty="0" smtClean="0"/>
              <a:t>	Let</a:t>
            </a:r>
          </a:p>
          <a:p>
            <a:pPr marL="0" indent="0" fontAlgn="auto">
              <a:spcBef>
                <a:spcPts val="0"/>
              </a:spcBef>
              <a:buFont typeface="Arial"/>
              <a:buNone/>
              <a:defRPr/>
            </a:pPr>
            <a:r>
              <a:rPr lang="en-US" sz="2400" dirty="0" smtClean="0"/>
              <a:t>		</a:t>
            </a:r>
            <a:r>
              <a:rPr lang="en-US" sz="2400" i="1" dirty="0" smtClean="0"/>
              <a:t>m</a:t>
            </a:r>
            <a:r>
              <a:rPr lang="en-US" sz="2400" dirty="0" smtClean="0"/>
              <a:t> = number </a:t>
            </a:r>
            <a:r>
              <a:rPr lang="en-US" sz="2400" dirty="0"/>
              <a:t>of channels open</a:t>
            </a:r>
          </a:p>
          <a:p>
            <a:pPr marL="0" indent="0" fontAlgn="auto">
              <a:spcBef>
                <a:spcPts val="0"/>
              </a:spcBef>
              <a:buFont typeface="Arial"/>
              <a:buNone/>
              <a:defRPr/>
            </a:pPr>
            <a:r>
              <a:rPr lang="en-US" sz="2400" dirty="0" smtClean="0"/>
              <a:t>		</a:t>
            </a:r>
            <a:r>
              <a:rPr lang="en-US" sz="2400" i="1" dirty="0" smtClean="0">
                <a:latin typeface="Symbol" panose="05050102010706020507" pitchFamily="18" charset="2"/>
              </a:rPr>
              <a:t></a:t>
            </a:r>
            <a:r>
              <a:rPr lang="en-US" sz="2400" dirty="0" smtClean="0"/>
              <a:t> = average </a:t>
            </a:r>
            <a:r>
              <a:rPr lang="en-US" sz="2400" dirty="0"/>
              <a:t>arrival rate</a:t>
            </a:r>
          </a:p>
          <a:p>
            <a:pPr marL="0" indent="0" fontAlgn="auto">
              <a:spcBef>
                <a:spcPts val="0"/>
              </a:spcBef>
              <a:buFont typeface="Arial"/>
              <a:buNone/>
              <a:defRPr/>
            </a:pPr>
            <a:r>
              <a:rPr lang="en-US" sz="2400" dirty="0" smtClean="0"/>
              <a:t>		</a:t>
            </a:r>
            <a:r>
              <a:rPr lang="en-US" sz="2400" i="1" dirty="0" smtClean="0">
                <a:latin typeface="Symbol" panose="05050102010706020507" pitchFamily="18" charset="2"/>
              </a:rPr>
              <a:t></a:t>
            </a:r>
            <a:r>
              <a:rPr lang="en-US" sz="2400" dirty="0" smtClean="0"/>
              <a:t> = average </a:t>
            </a:r>
            <a:r>
              <a:rPr lang="en-US" sz="2400" dirty="0"/>
              <a:t>service rate at each channel</a:t>
            </a:r>
          </a:p>
          <a:p>
            <a:pPr marL="0" indent="0" fontAlgn="auto">
              <a:spcBef>
                <a:spcPts val="0"/>
              </a:spcBef>
              <a:buFont typeface="Arial"/>
              <a:buNone/>
              <a:defRPr/>
            </a:pP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6ECFEB62-91D0-4EAA-9B3C-4D5D7347913D}" type="slidenum">
              <a:rPr lang="en-US"/>
              <a:pPr>
                <a:defRPr/>
              </a:pPr>
              <a:t>41</a:t>
            </a:fld>
            <a:endParaRPr lang="en-US"/>
          </a:p>
        </p:txBody>
      </p:sp>
    </p:spTree>
  </p:cSld>
  <p:clrMapOvr>
    <a:masterClrMapping/>
  </p:clrMapOvr>
  <p:transition spd="slow">
    <p:pull dir="l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673100" y="1447800"/>
            <a:ext cx="7823200" cy="26924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200"/>
              </a:spcAft>
              <a:defRPr/>
            </a:pPr>
            <a:r>
              <a:rPr lang="en-US" sz="2400" dirty="0" smtClean="0"/>
              <a:t>Equations for the multichannel queuing model</a:t>
            </a:r>
          </a:p>
          <a:p>
            <a:pPr marL="0" indent="0" fontAlgn="auto">
              <a:spcAft>
                <a:spcPts val="1200"/>
              </a:spcAft>
              <a:buFont typeface="Arial"/>
              <a:buNone/>
              <a:defRPr/>
            </a:pPr>
            <a:r>
              <a:rPr lang="en-US" sz="2400" dirty="0" smtClean="0"/>
              <a:t>	Let</a:t>
            </a:r>
          </a:p>
          <a:p>
            <a:pPr marL="0" indent="0" fontAlgn="auto">
              <a:buFont typeface="Arial"/>
              <a:buNone/>
              <a:defRPr/>
            </a:pPr>
            <a:r>
              <a:rPr lang="en-US" sz="2400" dirty="0" smtClean="0"/>
              <a:t>		</a:t>
            </a:r>
            <a:r>
              <a:rPr lang="en-US" sz="2400" i="1" dirty="0" smtClean="0"/>
              <a:t>m</a:t>
            </a:r>
            <a:r>
              <a:rPr lang="en-US" sz="2400" dirty="0" smtClean="0"/>
              <a:t> = number of channels open</a:t>
            </a:r>
          </a:p>
          <a:p>
            <a:pPr marL="0" indent="0" fontAlgn="auto">
              <a:buFont typeface="Arial"/>
              <a:buNone/>
              <a:defRPr/>
            </a:pPr>
            <a:r>
              <a:rPr lang="en-US" sz="2400" dirty="0" smtClean="0"/>
              <a:t>		</a:t>
            </a:r>
            <a:r>
              <a:rPr lang="en-US" sz="2400" i="1" dirty="0" smtClean="0">
                <a:latin typeface="Symbol" panose="05050102010706020507" pitchFamily="18" charset="2"/>
              </a:rPr>
              <a:t></a:t>
            </a:r>
            <a:r>
              <a:rPr lang="en-US" sz="2400" dirty="0" smtClean="0"/>
              <a:t> = average arrival rate</a:t>
            </a:r>
          </a:p>
          <a:p>
            <a:pPr marL="0" indent="0" fontAlgn="auto">
              <a:buFont typeface="Arial"/>
              <a:buNone/>
              <a:defRPr/>
            </a:pPr>
            <a:r>
              <a:rPr lang="en-US" sz="2400" dirty="0" smtClean="0"/>
              <a:t>		</a:t>
            </a:r>
            <a:r>
              <a:rPr lang="en-US" sz="2400" i="1" dirty="0" smtClean="0">
                <a:latin typeface="Symbol" panose="05050102010706020507" pitchFamily="18" charset="2"/>
              </a:rPr>
              <a:t></a:t>
            </a:r>
            <a:r>
              <a:rPr lang="en-US" sz="2400" dirty="0" smtClean="0"/>
              <a:t> = average service rate at each channel</a:t>
            </a:r>
          </a:p>
          <a:p>
            <a:pPr marL="0" indent="0" fontAlgn="auto">
              <a:buFont typeface="Arial"/>
              <a:buNone/>
              <a:defRPr/>
            </a:pPr>
            <a:endParaRPr lang="en-US" sz="2400" dirty="0"/>
          </a:p>
        </p:txBody>
      </p:sp>
      <p:sp>
        <p:nvSpPr>
          <p:cNvPr id="174127" name="Title 1"/>
          <p:cNvSpPr>
            <a:spLocks noGrp="1"/>
          </p:cNvSpPr>
          <p:nvPr>
            <p:ph type="title"/>
          </p:nvPr>
        </p:nvSpPr>
        <p:spPr>
          <a:xfrm>
            <a:off x="0" y="173038"/>
            <a:ext cx="9144000" cy="1143000"/>
          </a:xfrm>
        </p:spPr>
        <p:txBody>
          <a:bodyPr/>
          <a:lstStyle/>
          <a:p>
            <a:r>
              <a:rPr lang="en-US" sz="3200" smtClean="0">
                <a:latin typeface="Arial" charset="0"/>
                <a:cs typeface="Arial" charset="0"/>
              </a:rPr>
              <a:t>Multichannel Model, Poisson Arrivals, Exponential Service Times (</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959615FB-C235-405C-B682-3E984D9BB7E7}" type="slidenum">
              <a:rPr lang="en-US"/>
              <a:pPr>
                <a:defRPr/>
              </a:pPr>
              <a:t>42</a:t>
            </a:fld>
            <a:endParaRPr lang="en-US"/>
          </a:p>
        </p:txBody>
      </p:sp>
      <p:sp>
        <p:nvSpPr>
          <p:cNvPr id="6" name="Text Box 6"/>
          <p:cNvSpPr txBox="1">
            <a:spLocks noChangeArrowheads="1"/>
          </p:cNvSpPr>
          <p:nvPr/>
        </p:nvSpPr>
        <p:spPr bwMode="auto">
          <a:xfrm>
            <a:off x="622300" y="3862388"/>
            <a:ext cx="7646988" cy="757237"/>
          </a:xfrm>
          <a:prstGeom prst="rect">
            <a:avLst/>
          </a:prstGeom>
          <a:noFill/>
          <a:ln w="9525">
            <a:noFill/>
            <a:miter lim="800000"/>
            <a:headEnd/>
            <a:tailEnd/>
          </a:ln>
        </p:spPr>
        <p:txBody>
          <a:bodyPr>
            <a:spAutoFit/>
          </a:bodyPr>
          <a:lstStyle/>
          <a:p>
            <a:pPr marL="355600" indent="-355600">
              <a:lnSpc>
                <a:spcPct val="90000"/>
              </a:lnSpc>
              <a:buClr>
                <a:schemeClr val="accent2"/>
              </a:buClr>
              <a:buFontTx/>
              <a:buAutoNum type="arabicPeriod"/>
            </a:pPr>
            <a:r>
              <a:rPr lang="en-US" sz="2400">
                <a:ea typeface="MS PGothic" pitchFamily="34" charset="-128"/>
              </a:rPr>
              <a:t>The probability that there are zero customers in the system</a:t>
            </a:r>
          </a:p>
        </p:txBody>
      </p:sp>
      <p:graphicFrame>
        <p:nvGraphicFramePr>
          <p:cNvPr id="7" name="Object 45"/>
          <p:cNvGraphicFramePr>
            <a:graphicFrameLocks noChangeAspect="1"/>
          </p:cNvGraphicFramePr>
          <p:nvPr/>
        </p:nvGraphicFramePr>
        <p:xfrm>
          <a:off x="1511300" y="4724400"/>
          <a:ext cx="6121400" cy="1397000"/>
        </p:xfrm>
        <a:graphic>
          <a:graphicData uri="http://schemas.openxmlformats.org/presentationml/2006/ole">
            <p:oleObj spid="_x0000_s174125" name="Equation" r:id="rId3" imgW="6107400" imgH="1380240" progId="Equation.3">
              <p:embed/>
            </p:oleObj>
          </a:graphicData>
        </a:graphic>
      </p:graphicFrame>
      <p:sp>
        <p:nvSpPr>
          <p:cNvPr id="8" name="TextBox 7"/>
          <p:cNvSpPr txBox="1"/>
          <p:nvPr/>
        </p:nvSpPr>
        <p:spPr>
          <a:xfrm>
            <a:off x="3784600" y="1017588"/>
            <a:ext cx="4711700" cy="1306512"/>
          </a:xfrm>
          <a:prstGeom prst="rect">
            <a:avLst/>
          </a:prstGeom>
          <a:solidFill>
            <a:schemeClr val="accent3">
              <a:lumMod val="60000"/>
              <a:lumOff val="40000"/>
            </a:schemeClr>
          </a:solidFill>
        </p:spPr>
        <p:txBody>
          <a:bodyPr lIns="324000" tIns="280800" rIns="324000" bIns="280800">
            <a:spAutoFit/>
          </a:bodyPr>
          <a:lstStyle/>
          <a:p>
            <a:pPr fontAlgn="auto">
              <a:spcBef>
                <a:spcPts val="0"/>
              </a:spcBef>
              <a:spcAft>
                <a:spcPts val="0"/>
              </a:spcAft>
              <a:defRPr/>
            </a:pPr>
            <a:r>
              <a:rPr lang="en-US" sz="2400" dirty="0">
                <a:latin typeface="Arial"/>
                <a:cs typeface="Arial"/>
              </a:rPr>
              <a:t>Same basic assumptions as in the single-channel model</a:t>
            </a:r>
            <a:endParaRPr lang="en-US" sz="2400" dirty="0">
              <a:latin typeface="Arial"/>
              <a:cs typeface="Arial"/>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3000"/>
                            </p:stCondLst>
                            <p:childTnLst>
                              <p:par>
                                <p:cTn id="9" presetID="22" presetClass="entr" presetSubtype="8"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97" name="Title 1"/>
          <p:cNvSpPr>
            <a:spLocks noGrp="1"/>
          </p:cNvSpPr>
          <p:nvPr>
            <p:ph type="title"/>
          </p:nvPr>
        </p:nvSpPr>
        <p:spPr>
          <a:xfrm>
            <a:off x="0" y="173038"/>
            <a:ext cx="9144000" cy="1143000"/>
          </a:xfrm>
        </p:spPr>
        <p:txBody>
          <a:bodyPr/>
          <a:lstStyle/>
          <a:p>
            <a:r>
              <a:rPr lang="en-US" sz="3200" smtClean="0">
                <a:latin typeface="Arial" charset="0"/>
                <a:cs typeface="Arial" charset="0"/>
              </a:rPr>
              <a:t>Multichannel Model, Poisson Arrivals, Exponential Service Times (</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a:t>
            </a:r>
          </a:p>
        </p:txBody>
      </p:sp>
      <p:sp>
        <p:nvSpPr>
          <p:cNvPr id="171098" name="Content Placeholder 2"/>
          <p:cNvSpPr>
            <a:spLocks noGrp="1"/>
          </p:cNvSpPr>
          <p:nvPr>
            <p:ph idx="1"/>
          </p:nvPr>
        </p:nvSpPr>
        <p:spPr>
          <a:xfrm>
            <a:off x="673100" y="1447800"/>
            <a:ext cx="7823200" cy="939800"/>
          </a:xfrm>
        </p:spPr>
        <p:txBody>
          <a:bodyPr/>
          <a:lstStyle/>
          <a:p>
            <a:pPr marL="457200" indent="-457200">
              <a:spcAft>
                <a:spcPts val="1200"/>
              </a:spcAft>
              <a:buFont typeface="Calibri" pitchFamily="34" charset="0"/>
              <a:buAutoNum type="arabicPeriod" startAt="2"/>
            </a:pPr>
            <a:r>
              <a:rPr lang="en-US" sz="2400" smtClean="0">
                <a:latin typeface="Arial" charset="0"/>
                <a:cs typeface="Arial" charset="0"/>
              </a:rPr>
              <a:t>The average number of customers or units in the 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8C734FC4-FDE5-4888-8321-3352213B4332}" type="slidenum">
              <a:rPr lang="en-US"/>
              <a:pPr>
                <a:defRPr/>
              </a:pPr>
              <a:t>43</a:t>
            </a:fld>
            <a:endParaRPr lang="en-US"/>
          </a:p>
        </p:txBody>
      </p:sp>
      <p:graphicFrame>
        <p:nvGraphicFramePr>
          <p:cNvPr id="8" name="Object 87"/>
          <p:cNvGraphicFramePr>
            <a:graphicFrameLocks noChangeAspect="1"/>
          </p:cNvGraphicFramePr>
          <p:nvPr/>
        </p:nvGraphicFramePr>
        <p:xfrm>
          <a:off x="2768600" y="2292350"/>
          <a:ext cx="3606800" cy="825500"/>
        </p:xfrm>
        <a:graphic>
          <a:graphicData uri="http://schemas.openxmlformats.org/presentationml/2006/ole">
            <p:oleObj spid="_x0000_s171095" name="Equation" r:id="rId3" imgW="3592800" imgH="813600" progId="Equation.3">
              <p:embed/>
            </p:oleObj>
          </a:graphicData>
        </a:graphic>
      </p:graphicFrame>
      <p:sp>
        <p:nvSpPr>
          <p:cNvPr id="9" name="Rectangle 8"/>
          <p:cNvSpPr>
            <a:spLocks noChangeArrowheads="1"/>
          </p:cNvSpPr>
          <p:nvPr/>
        </p:nvSpPr>
        <p:spPr bwMode="auto">
          <a:xfrm>
            <a:off x="673100" y="3683000"/>
            <a:ext cx="8128000" cy="774700"/>
          </a:xfrm>
          <a:prstGeom prst="rect">
            <a:avLst/>
          </a:prstGeom>
          <a:noFill/>
          <a:ln w="9525">
            <a:noFill/>
            <a:miter lim="800000"/>
            <a:headEnd/>
            <a:tailEnd/>
          </a:ln>
        </p:spPr>
        <p:txBody>
          <a:bodyPr/>
          <a:lstStyle/>
          <a:p>
            <a:pPr marL="444500" indent="-444500">
              <a:lnSpc>
                <a:spcPct val="90000"/>
              </a:lnSpc>
              <a:spcBef>
                <a:spcPct val="20000"/>
              </a:spcBef>
              <a:buClr>
                <a:schemeClr val="accent2"/>
              </a:buClr>
              <a:buFont typeface="Wingdings" pitchFamily="2" charset="2"/>
              <a:buAutoNum type="arabicPeriod" startAt="3"/>
            </a:pPr>
            <a:r>
              <a:rPr lang="en-US" sz="2400"/>
              <a:t>The average time a unit spends in the waiting line or being served, in the system</a:t>
            </a:r>
          </a:p>
        </p:txBody>
      </p:sp>
      <p:graphicFrame>
        <p:nvGraphicFramePr>
          <p:cNvPr id="10" name="Object 88"/>
          <p:cNvGraphicFramePr>
            <a:graphicFrameLocks noChangeAspect="1"/>
          </p:cNvGraphicFramePr>
          <p:nvPr/>
        </p:nvGraphicFramePr>
        <p:xfrm>
          <a:off x="2432050" y="4679950"/>
          <a:ext cx="4279900" cy="825500"/>
        </p:xfrm>
        <a:graphic>
          <a:graphicData uri="http://schemas.openxmlformats.org/presentationml/2006/ole">
            <p:oleObj spid="_x0000_s171096" name="Equation" r:id="rId4" imgW="4269600" imgH="81360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159" name="Title 1"/>
          <p:cNvSpPr>
            <a:spLocks noGrp="1"/>
          </p:cNvSpPr>
          <p:nvPr>
            <p:ph type="title"/>
          </p:nvPr>
        </p:nvSpPr>
        <p:spPr>
          <a:xfrm>
            <a:off x="0" y="173038"/>
            <a:ext cx="9144000" cy="1143000"/>
          </a:xfrm>
        </p:spPr>
        <p:txBody>
          <a:bodyPr/>
          <a:lstStyle/>
          <a:p>
            <a:r>
              <a:rPr lang="en-US" sz="3200" smtClean="0">
                <a:latin typeface="Arial" charset="0"/>
                <a:cs typeface="Arial" charset="0"/>
              </a:rPr>
              <a:t>Multichannel Model, Poisson Arrivals, Exponential Service Times (</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a:t>
            </a:r>
            <a:r>
              <a:rPr lang="en-US" sz="3200" i="1" smtClean="0">
                <a:latin typeface="Arial" charset="0"/>
                <a:cs typeface="Arial" charset="0"/>
              </a:rPr>
              <a:t>m</a:t>
            </a:r>
            <a:r>
              <a:rPr lang="en-US" sz="3200" smtClean="0">
                <a:latin typeface="Arial" charset="0"/>
                <a:cs typeface="Arial" charset="0"/>
              </a:rPr>
              <a:t>)</a:t>
            </a:r>
          </a:p>
        </p:txBody>
      </p:sp>
      <p:sp>
        <p:nvSpPr>
          <p:cNvPr id="172160" name="Content Placeholder 2"/>
          <p:cNvSpPr>
            <a:spLocks noGrp="1"/>
          </p:cNvSpPr>
          <p:nvPr>
            <p:ph idx="1"/>
          </p:nvPr>
        </p:nvSpPr>
        <p:spPr>
          <a:xfrm>
            <a:off x="673100" y="1447800"/>
            <a:ext cx="7823200" cy="901700"/>
          </a:xfrm>
        </p:spPr>
        <p:txBody>
          <a:bodyPr/>
          <a:lstStyle/>
          <a:p>
            <a:pPr marL="457200" indent="-457200">
              <a:spcAft>
                <a:spcPts val="1200"/>
              </a:spcAft>
              <a:buFont typeface="Calibri" pitchFamily="34" charset="0"/>
              <a:buAutoNum type="arabicPeriod" startAt="4"/>
            </a:pPr>
            <a:r>
              <a:rPr lang="en-US" sz="2400" smtClean="0">
                <a:latin typeface="Arial" charset="0"/>
                <a:cs typeface="Arial" charset="0"/>
              </a:rPr>
              <a:t>The average number of customers or units in line waiting for service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DDF85F01-0814-4492-939E-9B73FE3E9496}" type="slidenum">
              <a:rPr lang="en-US"/>
              <a:pPr>
                <a:defRPr/>
              </a:pPr>
              <a:t>44</a:t>
            </a:fld>
            <a:endParaRPr lang="en-US"/>
          </a:p>
        </p:txBody>
      </p:sp>
      <p:graphicFrame>
        <p:nvGraphicFramePr>
          <p:cNvPr id="6" name="Object 124"/>
          <p:cNvGraphicFramePr>
            <a:graphicFrameLocks noChangeAspect="1"/>
          </p:cNvGraphicFramePr>
          <p:nvPr/>
        </p:nvGraphicFramePr>
        <p:xfrm>
          <a:off x="3937000" y="2211388"/>
          <a:ext cx="1270000" cy="787400"/>
        </p:xfrm>
        <a:graphic>
          <a:graphicData uri="http://schemas.openxmlformats.org/presentationml/2006/ole">
            <p:oleObj spid="_x0000_s172156" name="Equation" r:id="rId3" imgW="1261440" imgH="776880" progId="Equation.3">
              <p:embed/>
            </p:oleObj>
          </a:graphicData>
        </a:graphic>
      </p:graphicFrame>
      <p:sp>
        <p:nvSpPr>
          <p:cNvPr id="7" name="Rectangle 8"/>
          <p:cNvSpPr>
            <a:spLocks noChangeArrowheads="1"/>
          </p:cNvSpPr>
          <p:nvPr/>
        </p:nvSpPr>
        <p:spPr bwMode="auto">
          <a:xfrm>
            <a:off x="673100" y="3154363"/>
            <a:ext cx="7874000" cy="812800"/>
          </a:xfrm>
          <a:prstGeom prst="rect">
            <a:avLst/>
          </a:prstGeom>
          <a:noFill/>
          <a:ln w="9525">
            <a:noFill/>
            <a:miter lim="800000"/>
            <a:headEnd/>
            <a:tailEnd/>
          </a:ln>
        </p:spPr>
        <p:txBody>
          <a:bodyPr/>
          <a:lstStyle/>
          <a:p>
            <a:pPr marL="355600" indent="-355600">
              <a:lnSpc>
                <a:spcPct val="90000"/>
              </a:lnSpc>
              <a:spcBef>
                <a:spcPct val="20000"/>
              </a:spcBef>
              <a:buClr>
                <a:schemeClr val="accent2"/>
              </a:buClr>
              <a:buFont typeface="Wingdings" pitchFamily="2" charset="2"/>
              <a:buAutoNum type="arabicPeriod" startAt="5"/>
            </a:pPr>
            <a:r>
              <a:rPr lang="en-US" sz="2400"/>
              <a:t>The average number of customers or units in line waiting for service</a:t>
            </a:r>
          </a:p>
        </p:txBody>
      </p:sp>
      <p:sp>
        <p:nvSpPr>
          <p:cNvPr id="8" name="Rectangle 9"/>
          <p:cNvSpPr>
            <a:spLocks noChangeArrowheads="1"/>
          </p:cNvSpPr>
          <p:nvPr/>
        </p:nvSpPr>
        <p:spPr bwMode="auto">
          <a:xfrm>
            <a:off x="673100" y="4848225"/>
            <a:ext cx="7874000" cy="812800"/>
          </a:xfrm>
          <a:prstGeom prst="rect">
            <a:avLst/>
          </a:prstGeom>
          <a:noFill/>
          <a:ln w="9525">
            <a:noFill/>
            <a:miter lim="800000"/>
            <a:headEnd/>
            <a:tailEnd/>
          </a:ln>
        </p:spPr>
        <p:txBody>
          <a:bodyPr/>
          <a:lstStyle/>
          <a:p>
            <a:pPr marL="355600" indent="-355600">
              <a:lnSpc>
                <a:spcPct val="90000"/>
              </a:lnSpc>
              <a:spcBef>
                <a:spcPct val="20000"/>
              </a:spcBef>
              <a:buClr>
                <a:schemeClr val="accent2"/>
              </a:buClr>
              <a:buFont typeface="Wingdings" pitchFamily="2" charset="2"/>
              <a:buAutoNum type="arabicPeriod" startAt="6"/>
            </a:pPr>
            <a:r>
              <a:rPr lang="en-US" sz="2400"/>
              <a:t>The average number of customers or units in line waiting for service</a:t>
            </a:r>
          </a:p>
        </p:txBody>
      </p:sp>
      <p:graphicFrame>
        <p:nvGraphicFramePr>
          <p:cNvPr id="9" name="Object 125"/>
          <p:cNvGraphicFramePr>
            <a:graphicFrameLocks noChangeAspect="1"/>
          </p:cNvGraphicFramePr>
          <p:nvPr/>
        </p:nvGraphicFramePr>
        <p:xfrm>
          <a:off x="3505200" y="3873500"/>
          <a:ext cx="2133600" cy="812800"/>
        </p:xfrm>
        <a:graphic>
          <a:graphicData uri="http://schemas.openxmlformats.org/presentationml/2006/ole">
            <p:oleObj spid="_x0000_s172157" name="Equation" r:id="rId4" imgW="2121120" imgH="804240" progId="Equation.3">
              <p:embed/>
            </p:oleObj>
          </a:graphicData>
        </a:graphic>
      </p:graphicFrame>
      <p:graphicFrame>
        <p:nvGraphicFramePr>
          <p:cNvPr id="10" name="Object 126"/>
          <p:cNvGraphicFramePr>
            <a:graphicFrameLocks noChangeAspect="1"/>
          </p:cNvGraphicFramePr>
          <p:nvPr/>
        </p:nvGraphicFramePr>
        <p:xfrm>
          <a:off x="4070350" y="5562600"/>
          <a:ext cx="1003300" cy="787400"/>
        </p:xfrm>
        <a:graphic>
          <a:graphicData uri="http://schemas.openxmlformats.org/presentationml/2006/ole">
            <p:oleObj spid="_x0000_s172158" name="Equation" r:id="rId5" imgW="987120" imgH="7768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childTnLst>
                          </p:cTn>
                        </p:par>
                        <p:par>
                          <p:cTn id="16" fill="hold">
                            <p:stCondLst>
                              <p:cond delay="6000"/>
                            </p:stCondLst>
                            <p:childTnLst>
                              <p:par>
                                <p:cTn id="17" presetID="18" presetClass="entr" presetSubtype="6" fill="hold" grpId="0" nodeType="afterEffect">
                                  <p:stCondLst>
                                    <p:cond delay="1000"/>
                                  </p:stCondLst>
                                  <p:childTnLst>
                                    <p:set>
                                      <p:cBhvr>
                                        <p:cTn id="18" dur="1" fill="hold">
                                          <p:stCondLst>
                                            <p:cond delay="0"/>
                                          </p:stCondLst>
                                        </p:cTn>
                                        <p:tgtEl>
                                          <p:spTgt spid="8"/>
                                        </p:tgtEl>
                                        <p:attrNameLst>
                                          <p:attrName>style.visibility</p:attrName>
                                        </p:attrNameLst>
                                      </p:cBhvr>
                                      <p:to>
                                        <p:strVal val="visible"/>
                                      </p:to>
                                    </p:set>
                                    <p:animEffect transition="in" filter="strips(downRight)">
                                      <p:cBhvr>
                                        <p:cTn id="19" dur="1000"/>
                                        <p:tgtEl>
                                          <p:spTgt spid="8"/>
                                        </p:tgtEl>
                                      </p:cBhvr>
                                    </p:animEffect>
                                  </p:childTnLst>
                                </p:cTn>
                              </p:par>
                            </p:childTnLst>
                          </p:cTn>
                        </p:par>
                        <p:par>
                          <p:cTn id="20" fill="hold">
                            <p:stCondLst>
                              <p:cond delay="8000"/>
                            </p:stCondLst>
                            <p:childTnLst>
                              <p:par>
                                <p:cTn id="21" presetID="22" presetClass="entr" presetSubtype="8" fill="hold" nodeType="afterEffect">
                                  <p:stCondLst>
                                    <p:cond delay="100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Arnold’s Muffler Shop Revisited</a:t>
            </a:r>
          </a:p>
        </p:txBody>
      </p:sp>
      <p:sp>
        <p:nvSpPr>
          <p:cNvPr id="175190" name="Content Placeholder 2"/>
          <p:cNvSpPr>
            <a:spLocks noGrp="1"/>
          </p:cNvSpPr>
          <p:nvPr>
            <p:ph idx="1"/>
          </p:nvPr>
        </p:nvSpPr>
        <p:spPr>
          <a:xfrm>
            <a:off x="673100" y="1333500"/>
            <a:ext cx="7823200" cy="2133600"/>
          </a:xfrm>
        </p:spPr>
        <p:txBody>
          <a:bodyPr/>
          <a:lstStyle/>
          <a:p>
            <a:r>
              <a:rPr lang="en-US" sz="2400" smtClean="0">
                <a:latin typeface="Arial" charset="0"/>
                <a:cs typeface="Arial" charset="0"/>
              </a:rPr>
              <a:t>Arnold wants to investigate opening a second garage bay</a:t>
            </a:r>
          </a:p>
          <a:p>
            <a:pPr lvl="1"/>
            <a:r>
              <a:rPr lang="en-US" sz="2400" smtClean="0">
                <a:latin typeface="Arial" charset="0"/>
                <a:cs typeface="Arial" charset="0"/>
              </a:rPr>
              <a:t>Hire a second worker who works at the same rate as his first worker</a:t>
            </a:r>
          </a:p>
          <a:p>
            <a:pPr lvl="1"/>
            <a:r>
              <a:rPr lang="en-US" sz="2400" smtClean="0">
                <a:latin typeface="Arial" charset="0"/>
                <a:cs typeface="Arial" charset="0"/>
              </a:rPr>
              <a:t>Customer arrival rate remains the same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B49F2DEE-6808-485A-A574-7937D7A3B370}" type="slidenum">
              <a:rPr lang="en-US"/>
              <a:pPr>
                <a:defRPr/>
              </a:pPr>
              <a:t>45</a:t>
            </a:fld>
            <a:endParaRPr lang="en-US"/>
          </a:p>
        </p:txBody>
      </p:sp>
      <p:grpSp>
        <p:nvGrpSpPr>
          <p:cNvPr id="14" name="Group 13"/>
          <p:cNvGrpSpPr>
            <a:grpSpLocks/>
          </p:cNvGrpSpPr>
          <p:nvPr/>
        </p:nvGrpSpPr>
        <p:grpSpPr bwMode="auto">
          <a:xfrm>
            <a:off x="1722438" y="3327400"/>
            <a:ext cx="5372100" cy="2895600"/>
            <a:chOff x="1722438" y="3327400"/>
            <a:chExt cx="5372100" cy="2895660"/>
          </a:xfrm>
        </p:grpSpPr>
        <p:sp>
          <p:nvSpPr>
            <p:cNvPr id="175194" name="Text Box 6"/>
            <p:cNvSpPr txBox="1">
              <a:spLocks noChangeArrowheads="1"/>
            </p:cNvSpPr>
            <p:nvPr/>
          </p:nvSpPr>
          <p:spPr bwMode="auto">
            <a:xfrm>
              <a:off x="1939925" y="5822950"/>
              <a:ext cx="4202818" cy="400110"/>
            </a:xfrm>
            <a:prstGeom prst="rect">
              <a:avLst/>
            </a:prstGeom>
            <a:noFill/>
            <a:ln w="9525">
              <a:noFill/>
              <a:miter lim="800000"/>
              <a:headEnd/>
              <a:tailEnd/>
            </a:ln>
          </p:spPr>
          <p:txBody>
            <a:bodyPr wrap="none">
              <a:spAutoFit/>
            </a:bodyPr>
            <a:lstStyle/>
            <a:p>
              <a:r>
                <a:rPr lang="en-US" sz="2000">
                  <a:ea typeface="MS PGothic" pitchFamily="34" charset="-128"/>
                  <a:sym typeface="Symbol" pitchFamily="18" charset="2"/>
                </a:rPr>
                <a:t> probability of 0 cars in the system</a:t>
              </a:r>
            </a:p>
          </p:txBody>
        </p:sp>
        <p:graphicFrame>
          <p:nvGraphicFramePr>
            <p:cNvPr id="175187" name="Object 83"/>
            <p:cNvGraphicFramePr>
              <a:graphicFrameLocks noChangeAspect="1"/>
            </p:cNvGraphicFramePr>
            <p:nvPr/>
          </p:nvGraphicFramePr>
          <p:xfrm>
            <a:off x="1722438" y="3327400"/>
            <a:ext cx="4051300" cy="1130300"/>
          </p:xfrm>
          <a:graphic>
            <a:graphicData uri="http://schemas.openxmlformats.org/presentationml/2006/ole">
              <p:oleObj spid="_x0000_s175187" name="Equation" r:id="rId3" imgW="4041000" imgH="1115280" progId="Equation.3">
                <p:embed/>
              </p:oleObj>
            </a:graphicData>
          </a:graphic>
        </p:graphicFrame>
        <p:graphicFrame>
          <p:nvGraphicFramePr>
            <p:cNvPr id="175188" name="Object 84"/>
            <p:cNvGraphicFramePr>
              <a:graphicFrameLocks noChangeAspect="1"/>
            </p:cNvGraphicFramePr>
            <p:nvPr/>
          </p:nvGraphicFramePr>
          <p:xfrm>
            <a:off x="1722438" y="4660900"/>
            <a:ext cx="5372100" cy="990600"/>
          </p:xfrm>
          <a:graphic>
            <a:graphicData uri="http://schemas.openxmlformats.org/presentationml/2006/ole">
              <p:oleObj spid="_x0000_s175188" name="Equation" r:id="rId4" imgW="5357520" imgH="978120" progId="Equation.3">
                <p:embed/>
              </p:oleObj>
            </a:graphicData>
          </a:graphic>
        </p:graphicFrame>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Arnold’s Muffler Shop Revisited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21600FCB-C6B6-420D-80BD-91DF5C85DA0E}" type="slidenum">
              <a:rPr lang="en-US"/>
              <a:pPr>
                <a:defRPr/>
              </a:pPr>
              <a:t>46</a:t>
            </a:fld>
            <a:endParaRPr lang="en-US"/>
          </a:p>
        </p:txBody>
      </p:sp>
      <p:graphicFrame>
        <p:nvGraphicFramePr>
          <p:cNvPr id="12" name="Object 153"/>
          <p:cNvGraphicFramePr>
            <a:graphicFrameLocks noChangeAspect="1"/>
          </p:cNvGraphicFramePr>
          <p:nvPr/>
        </p:nvGraphicFramePr>
        <p:xfrm>
          <a:off x="1949450" y="1458913"/>
          <a:ext cx="5245100" cy="1155700"/>
        </p:xfrm>
        <a:graphic>
          <a:graphicData uri="http://schemas.openxmlformats.org/presentationml/2006/ole">
            <p:oleObj spid="_x0000_s176281" name="Equation" r:id="rId3" imgW="5229360" imgH="1142640" progId="Equation.3">
              <p:embed/>
            </p:oleObj>
          </a:graphicData>
        </a:graphic>
      </p:graphicFrame>
      <p:graphicFrame>
        <p:nvGraphicFramePr>
          <p:cNvPr id="15" name="Object 154"/>
          <p:cNvGraphicFramePr>
            <a:graphicFrameLocks noChangeAspect="1"/>
          </p:cNvGraphicFramePr>
          <p:nvPr/>
        </p:nvGraphicFramePr>
        <p:xfrm>
          <a:off x="1949450" y="2809875"/>
          <a:ext cx="5067300" cy="977900"/>
        </p:xfrm>
        <a:graphic>
          <a:graphicData uri="http://schemas.openxmlformats.org/presentationml/2006/ole">
            <p:oleObj spid="_x0000_s176282" name="Equation" r:id="rId4" imgW="5055840" imgH="969120" progId="Equation.3">
              <p:embed/>
            </p:oleObj>
          </a:graphicData>
        </a:graphic>
      </p:graphicFrame>
      <p:graphicFrame>
        <p:nvGraphicFramePr>
          <p:cNvPr id="16" name="Object 155"/>
          <p:cNvGraphicFramePr>
            <a:graphicFrameLocks noChangeAspect="1"/>
          </p:cNvGraphicFramePr>
          <p:nvPr/>
        </p:nvGraphicFramePr>
        <p:xfrm>
          <a:off x="1949450" y="3983038"/>
          <a:ext cx="4724400" cy="1028700"/>
        </p:xfrm>
        <a:graphic>
          <a:graphicData uri="http://schemas.openxmlformats.org/presentationml/2006/ole">
            <p:oleObj spid="_x0000_s176283" name="Equation" r:id="rId5" imgW="4708440" imgH="1014840" progId="Equation.3">
              <p:embed/>
            </p:oleObj>
          </a:graphicData>
        </a:graphic>
      </p:graphicFrame>
      <p:graphicFrame>
        <p:nvGraphicFramePr>
          <p:cNvPr id="17" name="Object 156"/>
          <p:cNvGraphicFramePr>
            <a:graphicFrameLocks noChangeAspect="1"/>
          </p:cNvGraphicFramePr>
          <p:nvPr/>
        </p:nvGraphicFramePr>
        <p:xfrm>
          <a:off x="1949450" y="5207000"/>
          <a:ext cx="5118100" cy="1003300"/>
        </p:xfrm>
        <a:graphic>
          <a:graphicData uri="http://schemas.openxmlformats.org/presentationml/2006/ole">
            <p:oleObj spid="_x0000_s176284" name="Equation" r:id="rId6" imgW="5101560" imgH="98712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5"/>
                                        </p:tgtEl>
                                        <p:attrNameLst>
                                          <p:attrName>style.visibility</p:attrName>
                                        </p:attrNameLst>
                                      </p:cBhvr>
                                      <p:to>
                                        <p:strVal val="visible"/>
                                      </p:to>
                                    </p:set>
                                    <p:animEffect transition="in" filter="strips(downRight)">
                                      <p:cBhvr>
                                        <p:cTn id="11" dur="1000"/>
                                        <p:tgtEl>
                                          <p:spTgt spid="15"/>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1000"/>
                                        <p:tgtEl>
                                          <p:spTgt spid="16"/>
                                        </p:tgtEl>
                                      </p:cBhvr>
                                    </p:animEffect>
                                  </p:childTnLst>
                                </p:cTn>
                              </p:par>
                            </p:childTnLst>
                          </p:cTn>
                        </p:par>
                        <p:par>
                          <p:cTn id="16" fill="hold">
                            <p:stCondLst>
                              <p:cond delay="6000"/>
                            </p:stCondLst>
                            <p:childTnLst>
                              <p:par>
                                <p:cTn id="17" presetID="18" presetClass="entr" presetSubtype="6" fill="hold" nodeType="afterEffect">
                                  <p:stCondLst>
                                    <p:cond delay="1000"/>
                                  </p:stCondLst>
                                  <p:childTnLst>
                                    <p:set>
                                      <p:cBhvr>
                                        <p:cTn id="18" dur="1" fill="hold">
                                          <p:stCondLst>
                                            <p:cond delay="0"/>
                                          </p:stCondLst>
                                        </p:cTn>
                                        <p:tgtEl>
                                          <p:spTgt spid="17"/>
                                        </p:tgtEl>
                                        <p:attrNameLst>
                                          <p:attrName>style.visibility</p:attrName>
                                        </p:attrNameLst>
                                      </p:cBhvr>
                                      <p:to>
                                        <p:strVal val="visible"/>
                                      </p:to>
                                    </p:set>
                                    <p:animEffect transition="in" filter="strips(downRight)">
                                      <p:cBhvr>
                                        <p:cTn id="1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Arnold’s Muffler Shop Revisited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D820420D-A3A8-493A-880A-A0F7BEA55FD2}" type="slidenum">
              <a:rPr lang="en-US"/>
              <a:pPr>
                <a:defRPr/>
              </a:pPr>
              <a:t>47</a:t>
            </a:fld>
            <a:endParaRPr lang="en-US"/>
          </a:p>
        </p:txBody>
      </p:sp>
      <p:sp>
        <p:nvSpPr>
          <p:cNvPr id="11" name="TextBox 10"/>
          <p:cNvSpPr txBox="1">
            <a:spLocks noChangeArrowheads="1"/>
          </p:cNvSpPr>
          <p:nvPr/>
        </p:nvSpPr>
        <p:spPr bwMode="auto">
          <a:xfrm>
            <a:off x="552450" y="1357313"/>
            <a:ext cx="6451600" cy="307975"/>
          </a:xfrm>
          <a:prstGeom prst="rect">
            <a:avLst/>
          </a:prstGeom>
          <a:noFill/>
          <a:ln w="9525">
            <a:noFill/>
            <a:miter lim="800000"/>
            <a:headEnd/>
            <a:tailEnd/>
          </a:ln>
        </p:spPr>
        <p:txBody>
          <a:bodyPr>
            <a:spAutoFit/>
          </a:bodyPr>
          <a:lstStyle/>
          <a:p>
            <a:r>
              <a:rPr lang="en-US" sz="1400"/>
              <a:t>TABLE 12.2 – Effect of Service Level on Arnold’s Operating Characteristics </a:t>
            </a:r>
          </a:p>
        </p:txBody>
      </p:sp>
      <p:graphicFrame>
        <p:nvGraphicFramePr>
          <p:cNvPr id="13" name="Group 199"/>
          <p:cNvGraphicFramePr>
            <a:graphicFrameLocks noGrp="1"/>
          </p:cNvGraphicFramePr>
          <p:nvPr/>
        </p:nvGraphicFramePr>
        <p:xfrm>
          <a:off x="619125" y="1955800"/>
          <a:ext cx="7897813" cy="4081463"/>
        </p:xfrm>
        <a:graphic>
          <a:graphicData uri="http://schemas.openxmlformats.org/drawingml/2006/table">
            <a:tbl>
              <a:tblPr/>
              <a:tblGrid>
                <a:gridCol w="2882900"/>
                <a:gridCol w="1562100"/>
                <a:gridCol w="1917700"/>
                <a:gridCol w="1535113"/>
              </a:tblGrid>
              <a:tr h="428562">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1" i="0" u="none" strike="noStrike" cap="none" normalizeH="0" baseline="0" dirty="0" smtClean="0">
                        <a:ln>
                          <a:noFill/>
                        </a:ln>
                        <a:solidFill>
                          <a:schemeClr val="bg1"/>
                        </a:solidFill>
                        <a:effectLst/>
                        <a:latin typeface="Arial"/>
                        <a:ea typeface="ＭＳ Ｐゴシック" pitchFamily="34" charset="-128"/>
                        <a:cs typeface="Arial"/>
                      </a:endParaRPr>
                    </a:p>
                  </a:txBody>
                  <a:tcPr marT="45713" marB="45713" anchor="ctr" horzOverflow="overflow">
                    <a:lnL cap="flat">
                      <a:noFill/>
                    </a:lnL>
                    <a:lnR>
                      <a:noFill/>
                    </a:lnR>
                    <a:lnT cap="flat">
                      <a:noFill/>
                    </a:lnT>
                    <a:lnB>
                      <a:noFill/>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a:ea typeface="ＭＳ Ｐゴシック" pitchFamily="34" charset="-128"/>
                          <a:cs typeface="Arial"/>
                        </a:rPr>
                        <a:t>LEVEL OF SERVICE</a:t>
                      </a:r>
                    </a:p>
                  </a:txBody>
                  <a:tcPr marT="45713" marB="45713" anchor="ctr" horzOverflow="overflow">
                    <a:lnL>
                      <a:noFill/>
                    </a:lnL>
                    <a:lnR cap="flat">
                      <a:noFill/>
                    </a:lnR>
                    <a:lnT cap="fla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r>
              <a:tr h="749792">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a:ea typeface="ＭＳ Ｐゴシック" pitchFamily="34" charset="-128"/>
                          <a:cs typeface="Arial"/>
                        </a:rPr>
                        <a:t>OPERATING CHARACTERISTIC</a:t>
                      </a:r>
                    </a:p>
                  </a:txBody>
                  <a:tcPr marT="45713" marB="45713" anchor="b"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a:ea typeface="ＭＳ Ｐゴシック" pitchFamily="34" charset="-128"/>
                          <a:cs typeface="Arial"/>
                        </a:rPr>
                        <a:t>ONE MECHANIC </a:t>
                      </a:r>
                      <a:br>
                        <a:rPr kumimoji="0" lang="en-US" sz="1600" b="1" i="0" u="none" strike="noStrike" cap="none" normalizeH="0" baseline="0" dirty="0" smtClean="0">
                          <a:ln>
                            <a:noFill/>
                          </a:ln>
                          <a:solidFill>
                            <a:schemeClr val="bg1"/>
                          </a:solidFill>
                          <a:effectLst/>
                          <a:latin typeface="Arial"/>
                          <a:ea typeface="ＭＳ Ｐゴシック" pitchFamily="34" charset="-128"/>
                          <a:cs typeface="Arial"/>
                        </a:rPr>
                      </a:br>
                      <a:r>
                        <a:rPr kumimoji="0" lang="en-US" sz="1600" b="1" i="1" u="none" strike="noStrike" cap="none" normalizeH="0" baseline="0" dirty="0" smtClean="0">
                          <a:ln>
                            <a:noFill/>
                          </a:ln>
                          <a:solidFill>
                            <a:schemeClr val="bg1"/>
                          </a:solidFill>
                          <a:effectLst/>
                          <a:latin typeface="Arial"/>
                          <a:ea typeface="ＭＳ Ｐゴシック" pitchFamily="34" charset="-128"/>
                          <a:cs typeface="Arial"/>
                          <a:sym typeface="Symbol" pitchFamily="18" charset="2"/>
                        </a:rPr>
                        <a:t></a:t>
                      </a:r>
                      <a:r>
                        <a:rPr kumimoji="0" lang="en-US" sz="1600" b="1" i="0" u="none" strike="noStrike" cap="none" normalizeH="0" baseline="0" dirty="0" smtClean="0">
                          <a:ln>
                            <a:noFill/>
                          </a:ln>
                          <a:solidFill>
                            <a:schemeClr val="bg1"/>
                          </a:solidFill>
                          <a:effectLst/>
                          <a:latin typeface="Arial"/>
                          <a:ea typeface="ＭＳ Ｐゴシック" pitchFamily="34" charset="-128"/>
                          <a:cs typeface="Arial"/>
                          <a:sym typeface="Symbol" pitchFamily="18" charset="2"/>
                        </a:rPr>
                        <a:t> = 3</a:t>
                      </a:r>
                    </a:p>
                  </a:txBody>
                  <a:tcPr marT="45713" marB="45713"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a:ea typeface="ＭＳ Ｐゴシック" pitchFamily="34" charset="-128"/>
                          <a:cs typeface="Arial"/>
                        </a:rPr>
                        <a:t>TWO MECHANICS </a:t>
                      </a:r>
                      <a:br>
                        <a:rPr kumimoji="0" lang="en-US" sz="1600" b="1" i="0" u="none" strike="noStrike" cap="none" normalizeH="0" baseline="0" dirty="0" smtClean="0">
                          <a:ln>
                            <a:noFill/>
                          </a:ln>
                          <a:solidFill>
                            <a:schemeClr val="bg1"/>
                          </a:solidFill>
                          <a:effectLst/>
                          <a:latin typeface="Arial"/>
                          <a:ea typeface="ＭＳ Ｐゴシック" pitchFamily="34" charset="-128"/>
                          <a:cs typeface="Arial"/>
                        </a:rPr>
                      </a:br>
                      <a:r>
                        <a:rPr kumimoji="0" lang="en-US" sz="1600" b="1" i="1" u="none" strike="noStrike" cap="none" normalizeH="0" baseline="0" dirty="0" smtClean="0">
                          <a:ln>
                            <a:noFill/>
                          </a:ln>
                          <a:solidFill>
                            <a:schemeClr val="bg1"/>
                          </a:solidFill>
                          <a:effectLst/>
                          <a:latin typeface="Arial"/>
                          <a:ea typeface="ＭＳ Ｐゴシック" pitchFamily="34" charset="-128"/>
                          <a:cs typeface="Arial"/>
                          <a:sym typeface="Symbol" pitchFamily="18" charset="2"/>
                        </a:rPr>
                        <a:t></a:t>
                      </a:r>
                      <a:r>
                        <a:rPr kumimoji="0" lang="en-US" sz="1600" b="1" i="0" u="none" strike="noStrike" cap="none" normalizeH="0" baseline="0" dirty="0" smtClean="0">
                          <a:ln>
                            <a:noFill/>
                          </a:ln>
                          <a:solidFill>
                            <a:schemeClr val="bg1"/>
                          </a:solidFill>
                          <a:effectLst/>
                          <a:latin typeface="Arial"/>
                          <a:ea typeface="ＭＳ Ｐゴシック" pitchFamily="34" charset="-128"/>
                          <a:cs typeface="Arial"/>
                          <a:sym typeface="Symbol" pitchFamily="18" charset="2"/>
                        </a:rPr>
                        <a:t> = 3 FOR BOTH</a:t>
                      </a:r>
                      <a:endParaRPr kumimoji="0" lang="en-US" sz="1600" b="1" i="0" u="none" strike="noStrike" cap="none" normalizeH="0" baseline="0" dirty="0" smtClean="0">
                        <a:ln>
                          <a:noFill/>
                        </a:ln>
                        <a:solidFill>
                          <a:schemeClr val="bg1"/>
                        </a:solidFill>
                        <a:effectLst/>
                        <a:latin typeface="Arial"/>
                        <a:ea typeface="ＭＳ Ｐゴシック" pitchFamily="34" charset="-128"/>
                        <a:cs typeface="Arial"/>
                      </a:endParaRPr>
                    </a:p>
                  </a:txBody>
                  <a:tcPr marT="45713" marB="45713"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a:ea typeface="ＭＳ Ｐゴシック" pitchFamily="34" charset="-128"/>
                          <a:cs typeface="Arial"/>
                        </a:rPr>
                        <a:t>ONE FAST MECHANIC </a:t>
                      </a:r>
                      <a:br>
                        <a:rPr kumimoji="0" lang="en-US" sz="1600" b="1" i="0" u="none" strike="noStrike" cap="none" normalizeH="0" baseline="0" dirty="0" smtClean="0">
                          <a:ln>
                            <a:noFill/>
                          </a:ln>
                          <a:solidFill>
                            <a:schemeClr val="bg1"/>
                          </a:solidFill>
                          <a:effectLst/>
                          <a:latin typeface="Arial"/>
                          <a:ea typeface="ＭＳ Ｐゴシック" pitchFamily="34" charset="-128"/>
                          <a:cs typeface="Arial"/>
                        </a:rPr>
                      </a:br>
                      <a:r>
                        <a:rPr kumimoji="0" lang="en-US" sz="1600" b="1" i="1" u="none" strike="noStrike" cap="none" normalizeH="0" baseline="0" dirty="0" smtClean="0">
                          <a:ln>
                            <a:noFill/>
                          </a:ln>
                          <a:solidFill>
                            <a:schemeClr val="bg1"/>
                          </a:solidFill>
                          <a:effectLst/>
                          <a:latin typeface="Arial"/>
                          <a:ea typeface="ＭＳ Ｐゴシック" pitchFamily="34" charset="-128"/>
                          <a:cs typeface="Arial"/>
                          <a:sym typeface="Symbol" pitchFamily="18" charset="2"/>
                        </a:rPr>
                        <a:t></a:t>
                      </a:r>
                      <a:r>
                        <a:rPr kumimoji="0" lang="en-US" sz="1600" b="1" i="0" u="none" strike="noStrike" cap="none" normalizeH="0" baseline="0" dirty="0" smtClean="0">
                          <a:ln>
                            <a:noFill/>
                          </a:ln>
                          <a:solidFill>
                            <a:schemeClr val="bg1"/>
                          </a:solidFill>
                          <a:effectLst/>
                          <a:latin typeface="Arial"/>
                          <a:ea typeface="ＭＳ Ｐゴシック" pitchFamily="34" charset="-128"/>
                          <a:cs typeface="Arial"/>
                          <a:sym typeface="Symbol" pitchFamily="18" charset="2"/>
                        </a:rPr>
                        <a:t> = 4</a:t>
                      </a:r>
                    </a:p>
                  </a:txBody>
                  <a:tcPr marT="45713" marB="45713" anchor="b" horzOverflow="overflow">
                    <a:lnL>
                      <a:noFill/>
                    </a:lnL>
                    <a:lnR cap="flat">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580939">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Probability that the system is empty (</a:t>
                      </a:r>
                      <a:r>
                        <a:rPr kumimoji="0" lang="en-US" sz="1600" b="0" i="1" u="none" strike="noStrike" cap="none" normalizeH="0" baseline="0" dirty="0" smtClean="0">
                          <a:ln>
                            <a:noFill/>
                          </a:ln>
                          <a:solidFill>
                            <a:schemeClr val="tx1"/>
                          </a:solidFill>
                          <a:effectLst/>
                          <a:latin typeface="Arial"/>
                          <a:ea typeface="ＭＳ Ｐゴシック" pitchFamily="34" charset="-128"/>
                          <a:cs typeface="Arial"/>
                        </a:rPr>
                        <a:t>P</a:t>
                      </a:r>
                      <a:r>
                        <a:rPr kumimoji="0" lang="en-US" sz="1600" b="0" i="0" u="none" strike="noStrike" cap="none" normalizeH="0" baseline="-25000" dirty="0" smtClean="0">
                          <a:ln>
                            <a:noFill/>
                          </a:ln>
                          <a:solidFill>
                            <a:schemeClr val="tx1"/>
                          </a:solidFill>
                          <a:effectLst/>
                          <a:latin typeface="Arial"/>
                          <a:ea typeface="ＭＳ Ｐゴシック" pitchFamily="34" charset="-128"/>
                          <a:cs typeface="Arial"/>
                        </a:rPr>
                        <a:t>0</a:t>
                      </a: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a:t>
                      </a:r>
                    </a:p>
                  </a:txBody>
                  <a:tcPr marT="45713" marB="45713"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0.33</a:t>
                      </a:r>
                    </a:p>
                  </a:txBody>
                  <a:tcPr marT="45713" marB="45713"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0.50</a:t>
                      </a:r>
                    </a:p>
                  </a:txBody>
                  <a:tcPr marT="45713" marB="45713"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0.50</a:t>
                      </a:r>
                    </a:p>
                  </a:txBody>
                  <a:tcPr marT="45713" marB="45713"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580939">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Average number of cars in the system (</a:t>
                      </a:r>
                      <a:r>
                        <a:rPr kumimoji="0" lang="en-US" sz="1600" b="0" i="1" u="none" strike="noStrike" cap="none" normalizeH="0" baseline="0" dirty="0" smtClean="0">
                          <a:ln>
                            <a:noFill/>
                          </a:ln>
                          <a:solidFill>
                            <a:schemeClr val="tx1"/>
                          </a:solidFill>
                          <a:effectLst/>
                          <a:latin typeface="Arial"/>
                          <a:ea typeface="ＭＳ Ｐゴシック" pitchFamily="34" charset="-128"/>
                          <a:cs typeface="Arial"/>
                        </a:rPr>
                        <a:t>L</a:t>
                      </a: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a:t>
                      </a:r>
                    </a:p>
                  </a:txBody>
                  <a:tcPr marT="45713" marB="45713"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2 cars</a:t>
                      </a:r>
                    </a:p>
                  </a:txBody>
                  <a:tcPr marT="45713" marB="45713"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0.75 cars</a:t>
                      </a:r>
                    </a:p>
                  </a:txBody>
                  <a:tcPr marT="45713" marB="45713"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1 car</a:t>
                      </a:r>
                    </a:p>
                  </a:txBody>
                  <a:tcPr marT="45713" marB="45713" anchor="ctr" horzOverflow="overflow">
                    <a:lnL>
                      <a:noFill/>
                    </a:lnL>
                    <a:lnR cap="flat">
                      <a:noFill/>
                    </a:lnR>
                    <a:lnT>
                      <a:noFill/>
                    </a:lnT>
                    <a:lnB>
                      <a:noFill/>
                    </a:lnB>
                    <a:lnTlToBr>
                      <a:noFill/>
                    </a:lnTlToBr>
                    <a:lnBlToTr>
                      <a:noFill/>
                    </a:lnBlToTr>
                    <a:noFill/>
                  </a:tcPr>
                </a:tc>
              </a:tr>
              <a:tr h="580939">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Average time spent in the system (</a:t>
                      </a:r>
                      <a:r>
                        <a:rPr kumimoji="0" lang="en-US" sz="1600" b="0" i="1" u="none" strike="noStrike" cap="none" normalizeH="0" baseline="0" dirty="0" smtClean="0">
                          <a:ln>
                            <a:noFill/>
                          </a:ln>
                          <a:solidFill>
                            <a:schemeClr val="tx1"/>
                          </a:solidFill>
                          <a:effectLst/>
                          <a:latin typeface="Arial"/>
                          <a:ea typeface="ＭＳ Ｐゴシック" pitchFamily="34" charset="-128"/>
                          <a:cs typeface="Arial"/>
                        </a:rPr>
                        <a:t>W</a:t>
                      </a: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a:t>
                      </a:r>
                    </a:p>
                  </a:txBody>
                  <a:tcPr marT="45713" marB="45713"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60 minutes</a:t>
                      </a:r>
                    </a:p>
                  </a:txBody>
                  <a:tcPr marT="45713" marB="45713"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22.5 minutes</a:t>
                      </a:r>
                    </a:p>
                  </a:txBody>
                  <a:tcPr marT="45713" marB="45713"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30 minutes</a:t>
                      </a:r>
                    </a:p>
                  </a:txBody>
                  <a:tcPr marT="45713" marB="45713" anchor="ctr" horzOverflow="overflow">
                    <a:lnL>
                      <a:noFill/>
                    </a:lnL>
                    <a:lnR cap="flat">
                      <a:noFill/>
                    </a:lnR>
                    <a:lnT>
                      <a:noFill/>
                    </a:lnT>
                    <a:lnB>
                      <a:noFill/>
                    </a:lnB>
                    <a:lnTlToBr>
                      <a:noFill/>
                    </a:lnTlToBr>
                    <a:lnBlToTr>
                      <a:noFill/>
                    </a:lnBlToTr>
                    <a:noFill/>
                  </a:tcPr>
                </a:tc>
              </a:tr>
              <a:tr h="579352">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Average number of cars in the queue (</a:t>
                      </a:r>
                      <a:r>
                        <a:rPr kumimoji="0" lang="en-US" sz="1600" b="0" i="1" u="none" strike="noStrike" cap="none" normalizeH="0" baseline="0" dirty="0" smtClean="0">
                          <a:ln>
                            <a:noFill/>
                          </a:ln>
                          <a:solidFill>
                            <a:schemeClr val="tx1"/>
                          </a:solidFill>
                          <a:effectLst/>
                          <a:latin typeface="Arial"/>
                          <a:ea typeface="ＭＳ Ｐゴシック" pitchFamily="34" charset="-128"/>
                          <a:cs typeface="Arial"/>
                        </a:rPr>
                        <a:t>L</a:t>
                      </a:r>
                      <a:r>
                        <a:rPr kumimoji="0" lang="en-US" sz="1600" b="0" i="1" u="none" strike="noStrike" cap="none" normalizeH="0" baseline="-25000" dirty="0" smtClean="0">
                          <a:ln>
                            <a:noFill/>
                          </a:ln>
                          <a:solidFill>
                            <a:schemeClr val="tx1"/>
                          </a:solidFill>
                          <a:effectLst/>
                          <a:latin typeface="Arial"/>
                          <a:ea typeface="ＭＳ Ｐゴシック" pitchFamily="34" charset="-128"/>
                          <a:cs typeface="Arial"/>
                        </a:rPr>
                        <a:t>q</a:t>
                      </a: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a:t>
                      </a:r>
                    </a:p>
                  </a:txBody>
                  <a:tcPr marT="45713" marB="45713"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1.33 cars</a:t>
                      </a:r>
                    </a:p>
                  </a:txBody>
                  <a:tcPr marT="45713" marB="45713"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0.083 car</a:t>
                      </a:r>
                    </a:p>
                  </a:txBody>
                  <a:tcPr marT="45713" marB="45713"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0.50 car</a:t>
                      </a:r>
                    </a:p>
                  </a:txBody>
                  <a:tcPr marT="45713" marB="45713" anchor="ctr" horzOverflow="overflow">
                    <a:lnL>
                      <a:noFill/>
                    </a:lnL>
                    <a:lnR cap="flat">
                      <a:noFill/>
                    </a:lnR>
                    <a:lnT>
                      <a:noFill/>
                    </a:lnT>
                    <a:lnB>
                      <a:noFill/>
                    </a:lnB>
                    <a:lnTlToBr>
                      <a:noFill/>
                    </a:lnTlToBr>
                    <a:lnBlToTr>
                      <a:noFill/>
                    </a:lnBlToTr>
                    <a:noFill/>
                  </a:tcPr>
                </a:tc>
              </a:tr>
              <a:tr h="580939">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Average time spent in the queue (</a:t>
                      </a:r>
                      <a:r>
                        <a:rPr kumimoji="0" lang="en-US" sz="1600" b="0" i="1" u="none" strike="noStrike" cap="none" normalizeH="0" baseline="0" dirty="0" smtClean="0">
                          <a:ln>
                            <a:noFill/>
                          </a:ln>
                          <a:solidFill>
                            <a:schemeClr val="tx1"/>
                          </a:solidFill>
                          <a:effectLst/>
                          <a:latin typeface="Arial"/>
                          <a:ea typeface="ＭＳ Ｐゴシック" pitchFamily="34" charset="-128"/>
                          <a:cs typeface="Arial"/>
                        </a:rPr>
                        <a:t>W</a:t>
                      </a:r>
                      <a:r>
                        <a:rPr kumimoji="0" lang="en-US" sz="1600" b="0" i="1" u="none" strike="noStrike" cap="none" normalizeH="0" baseline="-25000" dirty="0" smtClean="0">
                          <a:ln>
                            <a:noFill/>
                          </a:ln>
                          <a:solidFill>
                            <a:schemeClr val="tx1"/>
                          </a:solidFill>
                          <a:effectLst/>
                          <a:latin typeface="Arial"/>
                          <a:ea typeface="ＭＳ Ｐゴシック" pitchFamily="34" charset="-128"/>
                          <a:cs typeface="Arial"/>
                        </a:rPr>
                        <a:t>q</a:t>
                      </a: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a:t>
                      </a:r>
                    </a:p>
                  </a:txBody>
                  <a:tcPr marT="45713" marB="45713"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40 minutes</a:t>
                      </a:r>
                    </a:p>
                  </a:txBody>
                  <a:tcPr marT="45713" marB="45713"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2.5 minutes</a:t>
                      </a:r>
                    </a:p>
                  </a:txBody>
                  <a:tcPr marT="45713" marB="45713"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15 minutes</a:t>
                      </a:r>
                    </a:p>
                  </a:txBody>
                  <a:tcPr marT="45713" marB="45713"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1000"/>
                                        <p:tgtEl>
                                          <p:spTgt spid="1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Arnold’s Muffler Shop Revisited</a:t>
            </a:r>
          </a:p>
        </p:txBody>
      </p:sp>
      <p:sp>
        <p:nvSpPr>
          <p:cNvPr id="183298" name="Content Placeholder 2"/>
          <p:cNvSpPr>
            <a:spLocks noGrp="1"/>
          </p:cNvSpPr>
          <p:nvPr>
            <p:ph idx="1"/>
          </p:nvPr>
        </p:nvSpPr>
        <p:spPr>
          <a:xfrm>
            <a:off x="673100" y="1333500"/>
            <a:ext cx="7823200" cy="1282700"/>
          </a:xfrm>
        </p:spPr>
        <p:txBody>
          <a:bodyPr/>
          <a:lstStyle/>
          <a:p>
            <a:r>
              <a:rPr lang="en-US" sz="2400" smtClean="0">
                <a:latin typeface="Arial" charset="0"/>
                <a:cs typeface="Arial" charset="0"/>
              </a:rPr>
              <a:t>Adding the second service bay reduces the waiting time in line but will increase the service cost as a second mechanic needs to be hired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ADBAB24E-E05F-4F18-9BF2-192AEF97C159}" type="slidenum">
              <a:rPr lang="en-US"/>
              <a:pPr>
                <a:defRPr/>
              </a:pPr>
              <a:t>48</a:t>
            </a:fld>
            <a:endParaRPr lang="en-US"/>
          </a:p>
        </p:txBody>
      </p:sp>
      <p:grpSp>
        <p:nvGrpSpPr>
          <p:cNvPr id="10" name="Group 65"/>
          <p:cNvGrpSpPr>
            <a:grpSpLocks/>
          </p:cNvGrpSpPr>
          <p:nvPr/>
        </p:nvGrpSpPr>
        <p:grpSpPr bwMode="auto">
          <a:xfrm>
            <a:off x="1395413" y="2778125"/>
            <a:ext cx="6383337" cy="1717675"/>
            <a:chOff x="879" y="1670"/>
            <a:chExt cx="4021" cy="1082"/>
          </a:xfrm>
        </p:grpSpPr>
        <p:sp>
          <p:nvSpPr>
            <p:cNvPr id="183303" name="Text Box 53"/>
            <p:cNvSpPr txBox="1">
              <a:spLocks noChangeArrowheads="1"/>
            </p:cNvSpPr>
            <p:nvPr/>
          </p:nvSpPr>
          <p:spPr bwMode="auto">
            <a:xfrm>
              <a:off x="880" y="1670"/>
              <a:ext cx="4020" cy="494"/>
            </a:xfrm>
            <a:prstGeom prst="rect">
              <a:avLst/>
            </a:prstGeom>
            <a:noFill/>
            <a:ln w="9525">
              <a:noFill/>
              <a:miter lim="800000"/>
              <a:headEnd/>
              <a:tailEnd/>
            </a:ln>
          </p:spPr>
          <p:txBody>
            <a:bodyPr wrap="none">
              <a:spAutoFit/>
            </a:bodyPr>
            <a:lstStyle/>
            <a:p>
              <a:pPr>
                <a:spcAft>
                  <a:spcPct val="25000"/>
                </a:spcAft>
                <a:tabLst>
                  <a:tab pos="2692400" algn="l"/>
                </a:tabLst>
              </a:pPr>
              <a:r>
                <a:rPr lang="en-US" sz="2000">
                  <a:ea typeface="MS PGothic" pitchFamily="34" charset="-128"/>
                </a:rPr>
                <a:t>Total daily waiting cost	= (8 hours per day)</a:t>
              </a:r>
              <a:r>
                <a:rPr lang="en-US" sz="2000" i="1">
                  <a:ea typeface="MS PGothic" pitchFamily="34" charset="-128"/>
                  <a:sym typeface="Symbol" pitchFamily="18" charset="2"/>
                </a:rPr>
                <a:t>W</a:t>
              </a:r>
              <a:r>
                <a:rPr lang="en-US" sz="2000" i="1" baseline="-25000">
                  <a:ea typeface="MS PGothic" pitchFamily="34" charset="-128"/>
                  <a:sym typeface="Symbol" pitchFamily="18" charset="2"/>
                </a:rPr>
                <a:t>q</a:t>
              </a:r>
              <a:r>
                <a:rPr lang="en-US" sz="2000" i="1">
                  <a:ea typeface="MS PGothic" pitchFamily="34" charset="-128"/>
                  <a:sym typeface="Symbol" pitchFamily="18" charset="2"/>
                </a:rPr>
                <a:t>C</a:t>
              </a:r>
              <a:r>
                <a:rPr lang="en-US" sz="2000" i="1" baseline="-25000">
                  <a:ea typeface="MS PGothic" pitchFamily="34" charset="-128"/>
                  <a:sym typeface="Symbol" pitchFamily="18" charset="2"/>
                </a:rPr>
                <a:t>w</a:t>
              </a:r>
              <a:r>
                <a:rPr lang="en-US" sz="2000" i="1">
                  <a:ea typeface="MS PGothic" pitchFamily="34" charset="-128"/>
                  <a:sym typeface="Symbol" pitchFamily="18" charset="2"/>
                </a:rPr>
                <a:t> </a:t>
              </a:r>
            </a:p>
            <a:p>
              <a:pPr>
                <a:spcAft>
                  <a:spcPct val="25000"/>
                </a:spcAft>
                <a:tabLst>
                  <a:tab pos="2692400" algn="l"/>
                </a:tabLst>
              </a:pPr>
              <a:r>
                <a:rPr lang="en-US" sz="2000">
                  <a:ea typeface="MS PGothic" pitchFamily="34" charset="-128"/>
                  <a:sym typeface="Symbol" pitchFamily="18" charset="2"/>
                </a:rPr>
                <a:t>	= (8)(2)(0.0417)($50) = $33.36</a:t>
              </a:r>
            </a:p>
          </p:txBody>
        </p:sp>
        <p:sp>
          <p:nvSpPr>
            <p:cNvPr id="183304" name="Text Box 58"/>
            <p:cNvSpPr txBox="1">
              <a:spLocks noChangeArrowheads="1"/>
            </p:cNvSpPr>
            <p:nvPr/>
          </p:nvSpPr>
          <p:spPr bwMode="auto">
            <a:xfrm>
              <a:off x="879" y="2258"/>
              <a:ext cx="3524" cy="494"/>
            </a:xfrm>
            <a:prstGeom prst="rect">
              <a:avLst/>
            </a:prstGeom>
            <a:noFill/>
            <a:ln w="9525">
              <a:noFill/>
              <a:miter lim="800000"/>
              <a:headEnd/>
              <a:tailEnd/>
            </a:ln>
          </p:spPr>
          <p:txBody>
            <a:bodyPr wrap="none">
              <a:spAutoFit/>
            </a:bodyPr>
            <a:lstStyle/>
            <a:p>
              <a:pPr>
                <a:spcAft>
                  <a:spcPct val="25000"/>
                </a:spcAft>
                <a:tabLst>
                  <a:tab pos="2692400" algn="l"/>
                </a:tabLst>
              </a:pPr>
              <a:r>
                <a:rPr lang="en-US" sz="2000">
                  <a:ea typeface="MS PGothic" pitchFamily="34" charset="-128"/>
                </a:rPr>
                <a:t>Total daily service cost	= (8 hours per day)</a:t>
              </a:r>
              <a:r>
                <a:rPr lang="en-US" sz="2000" i="1">
                  <a:ea typeface="MS PGothic" pitchFamily="34" charset="-128"/>
                  <a:sym typeface="Symbol" pitchFamily="18" charset="2"/>
                </a:rPr>
                <a:t>mC</a:t>
              </a:r>
              <a:r>
                <a:rPr lang="en-US" sz="2000" i="1" baseline="-25000">
                  <a:ea typeface="MS PGothic" pitchFamily="34" charset="-128"/>
                  <a:sym typeface="Symbol" pitchFamily="18" charset="2"/>
                </a:rPr>
                <a:t>s</a:t>
              </a:r>
              <a:r>
                <a:rPr lang="en-US" sz="2000" i="1">
                  <a:ea typeface="MS PGothic" pitchFamily="34" charset="-128"/>
                  <a:sym typeface="Symbol" pitchFamily="18" charset="2"/>
                </a:rPr>
                <a:t> </a:t>
              </a:r>
            </a:p>
            <a:p>
              <a:pPr>
                <a:spcAft>
                  <a:spcPct val="25000"/>
                </a:spcAft>
                <a:tabLst>
                  <a:tab pos="2692400" algn="l"/>
                </a:tabLst>
              </a:pPr>
              <a:r>
                <a:rPr lang="en-US" sz="2000">
                  <a:ea typeface="MS PGothic" pitchFamily="34" charset="-128"/>
                  <a:sym typeface="Symbol" pitchFamily="18" charset="2"/>
                </a:rPr>
                <a:t>	= (8)2($15) = $240</a:t>
              </a:r>
            </a:p>
          </p:txBody>
        </p:sp>
      </p:grpSp>
      <p:sp>
        <p:nvSpPr>
          <p:cNvPr id="183302" name="Text Box 63"/>
          <p:cNvSpPr txBox="1">
            <a:spLocks noChangeArrowheads="1"/>
          </p:cNvSpPr>
          <p:nvPr/>
        </p:nvSpPr>
        <p:spPr bwMode="auto">
          <a:xfrm>
            <a:off x="1192213" y="5032375"/>
            <a:ext cx="6623050" cy="400050"/>
          </a:xfrm>
          <a:prstGeom prst="rect">
            <a:avLst/>
          </a:prstGeom>
          <a:noFill/>
          <a:ln w="9525">
            <a:noFill/>
            <a:miter lim="800000"/>
            <a:headEnd/>
            <a:tailEnd/>
          </a:ln>
        </p:spPr>
        <p:txBody>
          <a:bodyPr wrap="none">
            <a:spAutoFit/>
          </a:bodyPr>
          <a:lstStyle/>
          <a:p>
            <a:pPr>
              <a:spcAft>
                <a:spcPct val="25000"/>
              </a:spcAft>
            </a:pPr>
            <a:r>
              <a:rPr lang="en-US" sz="2000">
                <a:ea typeface="MS PGothic" pitchFamily="34" charset="-128"/>
              </a:rPr>
              <a:t>Total daily cost of the system = $33.36 +</a:t>
            </a:r>
            <a:r>
              <a:rPr lang="en-US" sz="2000">
                <a:ea typeface="MS PGothic" pitchFamily="34" charset="-128"/>
                <a:sym typeface="Symbol" pitchFamily="18" charset="2"/>
              </a:rPr>
              <a:t> $240 = $273.36</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1A39AF18-E491-4045-B6A3-975DA6ADBF8B}" type="slidenum">
              <a:rPr lang="en-US"/>
              <a:pPr>
                <a:defRPr/>
              </a:pPr>
              <a:t>49</a:t>
            </a:fld>
            <a:endParaRPr lang="en-US"/>
          </a:p>
        </p:txBody>
      </p:sp>
      <p:sp>
        <p:nvSpPr>
          <p:cNvPr id="6" name="TextBox 5"/>
          <p:cNvSpPr txBox="1">
            <a:spLocks noChangeArrowheads="1"/>
          </p:cNvSpPr>
          <p:nvPr/>
        </p:nvSpPr>
        <p:spPr bwMode="auto">
          <a:xfrm>
            <a:off x="768350" y="1408113"/>
            <a:ext cx="7143750" cy="307975"/>
          </a:xfrm>
          <a:prstGeom prst="rect">
            <a:avLst/>
          </a:prstGeom>
          <a:noFill/>
          <a:ln w="9525">
            <a:noFill/>
            <a:miter lim="800000"/>
            <a:headEnd/>
            <a:tailEnd/>
          </a:ln>
        </p:spPr>
        <p:txBody>
          <a:bodyPr>
            <a:spAutoFit/>
          </a:bodyPr>
          <a:lstStyle/>
          <a:p>
            <a:r>
              <a:rPr lang="en-US" sz="1400"/>
              <a:t>PROGRAM 12.2 – Excel QM Solution to Arnold’s Muffler Multichannel Example</a:t>
            </a:r>
          </a:p>
        </p:txBody>
      </p:sp>
      <p:pic>
        <p:nvPicPr>
          <p:cNvPr id="3" name="Picture 2" descr="p12-2.pdf"/>
          <p:cNvPicPr>
            <a:picLocks noChangeAspect="1"/>
          </p:cNvPicPr>
          <p:nvPr/>
        </p:nvPicPr>
        <p:blipFill>
          <a:blip r:embed="rId2"/>
          <a:srcRect/>
          <a:stretch>
            <a:fillRect/>
          </a:stretch>
        </p:blipFill>
        <p:spPr bwMode="auto">
          <a:xfrm>
            <a:off x="1106488" y="1817688"/>
            <a:ext cx="6805612" cy="42926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20482" name="Content Placeholder 4"/>
          <p:cNvSpPr>
            <a:spLocks noGrp="1"/>
          </p:cNvSpPr>
          <p:nvPr>
            <p:ph idx="1"/>
          </p:nvPr>
        </p:nvSpPr>
        <p:spPr>
          <a:xfrm>
            <a:off x="673100" y="1417638"/>
            <a:ext cx="7823200" cy="4800600"/>
          </a:xfrm>
        </p:spPr>
        <p:txBody>
          <a:bodyPr/>
          <a:lstStyle/>
          <a:p>
            <a:r>
              <a:rPr lang="en-US" sz="2800" b="1" smtClean="0">
                <a:latin typeface="Arial" charset="0"/>
                <a:cs typeface="Arial" charset="0"/>
              </a:rPr>
              <a:t>Queuing theory </a:t>
            </a:r>
            <a:r>
              <a:rPr lang="en-US" sz="2800" smtClean="0">
                <a:latin typeface="Arial" charset="0"/>
                <a:cs typeface="Arial" charset="0"/>
              </a:rPr>
              <a:t>is the study of </a:t>
            </a:r>
            <a:r>
              <a:rPr lang="en-US" sz="2800" i="1" smtClean="0">
                <a:latin typeface="Arial" charset="0"/>
                <a:cs typeface="Arial" charset="0"/>
              </a:rPr>
              <a:t>waiting lines</a:t>
            </a:r>
            <a:endParaRPr lang="en-US" sz="2800" smtClean="0">
              <a:latin typeface="Arial" charset="0"/>
              <a:cs typeface="Arial" charset="0"/>
            </a:endParaRPr>
          </a:p>
          <a:p>
            <a:pPr lvl="1"/>
            <a:r>
              <a:rPr lang="en-US" sz="2400" smtClean="0">
                <a:latin typeface="Arial" charset="0"/>
                <a:cs typeface="Arial" charset="0"/>
              </a:rPr>
              <a:t>One of the oldest and most widely used quantitative analysis techniques</a:t>
            </a:r>
          </a:p>
          <a:p>
            <a:r>
              <a:rPr lang="en-US" sz="2800" smtClean="0">
                <a:latin typeface="Arial" charset="0"/>
                <a:cs typeface="Arial" charset="0"/>
              </a:rPr>
              <a:t>The three basic components of a queuing process</a:t>
            </a:r>
          </a:p>
          <a:p>
            <a:pPr lvl="1"/>
            <a:r>
              <a:rPr lang="en-US" sz="2400" smtClean="0">
                <a:latin typeface="Arial" charset="0"/>
                <a:cs typeface="Arial" charset="0"/>
              </a:rPr>
              <a:t>Arrivals</a:t>
            </a:r>
          </a:p>
          <a:p>
            <a:pPr lvl="1"/>
            <a:r>
              <a:rPr lang="en-US" sz="2400" smtClean="0">
                <a:latin typeface="Arial" charset="0"/>
                <a:cs typeface="Arial" charset="0"/>
              </a:rPr>
              <a:t>Service facilities</a:t>
            </a:r>
          </a:p>
          <a:p>
            <a:pPr lvl="1"/>
            <a:r>
              <a:rPr lang="en-US" sz="2400" smtClean="0">
                <a:latin typeface="Arial" charset="0"/>
                <a:cs typeface="Arial" charset="0"/>
              </a:rPr>
              <a:t>The actual waiting line</a:t>
            </a:r>
          </a:p>
          <a:p>
            <a:r>
              <a:rPr lang="en-US" sz="2800" smtClean="0">
                <a:latin typeface="Arial" charset="0"/>
                <a:cs typeface="Arial" charset="0"/>
              </a:rPr>
              <a:t>Analytical models of waiting lines can help managers evaluate the cost and effectiveness of service systems</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12 – </a:t>
            </a:r>
            <a:fld id="{2CF7ACCD-D537-4125-88C2-A6008AE4C646}" type="slidenum">
              <a:rPr lang="en-US"/>
              <a:pPr>
                <a:defRPr/>
              </a:pPr>
              <a:t>5</a:t>
            </a:fld>
            <a:endParaRPr lang="en-US"/>
          </a:p>
        </p:txBody>
      </p:sp>
    </p:spTree>
  </p:cSld>
  <p:clrMapOvr>
    <a:masterClrMapping/>
  </p:clrMapOvr>
  <p:transition spd="slow">
    <p:pull dir="l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Arial" charset="0"/>
                <a:ea typeface="ＭＳ Ｐゴシック" charset="0"/>
              </a:rPr>
              <a:t>Constant Service Time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Model </a:t>
            </a:r>
            <a:r>
              <a:rPr lang="en-US" dirty="0">
                <a:latin typeface="Arial" charset="0"/>
                <a:ea typeface="ＭＳ Ｐゴシック" charset="0"/>
              </a:rPr>
              <a:t>(</a:t>
            </a:r>
            <a:r>
              <a:rPr lang="en-US" i="1" dirty="0">
                <a:latin typeface="Arial" charset="0"/>
                <a:ea typeface="ＭＳ Ｐゴシック" charset="0"/>
              </a:rPr>
              <a:t>M</a:t>
            </a:r>
            <a:r>
              <a:rPr lang="en-US" dirty="0">
                <a:latin typeface="Arial" charset="0"/>
                <a:ea typeface="ＭＳ Ｐゴシック" charset="0"/>
              </a:rPr>
              <a:t>/</a:t>
            </a:r>
            <a:r>
              <a:rPr lang="en-US" i="1" dirty="0">
                <a:latin typeface="Arial" charset="0"/>
                <a:ea typeface="ＭＳ Ｐゴシック" charset="0"/>
              </a:rPr>
              <a:t>D</a:t>
            </a:r>
            <a:r>
              <a:rPr lang="en-US" dirty="0">
                <a:latin typeface="Arial" charset="0"/>
                <a:ea typeface="ＭＳ Ｐゴシック" charset="0"/>
              </a:rPr>
              <a:t>/1)</a:t>
            </a:r>
            <a:endParaRPr lang="en-US" dirty="0"/>
          </a:p>
        </p:txBody>
      </p:sp>
      <p:sp>
        <p:nvSpPr>
          <p:cNvPr id="185346" name="Content Placeholder 2"/>
          <p:cNvSpPr>
            <a:spLocks noGrp="1"/>
          </p:cNvSpPr>
          <p:nvPr>
            <p:ph idx="1"/>
          </p:nvPr>
        </p:nvSpPr>
        <p:spPr/>
        <p:txBody>
          <a:bodyPr/>
          <a:lstStyle/>
          <a:p>
            <a:r>
              <a:rPr lang="en-US" smtClean="0">
                <a:latin typeface="Arial" charset="0"/>
                <a:cs typeface="Arial" charset="0"/>
              </a:rPr>
              <a:t>Constant service times are used when customers or units are processed according to a fixed cycle</a:t>
            </a:r>
          </a:p>
          <a:p>
            <a:r>
              <a:rPr lang="en-US" smtClean="0">
                <a:latin typeface="Arial" charset="0"/>
                <a:cs typeface="Arial" charset="0"/>
              </a:rPr>
              <a:t>The values for </a:t>
            </a:r>
            <a:r>
              <a:rPr lang="en-US" i="1" smtClean="0">
                <a:latin typeface="Arial" charset="0"/>
                <a:cs typeface="Arial" charset="0"/>
              </a:rPr>
              <a:t>L</a:t>
            </a:r>
            <a:r>
              <a:rPr lang="en-US" i="1" baseline="-25000" smtClean="0">
                <a:latin typeface="Arial" charset="0"/>
                <a:cs typeface="Arial" charset="0"/>
              </a:rPr>
              <a:t>q</a:t>
            </a:r>
            <a:r>
              <a:rPr lang="en-US" smtClean="0">
                <a:latin typeface="Arial" charset="0"/>
                <a:cs typeface="Arial" charset="0"/>
              </a:rPr>
              <a:t>, </a:t>
            </a:r>
            <a:r>
              <a:rPr lang="en-US" i="1" smtClean="0">
                <a:latin typeface="Arial" charset="0"/>
                <a:cs typeface="Arial" charset="0"/>
              </a:rPr>
              <a:t>W</a:t>
            </a:r>
            <a:r>
              <a:rPr lang="en-US" i="1" baseline="-25000" smtClean="0">
                <a:latin typeface="Arial" charset="0"/>
                <a:cs typeface="Arial" charset="0"/>
              </a:rPr>
              <a:t>q</a:t>
            </a:r>
            <a:r>
              <a:rPr lang="en-US" smtClean="0">
                <a:latin typeface="Arial" charset="0"/>
                <a:cs typeface="Arial" charset="0"/>
              </a:rPr>
              <a:t>, </a:t>
            </a:r>
            <a:r>
              <a:rPr lang="en-US" i="1" smtClean="0">
                <a:latin typeface="Arial" charset="0"/>
                <a:cs typeface="Arial" charset="0"/>
              </a:rPr>
              <a:t>L</a:t>
            </a:r>
            <a:r>
              <a:rPr lang="en-US" smtClean="0">
                <a:latin typeface="Arial" charset="0"/>
                <a:cs typeface="Arial" charset="0"/>
              </a:rPr>
              <a:t>, and </a:t>
            </a:r>
            <a:r>
              <a:rPr lang="en-US" i="1" smtClean="0">
                <a:latin typeface="Arial" charset="0"/>
                <a:cs typeface="Arial" charset="0"/>
              </a:rPr>
              <a:t>W</a:t>
            </a:r>
            <a:r>
              <a:rPr lang="en-US" smtClean="0">
                <a:latin typeface="Arial" charset="0"/>
                <a:cs typeface="Arial" charset="0"/>
              </a:rPr>
              <a:t> are always less than they would be for models with variable service time</a:t>
            </a:r>
          </a:p>
          <a:p>
            <a:pPr lvl="1"/>
            <a:r>
              <a:rPr lang="en-US" smtClean="0">
                <a:latin typeface="Arial" charset="0"/>
                <a:cs typeface="Arial" charset="0"/>
              </a:rPr>
              <a:t>Both average queue length and average waiting time are halved in constant service rate models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71D7C64C-F9A0-4069-928A-03056719417B}" type="slidenum">
              <a:rPr lang="en-US"/>
              <a:pPr>
                <a:defRPr/>
              </a:pPr>
              <a:t>50</a:t>
            </a:fld>
            <a:endParaRPr lang="en-US"/>
          </a:p>
        </p:txBody>
      </p:sp>
    </p:spTree>
  </p:cSld>
  <p:clrMapOvr>
    <a:masterClrMapping/>
  </p:clrMapOvr>
  <p:transition spd="slow">
    <p:pull dir="l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Arial" charset="0"/>
                <a:ea typeface="ＭＳ Ｐゴシック" charset="0"/>
              </a:rPr>
              <a:t>Constant Service Time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Model </a:t>
            </a:r>
            <a:r>
              <a:rPr lang="en-US" dirty="0">
                <a:latin typeface="Arial" charset="0"/>
                <a:ea typeface="ＭＳ Ｐゴシック" charset="0"/>
              </a:rPr>
              <a:t>(</a:t>
            </a:r>
            <a:r>
              <a:rPr lang="en-US" i="1" dirty="0">
                <a:latin typeface="Arial" charset="0"/>
                <a:ea typeface="ＭＳ Ｐゴシック" charset="0"/>
              </a:rPr>
              <a:t>M</a:t>
            </a:r>
            <a:r>
              <a:rPr lang="en-US" dirty="0">
                <a:latin typeface="Arial" charset="0"/>
                <a:ea typeface="ＭＳ Ｐゴシック" charset="0"/>
              </a:rPr>
              <a:t>/</a:t>
            </a:r>
            <a:r>
              <a:rPr lang="en-US" i="1" dirty="0">
                <a:latin typeface="Arial" charset="0"/>
                <a:ea typeface="ＭＳ Ｐゴシック" charset="0"/>
              </a:rPr>
              <a:t>D</a:t>
            </a:r>
            <a:r>
              <a:rPr lang="en-US" dirty="0">
                <a:latin typeface="Arial" charset="0"/>
                <a:ea typeface="ＭＳ Ｐゴシック" charset="0"/>
              </a:rPr>
              <a:t>/1)</a:t>
            </a:r>
            <a:endParaRPr lang="en-US" dirty="0"/>
          </a:p>
        </p:txBody>
      </p:sp>
      <p:sp>
        <p:nvSpPr>
          <p:cNvPr id="186433" name="Content Placeholder 2"/>
          <p:cNvSpPr>
            <a:spLocks noGrp="1"/>
          </p:cNvSpPr>
          <p:nvPr>
            <p:ph idx="1"/>
          </p:nvPr>
        </p:nvSpPr>
        <p:spPr>
          <a:xfrm>
            <a:off x="673100" y="1600200"/>
            <a:ext cx="7823200" cy="1130300"/>
          </a:xfrm>
        </p:spPr>
        <p:txBody>
          <a:bodyPr/>
          <a:lstStyle/>
          <a:p>
            <a:pPr>
              <a:spcAft>
                <a:spcPts val="1200"/>
              </a:spcAft>
            </a:pPr>
            <a:r>
              <a:rPr lang="en-US" sz="2400" smtClean="0">
                <a:latin typeface="Arial" charset="0"/>
                <a:cs typeface="Arial" charset="0"/>
              </a:rPr>
              <a:t>Equations for the Constant Service Time Model</a:t>
            </a:r>
          </a:p>
          <a:p>
            <a:pPr marL="857250" lvl="1" indent="-457200">
              <a:buFont typeface="Calibri" pitchFamily="34" charset="0"/>
              <a:buAutoNum type="arabicPeriod"/>
            </a:pPr>
            <a:r>
              <a:rPr lang="en-US" sz="2400" smtClean="0">
                <a:latin typeface="Arial" charset="0"/>
                <a:cs typeface="Arial" charset="0"/>
              </a:rPr>
              <a:t>Average length of the queue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51B0B8A3-6E8F-4EC5-BAD7-AF4F043D2585}" type="slidenum">
              <a:rPr lang="en-US"/>
              <a:pPr>
                <a:defRPr/>
              </a:pPr>
              <a:t>51</a:t>
            </a:fld>
            <a:endParaRPr lang="en-US"/>
          </a:p>
        </p:txBody>
      </p:sp>
      <p:sp>
        <p:nvSpPr>
          <p:cNvPr id="6" name="Rectangle 12"/>
          <p:cNvSpPr>
            <a:spLocks noChangeArrowheads="1"/>
          </p:cNvSpPr>
          <p:nvPr/>
        </p:nvSpPr>
        <p:spPr bwMode="auto">
          <a:xfrm>
            <a:off x="1066800" y="4008438"/>
            <a:ext cx="6400800" cy="457200"/>
          </a:xfrm>
          <a:prstGeom prst="rect">
            <a:avLst/>
          </a:prstGeom>
          <a:noFill/>
          <a:ln w="9525">
            <a:noFill/>
            <a:miter lim="800000"/>
            <a:headEnd/>
            <a:tailEnd/>
          </a:ln>
        </p:spPr>
        <p:txBody>
          <a:bodyPr/>
          <a:lstStyle/>
          <a:p>
            <a:pPr marL="444500" indent="-444500">
              <a:lnSpc>
                <a:spcPct val="90000"/>
              </a:lnSpc>
              <a:spcBef>
                <a:spcPct val="20000"/>
              </a:spcBef>
              <a:buClr>
                <a:schemeClr val="accent2"/>
              </a:buClr>
              <a:buFont typeface="Wingdings" pitchFamily="2" charset="2"/>
              <a:buAutoNum type="arabicPeriod" startAt="2"/>
            </a:pPr>
            <a:r>
              <a:rPr lang="en-US" sz="2400"/>
              <a:t>Average waiting time in the queue</a:t>
            </a:r>
          </a:p>
        </p:txBody>
      </p:sp>
      <p:graphicFrame>
        <p:nvGraphicFramePr>
          <p:cNvPr id="7" name="Object 62"/>
          <p:cNvGraphicFramePr>
            <a:graphicFrameLocks noChangeAspect="1"/>
          </p:cNvGraphicFramePr>
          <p:nvPr/>
        </p:nvGraphicFramePr>
        <p:xfrm>
          <a:off x="3644900" y="2695575"/>
          <a:ext cx="1854200" cy="825500"/>
        </p:xfrm>
        <a:graphic>
          <a:graphicData uri="http://schemas.openxmlformats.org/presentationml/2006/ole">
            <p:oleObj spid="_x0000_s186430" name="Equation" r:id="rId3" imgW="1846800" imgH="813600" progId="Equation.3">
              <p:embed/>
            </p:oleObj>
          </a:graphicData>
        </a:graphic>
      </p:graphicFrame>
      <p:graphicFrame>
        <p:nvGraphicFramePr>
          <p:cNvPr id="8" name="Object 63"/>
          <p:cNvGraphicFramePr>
            <a:graphicFrameLocks noChangeAspect="1"/>
          </p:cNvGraphicFramePr>
          <p:nvPr/>
        </p:nvGraphicFramePr>
        <p:xfrm>
          <a:off x="3587750" y="4813300"/>
          <a:ext cx="1968500" cy="787400"/>
        </p:xfrm>
        <a:graphic>
          <a:graphicData uri="http://schemas.openxmlformats.org/presentationml/2006/ole">
            <p:oleObj spid="_x0000_s186431" name="Equation" r:id="rId4" imgW="1956240" imgH="7768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18" presetClass="entr" presetSubtype="6" fill="hold" grpId="0"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strips(downRight)">
                                      <p:cBhvr>
                                        <p:cTn id="11" dur="1000"/>
                                        <p:tgtEl>
                                          <p:spTgt spid="6"/>
                                        </p:tgtEl>
                                      </p:cBhvr>
                                    </p:animEffect>
                                  </p:childTnLst>
                                </p:cTn>
                              </p:par>
                            </p:childTnLst>
                          </p:cTn>
                        </p:par>
                        <p:par>
                          <p:cTn id="12" fill="hold">
                            <p:stCondLst>
                              <p:cond delay="3000"/>
                            </p:stCondLst>
                            <p:childTnLst>
                              <p:par>
                                <p:cTn id="13" presetID="22" presetClass="entr" presetSubtype="8" fill="hold"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Arial" charset="0"/>
                <a:ea typeface="ＭＳ Ｐゴシック" charset="0"/>
              </a:rPr>
              <a:t>Constant Service Time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Model </a:t>
            </a:r>
            <a:r>
              <a:rPr lang="en-US" dirty="0">
                <a:latin typeface="Arial" charset="0"/>
                <a:ea typeface="ＭＳ Ｐゴシック" charset="0"/>
              </a:rPr>
              <a:t>(</a:t>
            </a:r>
            <a:r>
              <a:rPr lang="en-US" i="1" dirty="0">
                <a:latin typeface="Arial" charset="0"/>
                <a:ea typeface="ＭＳ Ｐゴシック" charset="0"/>
              </a:rPr>
              <a:t>M</a:t>
            </a:r>
            <a:r>
              <a:rPr lang="en-US" dirty="0">
                <a:latin typeface="Arial" charset="0"/>
                <a:ea typeface="ＭＳ Ｐゴシック" charset="0"/>
              </a:rPr>
              <a:t>/</a:t>
            </a:r>
            <a:r>
              <a:rPr lang="en-US" i="1" dirty="0">
                <a:latin typeface="Arial" charset="0"/>
                <a:ea typeface="ＭＳ Ｐゴシック" charset="0"/>
              </a:rPr>
              <a:t>D</a:t>
            </a:r>
            <a:r>
              <a:rPr lang="en-US" dirty="0">
                <a:latin typeface="Arial" charset="0"/>
                <a:ea typeface="ＭＳ Ｐゴシック" charset="0"/>
              </a:rPr>
              <a:t>/1)</a:t>
            </a:r>
            <a:endParaRPr lang="en-US" dirty="0"/>
          </a:p>
        </p:txBody>
      </p:sp>
      <p:sp>
        <p:nvSpPr>
          <p:cNvPr id="187455" name="Content Placeholder 2"/>
          <p:cNvSpPr>
            <a:spLocks noGrp="1"/>
          </p:cNvSpPr>
          <p:nvPr>
            <p:ph idx="1"/>
          </p:nvPr>
        </p:nvSpPr>
        <p:spPr>
          <a:xfrm>
            <a:off x="609600" y="2070100"/>
            <a:ext cx="7823200" cy="774700"/>
          </a:xfrm>
        </p:spPr>
        <p:txBody>
          <a:bodyPr/>
          <a:lstStyle/>
          <a:p>
            <a:pPr marL="914400" lvl="1" indent="-457200">
              <a:spcAft>
                <a:spcPts val="1200"/>
              </a:spcAft>
              <a:buFont typeface="Calibri" pitchFamily="34" charset="0"/>
              <a:buAutoNum type="arabicPeriod" startAt="3"/>
            </a:pPr>
            <a:r>
              <a:rPr lang="en-US" sz="2400" smtClean="0">
                <a:latin typeface="Arial" charset="0"/>
                <a:cs typeface="Arial" charset="0"/>
              </a:rPr>
              <a:t>Average number of customers in the 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86549A0D-DA9A-405C-A1F2-652814709607}" type="slidenum">
              <a:rPr lang="en-US"/>
              <a:pPr>
                <a:defRPr/>
              </a:pPr>
              <a:t>52</a:t>
            </a:fld>
            <a:endParaRPr lang="en-US"/>
          </a:p>
        </p:txBody>
      </p:sp>
      <p:sp>
        <p:nvSpPr>
          <p:cNvPr id="6" name="Rectangle 12"/>
          <p:cNvSpPr>
            <a:spLocks noChangeArrowheads="1"/>
          </p:cNvSpPr>
          <p:nvPr/>
        </p:nvSpPr>
        <p:spPr bwMode="auto">
          <a:xfrm>
            <a:off x="1066800" y="3830638"/>
            <a:ext cx="6400800" cy="457200"/>
          </a:xfrm>
          <a:prstGeom prst="rect">
            <a:avLst/>
          </a:prstGeom>
          <a:noFill/>
          <a:ln w="9525">
            <a:noFill/>
            <a:miter lim="800000"/>
            <a:headEnd/>
            <a:tailEnd/>
          </a:ln>
        </p:spPr>
        <p:txBody>
          <a:bodyPr/>
          <a:lstStyle/>
          <a:p>
            <a:pPr marL="457200" indent="-457200">
              <a:lnSpc>
                <a:spcPct val="90000"/>
              </a:lnSpc>
              <a:spcBef>
                <a:spcPct val="20000"/>
              </a:spcBef>
              <a:buClr>
                <a:schemeClr val="accent2"/>
              </a:buClr>
              <a:buFont typeface="Calibri" pitchFamily="34" charset="0"/>
              <a:buAutoNum type="arabicPeriod" startAt="4"/>
            </a:pPr>
            <a:r>
              <a:rPr lang="en-US" sz="2400"/>
              <a:t>Average time in the system</a:t>
            </a:r>
          </a:p>
        </p:txBody>
      </p:sp>
      <p:graphicFrame>
        <p:nvGraphicFramePr>
          <p:cNvPr id="9" name="Object 60"/>
          <p:cNvGraphicFramePr>
            <a:graphicFrameLocks noChangeAspect="1"/>
          </p:cNvGraphicFramePr>
          <p:nvPr/>
        </p:nvGraphicFramePr>
        <p:xfrm>
          <a:off x="3937000" y="2778125"/>
          <a:ext cx="1270000" cy="787400"/>
        </p:xfrm>
        <a:graphic>
          <a:graphicData uri="http://schemas.openxmlformats.org/presentationml/2006/ole">
            <p:oleObj spid="_x0000_s187452" name="Equation" r:id="rId3" imgW="1261440" imgH="776880" progId="Equation.3">
              <p:embed/>
            </p:oleObj>
          </a:graphicData>
        </a:graphic>
      </p:graphicFrame>
      <p:graphicFrame>
        <p:nvGraphicFramePr>
          <p:cNvPr id="10" name="Object 61"/>
          <p:cNvGraphicFramePr>
            <a:graphicFrameLocks noChangeAspect="1"/>
          </p:cNvGraphicFramePr>
          <p:nvPr/>
        </p:nvGraphicFramePr>
        <p:xfrm>
          <a:off x="3816350" y="4673600"/>
          <a:ext cx="1511300" cy="787400"/>
        </p:xfrm>
        <a:graphic>
          <a:graphicData uri="http://schemas.openxmlformats.org/presentationml/2006/ole">
            <p:oleObj spid="_x0000_s187453" name="Equation" r:id="rId4" imgW="1499400" imgH="7768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strips(downRight)">
                                      <p:cBhvr>
                                        <p:cTn id="11" dur="1000"/>
                                        <p:tgtEl>
                                          <p:spTgt spid="6"/>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Garcia-Golding Recycling, Inc.</a:t>
            </a:r>
          </a:p>
        </p:txBody>
      </p:sp>
      <p:sp>
        <p:nvSpPr>
          <p:cNvPr id="199682" name="Content Placeholder 2"/>
          <p:cNvSpPr>
            <a:spLocks noGrp="1"/>
          </p:cNvSpPr>
          <p:nvPr>
            <p:ph idx="1"/>
          </p:nvPr>
        </p:nvSpPr>
        <p:spPr/>
        <p:txBody>
          <a:bodyPr/>
          <a:lstStyle/>
          <a:p>
            <a:r>
              <a:rPr lang="en-US" sz="2400" smtClean="0">
                <a:latin typeface="Arial" charset="0"/>
                <a:cs typeface="Arial" charset="0"/>
              </a:rPr>
              <a:t>The company collects and compacts aluminum cans and glass bottles</a:t>
            </a:r>
          </a:p>
          <a:p>
            <a:r>
              <a:rPr lang="en-US" sz="2400" smtClean="0">
                <a:latin typeface="Arial" charset="0"/>
                <a:cs typeface="Arial" charset="0"/>
              </a:rPr>
              <a:t>Trucks arrive at an average rate of 8 per hour (Poisson distribution)</a:t>
            </a:r>
          </a:p>
          <a:p>
            <a:r>
              <a:rPr lang="en-US" sz="2400" smtClean="0">
                <a:latin typeface="Arial" charset="0"/>
                <a:cs typeface="Arial" charset="0"/>
              </a:rPr>
              <a:t>Truck drivers wait about 15 minutes before they empty their load</a:t>
            </a:r>
          </a:p>
          <a:p>
            <a:r>
              <a:rPr lang="en-US" sz="2400" smtClean="0">
                <a:latin typeface="Arial" charset="0"/>
                <a:cs typeface="Arial" charset="0"/>
              </a:rPr>
              <a:t>Drivers and trucks cost $60 per hour</a:t>
            </a:r>
          </a:p>
          <a:p>
            <a:r>
              <a:rPr lang="en-US" sz="2400" smtClean="0">
                <a:latin typeface="Arial" charset="0"/>
                <a:cs typeface="Arial" charset="0"/>
              </a:rPr>
              <a:t>A new automated machine can process truckloads at a constant rate of 12 per hour</a:t>
            </a:r>
          </a:p>
          <a:p>
            <a:r>
              <a:rPr lang="en-US" sz="2400" smtClean="0">
                <a:latin typeface="Arial" charset="0"/>
                <a:cs typeface="Arial" charset="0"/>
              </a:rPr>
              <a:t>A new compactor would be amortized at $3 per truck unloaded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883CBFBA-79B2-4F01-9A0C-DE91AEBBEB58}" type="slidenum">
              <a:rPr lang="en-US"/>
              <a:pPr>
                <a:defRPr/>
              </a:pPr>
              <a:t>53</a:t>
            </a:fld>
            <a:endParaRPr lang="en-US"/>
          </a:p>
        </p:txBody>
      </p:sp>
    </p:spTree>
  </p:cSld>
  <p:clrMapOvr>
    <a:masterClrMapping/>
  </p:clrMapOvr>
  <p:transition spd="slow">
    <p:pull dir="l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Garcia-Golding Recycling, Inc.</a:t>
            </a:r>
          </a:p>
        </p:txBody>
      </p:sp>
      <p:sp>
        <p:nvSpPr>
          <p:cNvPr id="189442" name="Content Placeholder 2"/>
          <p:cNvSpPr>
            <a:spLocks noGrp="1"/>
          </p:cNvSpPr>
          <p:nvPr>
            <p:ph idx="1"/>
          </p:nvPr>
        </p:nvSpPr>
        <p:spPr>
          <a:xfrm>
            <a:off x="673100" y="1257300"/>
            <a:ext cx="7823200" cy="482600"/>
          </a:xfrm>
        </p:spPr>
        <p:txBody>
          <a:bodyPr/>
          <a:lstStyle/>
          <a:p>
            <a:r>
              <a:rPr lang="en-US" sz="2400" smtClean="0">
                <a:latin typeface="Arial" charset="0"/>
                <a:cs typeface="Arial" charset="0"/>
              </a:rPr>
              <a:t>Analysis of cost versus benefit of the purchase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10E9BC36-528E-4FA4-A580-66205F6A12D0}" type="slidenum">
              <a:rPr lang="en-US"/>
              <a:pPr>
                <a:defRPr/>
              </a:pPr>
              <a:t>54</a:t>
            </a:fld>
            <a:endParaRPr lang="en-US"/>
          </a:p>
        </p:txBody>
      </p:sp>
      <p:grpSp>
        <p:nvGrpSpPr>
          <p:cNvPr id="6" name="Group 7"/>
          <p:cNvGrpSpPr>
            <a:grpSpLocks/>
          </p:cNvGrpSpPr>
          <p:nvPr/>
        </p:nvGrpSpPr>
        <p:grpSpPr bwMode="auto">
          <a:xfrm>
            <a:off x="487363" y="1827213"/>
            <a:ext cx="8280400" cy="4529137"/>
            <a:chOff x="307" y="1303"/>
            <a:chExt cx="5216" cy="2853"/>
          </a:xfrm>
        </p:grpSpPr>
        <p:sp>
          <p:nvSpPr>
            <p:cNvPr id="189446" name="Text Box 5"/>
            <p:cNvSpPr txBox="1">
              <a:spLocks noChangeArrowheads="1"/>
            </p:cNvSpPr>
            <p:nvPr/>
          </p:nvSpPr>
          <p:spPr bwMode="auto">
            <a:xfrm>
              <a:off x="307" y="1303"/>
              <a:ext cx="5216" cy="2853"/>
            </a:xfrm>
            <a:prstGeom prst="rect">
              <a:avLst/>
            </a:prstGeom>
            <a:noFill/>
            <a:ln w="9525">
              <a:noFill/>
              <a:miter lim="800000"/>
              <a:headEnd/>
              <a:tailEnd/>
            </a:ln>
          </p:spPr>
          <p:txBody>
            <a:bodyPr wrap="none">
              <a:spAutoFit/>
            </a:bodyPr>
            <a:lstStyle/>
            <a:p>
              <a:pPr>
                <a:lnSpc>
                  <a:spcPct val="90000"/>
                </a:lnSpc>
                <a:spcBef>
                  <a:spcPct val="20000"/>
                </a:spcBef>
                <a:tabLst>
                  <a:tab pos="2959100" algn="r"/>
                  <a:tab pos="3048000" algn="l"/>
                </a:tabLst>
              </a:pPr>
              <a:r>
                <a:rPr lang="en-US" sz="2000">
                  <a:solidFill>
                    <a:srgbClr val="000000"/>
                  </a:solidFill>
                  <a:ea typeface="MS PGothic" pitchFamily="34" charset="-128"/>
                </a:rPr>
                <a:t>	Current waiting cost/trip	= (</a:t>
              </a:r>
              <a:r>
                <a:rPr lang="en-US" sz="2000" baseline="30000">
                  <a:solidFill>
                    <a:srgbClr val="000000"/>
                  </a:solidFill>
                  <a:ea typeface="MS PGothic" pitchFamily="34" charset="-128"/>
                </a:rPr>
                <a:t>1</a:t>
              </a:r>
              <a:r>
                <a:rPr lang="en-US" sz="2000">
                  <a:solidFill>
                    <a:srgbClr val="000000"/>
                  </a:solidFill>
                  <a:ea typeface="MS PGothic" pitchFamily="34" charset="-128"/>
                </a:rPr>
                <a:t>/</a:t>
              </a:r>
              <a:r>
                <a:rPr lang="en-US" sz="2000" baseline="-25000">
                  <a:solidFill>
                    <a:srgbClr val="000000"/>
                  </a:solidFill>
                  <a:ea typeface="MS PGothic" pitchFamily="34" charset="-128"/>
                </a:rPr>
                <a:t>4</a:t>
              </a:r>
              <a:r>
                <a:rPr lang="en-US" sz="2000">
                  <a:solidFill>
                    <a:srgbClr val="000000"/>
                  </a:solidFill>
                  <a:ea typeface="MS PGothic" pitchFamily="34" charset="-128"/>
                </a:rPr>
                <a:t> hour waiting time)($60/hour cost)</a:t>
              </a:r>
            </a:p>
            <a:p>
              <a:pPr>
                <a:lnSpc>
                  <a:spcPct val="90000"/>
                </a:lnSpc>
                <a:spcBef>
                  <a:spcPct val="20000"/>
                </a:spcBef>
                <a:tabLst>
                  <a:tab pos="2959100" algn="r"/>
                  <a:tab pos="3048000" algn="l"/>
                </a:tabLst>
              </a:pPr>
              <a:r>
                <a:rPr lang="en-US" sz="2000">
                  <a:solidFill>
                    <a:srgbClr val="000000"/>
                  </a:solidFill>
                  <a:ea typeface="MS PGothic" pitchFamily="34" charset="-128"/>
                </a:rPr>
                <a:t>		= $15/trip</a:t>
              </a:r>
            </a:p>
            <a:p>
              <a:pPr>
                <a:lnSpc>
                  <a:spcPct val="90000"/>
                </a:lnSpc>
                <a:spcBef>
                  <a:spcPct val="20000"/>
                </a:spcBef>
                <a:tabLst>
                  <a:tab pos="2959100" algn="r"/>
                  <a:tab pos="3048000" algn="l"/>
                </a:tabLst>
              </a:pPr>
              <a:r>
                <a:rPr lang="en-US" sz="2000">
                  <a:solidFill>
                    <a:srgbClr val="000000"/>
                  </a:solidFill>
                  <a:ea typeface="MS PGothic" pitchFamily="34" charset="-128"/>
                </a:rPr>
                <a:t>	New system: </a:t>
              </a:r>
              <a:r>
                <a:rPr lang="en-US" sz="2000" i="1">
                  <a:solidFill>
                    <a:srgbClr val="000000"/>
                  </a:solidFill>
                  <a:ea typeface="MS PGothic" pitchFamily="34" charset="-128"/>
                  <a:sym typeface="Symbol" pitchFamily="18" charset="2"/>
                </a:rPr>
                <a:t></a:t>
              </a:r>
              <a:r>
                <a:rPr lang="en-US" sz="2000">
                  <a:solidFill>
                    <a:srgbClr val="000000"/>
                  </a:solidFill>
                  <a:ea typeface="MS PGothic" pitchFamily="34" charset="-128"/>
                  <a:sym typeface="Symbol" pitchFamily="18" charset="2"/>
                </a:rPr>
                <a:t>	= 8 trucks/hour arriving</a:t>
              </a:r>
            </a:p>
            <a:p>
              <a:pPr>
                <a:lnSpc>
                  <a:spcPct val="90000"/>
                </a:lnSpc>
                <a:spcBef>
                  <a:spcPct val="20000"/>
                </a:spcBef>
                <a:tabLst>
                  <a:tab pos="2959100" algn="r"/>
                  <a:tab pos="3048000" algn="l"/>
                </a:tabLst>
              </a:pPr>
              <a:r>
                <a:rPr lang="en-US" sz="2000">
                  <a:solidFill>
                    <a:srgbClr val="000000"/>
                  </a:solidFill>
                  <a:ea typeface="MS PGothic" pitchFamily="34" charset="-128"/>
                  <a:sym typeface="Symbol" pitchFamily="18" charset="2"/>
                </a:rPr>
                <a:t>	</a:t>
              </a:r>
              <a:r>
                <a:rPr lang="en-US" sz="2000" i="1">
                  <a:solidFill>
                    <a:srgbClr val="000000"/>
                  </a:solidFill>
                  <a:ea typeface="MS PGothic" pitchFamily="34" charset="-128"/>
                  <a:sym typeface="Symbol" pitchFamily="18" charset="2"/>
                </a:rPr>
                <a:t></a:t>
              </a:r>
              <a:r>
                <a:rPr lang="en-US" sz="2000">
                  <a:solidFill>
                    <a:srgbClr val="000000"/>
                  </a:solidFill>
                  <a:ea typeface="MS PGothic" pitchFamily="34" charset="-128"/>
                  <a:sym typeface="Symbol" pitchFamily="18" charset="2"/>
                </a:rPr>
                <a:t>	= 12 trucks/hour served</a:t>
              </a:r>
            </a:p>
            <a:p>
              <a:pPr>
                <a:lnSpc>
                  <a:spcPct val="90000"/>
                </a:lnSpc>
                <a:spcBef>
                  <a:spcPct val="20000"/>
                </a:spcBef>
                <a:tabLst>
                  <a:tab pos="2959100" algn="r"/>
                  <a:tab pos="3048000" algn="l"/>
                </a:tabLst>
              </a:pPr>
              <a:r>
                <a:rPr lang="en-US" sz="2000">
                  <a:solidFill>
                    <a:srgbClr val="000000"/>
                  </a:solidFill>
                  <a:ea typeface="MS PGothic" pitchFamily="34" charset="-128"/>
                  <a:sym typeface="Symbol" pitchFamily="18" charset="2"/>
                </a:rPr>
                <a:t>	Average waiting</a:t>
              </a:r>
              <a:br>
                <a:rPr lang="en-US" sz="2000">
                  <a:solidFill>
                    <a:srgbClr val="000000"/>
                  </a:solidFill>
                  <a:ea typeface="MS PGothic" pitchFamily="34" charset="-128"/>
                  <a:sym typeface="Symbol" pitchFamily="18" charset="2"/>
                </a:rPr>
              </a:br>
              <a:r>
                <a:rPr lang="en-US" sz="2000">
                  <a:solidFill>
                    <a:srgbClr val="000000"/>
                  </a:solidFill>
                  <a:ea typeface="MS PGothic" pitchFamily="34" charset="-128"/>
                  <a:sym typeface="Symbol" pitchFamily="18" charset="2"/>
                </a:rPr>
                <a:t>	time in queue	= </a:t>
              </a:r>
              <a:r>
                <a:rPr lang="en-US" sz="2000" i="1">
                  <a:solidFill>
                    <a:srgbClr val="000000"/>
                  </a:solidFill>
                  <a:ea typeface="MS PGothic" pitchFamily="34" charset="-128"/>
                  <a:sym typeface="Symbol" pitchFamily="18" charset="2"/>
                </a:rPr>
                <a:t>W</a:t>
              </a:r>
              <a:r>
                <a:rPr lang="en-US" sz="2000" i="1" baseline="-25000">
                  <a:solidFill>
                    <a:srgbClr val="000000"/>
                  </a:solidFill>
                  <a:ea typeface="MS PGothic" pitchFamily="34" charset="-128"/>
                  <a:sym typeface="Symbol" pitchFamily="18" charset="2"/>
                </a:rPr>
                <a:t>q</a:t>
              </a:r>
              <a:r>
                <a:rPr lang="en-US" sz="2000">
                  <a:solidFill>
                    <a:srgbClr val="000000"/>
                  </a:solidFill>
                  <a:ea typeface="MS PGothic" pitchFamily="34" charset="-128"/>
                  <a:sym typeface="Symbol" pitchFamily="18" charset="2"/>
                </a:rPr>
                <a:t> = </a:t>
              </a:r>
              <a:r>
                <a:rPr lang="en-US" sz="2000" baseline="30000">
                  <a:solidFill>
                    <a:srgbClr val="000000"/>
                  </a:solidFill>
                  <a:ea typeface="MS PGothic" pitchFamily="34" charset="-128"/>
                  <a:sym typeface="Symbol" pitchFamily="18" charset="2"/>
                </a:rPr>
                <a:t>1</a:t>
              </a:r>
              <a:r>
                <a:rPr lang="en-US" sz="2000">
                  <a:solidFill>
                    <a:srgbClr val="000000"/>
                  </a:solidFill>
                  <a:ea typeface="MS PGothic" pitchFamily="34" charset="-128"/>
                  <a:sym typeface="Symbol" pitchFamily="18" charset="2"/>
                </a:rPr>
                <a:t>/</a:t>
              </a:r>
              <a:r>
                <a:rPr lang="en-US" sz="2000" baseline="-25000">
                  <a:solidFill>
                    <a:srgbClr val="000000"/>
                  </a:solidFill>
                  <a:ea typeface="MS PGothic" pitchFamily="34" charset="-128"/>
                  <a:sym typeface="Symbol" pitchFamily="18" charset="2"/>
                </a:rPr>
                <a:t>12 </a:t>
              </a:r>
              <a:r>
                <a:rPr lang="en-US" sz="2000">
                  <a:solidFill>
                    <a:srgbClr val="000000"/>
                  </a:solidFill>
                  <a:ea typeface="MS PGothic" pitchFamily="34" charset="-128"/>
                  <a:sym typeface="Symbol" pitchFamily="18" charset="2"/>
                </a:rPr>
                <a:t>hour</a:t>
              </a:r>
            </a:p>
            <a:p>
              <a:pPr>
                <a:lnSpc>
                  <a:spcPct val="90000"/>
                </a:lnSpc>
                <a:spcBef>
                  <a:spcPct val="20000"/>
                </a:spcBef>
                <a:tabLst>
                  <a:tab pos="2959100" algn="r"/>
                  <a:tab pos="3048000" algn="l"/>
                </a:tabLst>
              </a:pPr>
              <a:r>
                <a:rPr lang="en-US" sz="2000">
                  <a:solidFill>
                    <a:srgbClr val="000000"/>
                  </a:solidFill>
                  <a:ea typeface="MS PGothic" pitchFamily="34" charset="-128"/>
                  <a:sym typeface="Symbol" pitchFamily="18" charset="2"/>
                </a:rPr>
                <a:t>	Waiting cost/trip</a:t>
              </a:r>
              <a:br>
                <a:rPr lang="en-US" sz="2000">
                  <a:solidFill>
                    <a:srgbClr val="000000"/>
                  </a:solidFill>
                  <a:ea typeface="MS PGothic" pitchFamily="34" charset="-128"/>
                  <a:sym typeface="Symbol" pitchFamily="18" charset="2"/>
                </a:rPr>
              </a:br>
              <a:r>
                <a:rPr lang="en-US" sz="2000">
                  <a:solidFill>
                    <a:srgbClr val="000000"/>
                  </a:solidFill>
                  <a:ea typeface="MS PGothic" pitchFamily="34" charset="-128"/>
                  <a:sym typeface="Symbol" pitchFamily="18" charset="2"/>
                </a:rPr>
                <a:t>	with new compactor	= (</a:t>
              </a:r>
              <a:r>
                <a:rPr lang="en-US" sz="2000" baseline="30000">
                  <a:solidFill>
                    <a:srgbClr val="000000"/>
                  </a:solidFill>
                  <a:ea typeface="MS PGothic" pitchFamily="34" charset="-128"/>
                  <a:sym typeface="Symbol" pitchFamily="18" charset="2"/>
                </a:rPr>
                <a:t>1</a:t>
              </a:r>
              <a:r>
                <a:rPr lang="en-US" sz="2000">
                  <a:solidFill>
                    <a:srgbClr val="000000"/>
                  </a:solidFill>
                  <a:ea typeface="MS PGothic" pitchFamily="34" charset="-128"/>
                  <a:sym typeface="Symbol" pitchFamily="18" charset="2"/>
                </a:rPr>
                <a:t>/</a:t>
              </a:r>
              <a:r>
                <a:rPr lang="en-US" sz="2000" baseline="-25000">
                  <a:solidFill>
                    <a:srgbClr val="000000"/>
                  </a:solidFill>
                  <a:ea typeface="MS PGothic" pitchFamily="34" charset="-128"/>
                  <a:sym typeface="Symbol" pitchFamily="18" charset="2"/>
                </a:rPr>
                <a:t>12</a:t>
              </a:r>
              <a:r>
                <a:rPr lang="en-US" sz="2000">
                  <a:solidFill>
                    <a:srgbClr val="000000"/>
                  </a:solidFill>
                  <a:ea typeface="MS PGothic" pitchFamily="34" charset="-128"/>
                  <a:sym typeface="Symbol" pitchFamily="18" charset="2"/>
                </a:rPr>
                <a:t> hour wait)($60/hour cost) = $5/trip</a:t>
              </a:r>
            </a:p>
            <a:p>
              <a:pPr>
                <a:lnSpc>
                  <a:spcPct val="90000"/>
                </a:lnSpc>
                <a:spcBef>
                  <a:spcPct val="20000"/>
                </a:spcBef>
                <a:tabLst>
                  <a:tab pos="2959100" algn="r"/>
                  <a:tab pos="3048000" algn="l"/>
                </a:tabLst>
              </a:pPr>
              <a:r>
                <a:rPr lang="en-US" sz="2000">
                  <a:solidFill>
                    <a:srgbClr val="000000"/>
                  </a:solidFill>
                  <a:ea typeface="MS PGothic" pitchFamily="34" charset="-128"/>
                  <a:sym typeface="Symbol" pitchFamily="18" charset="2"/>
                </a:rPr>
                <a:t>	Savings with</a:t>
              </a:r>
              <a:br>
                <a:rPr lang="en-US" sz="2000">
                  <a:solidFill>
                    <a:srgbClr val="000000"/>
                  </a:solidFill>
                  <a:ea typeface="MS PGothic" pitchFamily="34" charset="-128"/>
                  <a:sym typeface="Symbol" pitchFamily="18" charset="2"/>
                </a:rPr>
              </a:br>
              <a:r>
                <a:rPr lang="en-US" sz="2000">
                  <a:solidFill>
                    <a:srgbClr val="000000"/>
                  </a:solidFill>
                  <a:ea typeface="MS PGothic" pitchFamily="34" charset="-128"/>
                  <a:sym typeface="Symbol" pitchFamily="18" charset="2"/>
                </a:rPr>
                <a:t>	new equipment	= $15 (current system) – $5 (new system)</a:t>
              </a:r>
            </a:p>
            <a:p>
              <a:pPr>
                <a:lnSpc>
                  <a:spcPct val="90000"/>
                </a:lnSpc>
                <a:spcBef>
                  <a:spcPct val="20000"/>
                </a:spcBef>
                <a:tabLst>
                  <a:tab pos="2959100" algn="r"/>
                  <a:tab pos="3048000" algn="l"/>
                </a:tabLst>
              </a:pPr>
              <a:r>
                <a:rPr lang="en-US" sz="2000">
                  <a:solidFill>
                    <a:srgbClr val="000000"/>
                  </a:solidFill>
                  <a:ea typeface="MS PGothic" pitchFamily="34" charset="-128"/>
                  <a:sym typeface="Symbol" pitchFamily="18" charset="2"/>
                </a:rPr>
                <a:t>		= $10 per trip</a:t>
              </a:r>
            </a:p>
            <a:p>
              <a:pPr>
                <a:lnSpc>
                  <a:spcPct val="90000"/>
                </a:lnSpc>
                <a:spcBef>
                  <a:spcPct val="20000"/>
                </a:spcBef>
                <a:tabLst>
                  <a:tab pos="2959100" algn="r"/>
                  <a:tab pos="3048000" algn="l"/>
                </a:tabLst>
              </a:pPr>
              <a:r>
                <a:rPr lang="en-US" sz="2000">
                  <a:solidFill>
                    <a:srgbClr val="000000"/>
                  </a:solidFill>
                  <a:ea typeface="MS PGothic" pitchFamily="34" charset="-128"/>
                  <a:sym typeface="Symbol" pitchFamily="18" charset="2"/>
                </a:rPr>
                <a:t>	Cost of new equipment</a:t>
              </a:r>
              <a:br>
                <a:rPr lang="en-US" sz="2000">
                  <a:solidFill>
                    <a:srgbClr val="000000"/>
                  </a:solidFill>
                  <a:ea typeface="MS PGothic" pitchFamily="34" charset="-128"/>
                  <a:sym typeface="Symbol" pitchFamily="18" charset="2"/>
                </a:rPr>
              </a:br>
              <a:r>
                <a:rPr lang="en-US" sz="2000">
                  <a:solidFill>
                    <a:srgbClr val="000000"/>
                  </a:solidFill>
                  <a:ea typeface="MS PGothic" pitchFamily="34" charset="-128"/>
                  <a:sym typeface="Symbol" pitchFamily="18" charset="2"/>
                </a:rPr>
                <a:t>	amortized	= $3/trip</a:t>
              </a:r>
            </a:p>
            <a:p>
              <a:pPr>
                <a:lnSpc>
                  <a:spcPct val="90000"/>
                </a:lnSpc>
                <a:spcBef>
                  <a:spcPct val="20000"/>
                </a:spcBef>
                <a:tabLst>
                  <a:tab pos="2959100" algn="r"/>
                  <a:tab pos="3048000" algn="l"/>
                </a:tabLst>
              </a:pPr>
              <a:r>
                <a:rPr lang="en-US" sz="2000">
                  <a:solidFill>
                    <a:srgbClr val="000000"/>
                  </a:solidFill>
                  <a:ea typeface="MS PGothic" pitchFamily="34" charset="-128"/>
                  <a:sym typeface="Symbol" pitchFamily="18" charset="2"/>
                </a:rPr>
                <a:t>	Net savings	= $7/trip</a:t>
              </a:r>
            </a:p>
          </p:txBody>
        </p:sp>
        <p:sp>
          <p:nvSpPr>
            <p:cNvPr id="189447" name="Line 6"/>
            <p:cNvSpPr>
              <a:spLocks noChangeShapeType="1"/>
            </p:cNvSpPr>
            <p:nvPr/>
          </p:nvSpPr>
          <p:spPr bwMode="auto">
            <a:xfrm>
              <a:off x="2416" y="3904"/>
              <a:ext cx="512" cy="0"/>
            </a:xfrm>
            <a:prstGeom prst="line">
              <a:avLst/>
            </a:prstGeom>
            <a:noFill/>
            <a:ln w="28575">
              <a:solidFill>
                <a:schemeClr val="tx1"/>
              </a:solidFill>
              <a:round/>
              <a:headEnd/>
              <a:tailEnd/>
            </a:ln>
          </p:spPr>
          <p:txBody>
            <a:bodyPr/>
            <a:lstStyle/>
            <a:p>
              <a:endParaRPr lang="en-US"/>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98A0F151-0D8A-4980-8826-FEBED5FB582E}" type="slidenum">
              <a:rPr lang="en-US"/>
              <a:pPr>
                <a:defRPr/>
              </a:pPr>
              <a:t>55</a:t>
            </a:fld>
            <a:endParaRPr lang="en-US"/>
          </a:p>
        </p:txBody>
      </p:sp>
      <p:sp>
        <p:nvSpPr>
          <p:cNvPr id="6" name="TextBox 5"/>
          <p:cNvSpPr txBox="1">
            <a:spLocks noChangeArrowheads="1"/>
          </p:cNvSpPr>
          <p:nvPr/>
        </p:nvSpPr>
        <p:spPr bwMode="auto">
          <a:xfrm>
            <a:off x="768350" y="1535113"/>
            <a:ext cx="7143750" cy="523875"/>
          </a:xfrm>
          <a:prstGeom prst="rect">
            <a:avLst/>
          </a:prstGeom>
          <a:noFill/>
          <a:ln w="9525">
            <a:noFill/>
            <a:miter lim="800000"/>
            <a:headEnd/>
            <a:tailEnd/>
          </a:ln>
        </p:spPr>
        <p:txBody>
          <a:bodyPr>
            <a:spAutoFit/>
          </a:bodyPr>
          <a:lstStyle/>
          <a:p>
            <a:pPr marL="1524000" indent="-1524000"/>
            <a:r>
              <a:rPr lang="en-US" sz="1400"/>
              <a:t>PROGRAM 12.3 –	Excel QM Solution for Constant Service Time Model for Garcia-Golding Recycling Example</a:t>
            </a:r>
          </a:p>
        </p:txBody>
      </p:sp>
      <p:pic>
        <p:nvPicPr>
          <p:cNvPr id="7" name="Picture 6" descr="p12-3.pdf"/>
          <p:cNvPicPr>
            <a:picLocks noChangeAspect="1"/>
          </p:cNvPicPr>
          <p:nvPr/>
        </p:nvPicPr>
        <p:blipFill>
          <a:blip r:embed="rId2"/>
          <a:srcRect/>
          <a:stretch>
            <a:fillRect/>
          </a:stretch>
        </p:blipFill>
        <p:spPr bwMode="auto">
          <a:xfrm>
            <a:off x="977900" y="2343150"/>
            <a:ext cx="7169150" cy="340995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2/3*#ppt_w"/>
                                          </p:val>
                                        </p:tav>
                                        <p:tav tm="100000">
                                          <p:val>
                                            <p:strVal val="#ppt_w"/>
                                          </p:val>
                                        </p:tav>
                                      </p:tavLst>
                                    </p:anim>
                                    <p:anim calcmode="lin" valueType="num">
                                      <p:cBhvr>
                                        <p:cTn id="8" dur="1000" fill="hold"/>
                                        <p:tgtEl>
                                          <p:spTgt spid="7"/>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Finite Population Model </a:t>
            </a:r>
            <a:br>
              <a:rPr lang="en-US" dirty="0"/>
            </a:br>
            <a:r>
              <a:rPr lang="en-US" dirty="0"/>
              <a:t>(</a:t>
            </a:r>
            <a:r>
              <a:rPr lang="en-US" i="1" dirty="0"/>
              <a:t>M</a:t>
            </a:r>
            <a:r>
              <a:rPr lang="en-US" dirty="0"/>
              <a:t>/</a:t>
            </a:r>
            <a:r>
              <a:rPr lang="en-US" i="1" dirty="0"/>
              <a:t>M</a:t>
            </a:r>
            <a:r>
              <a:rPr lang="en-US" dirty="0"/>
              <a:t>/1 with Finite Source)</a:t>
            </a:r>
          </a:p>
        </p:txBody>
      </p:sp>
      <p:sp>
        <p:nvSpPr>
          <p:cNvPr id="191490" name="Content Placeholder 2"/>
          <p:cNvSpPr>
            <a:spLocks noGrp="1"/>
          </p:cNvSpPr>
          <p:nvPr>
            <p:ph idx="1"/>
          </p:nvPr>
        </p:nvSpPr>
        <p:spPr/>
        <p:txBody>
          <a:bodyPr/>
          <a:lstStyle/>
          <a:p>
            <a:r>
              <a:rPr lang="en-US" sz="2800" smtClean="0">
                <a:latin typeface="Arial" charset="0"/>
                <a:cs typeface="Arial" charset="0"/>
              </a:rPr>
              <a:t>Models are different when the population of potential customers is limited</a:t>
            </a:r>
          </a:p>
          <a:p>
            <a:r>
              <a:rPr lang="en-US" sz="2800" smtClean="0">
                <a:latin typeface="Arial" charset="0"/>
                <a:cs typeface="Arial" charset="0"/>
              </a:rPr>
              <a:t>A dependent relationship between the length of the queue and the arrival rate</a:t>
            </a:r>
          </a:p>
          <a:p>
            <a:r>
              <a:rPr lang="en-US" sz="2800" smtClean="0">
                <a:latin typeface="Arial" charset="0"/>
                <a:cs typeface="Arial" charset="0"/>
              </a:rPr>
              <a:t>The model has the following assumptions</a:t>
            </a:r>
          </a:p>
          <a:p>
            <a:pPr marL="914400" lvl="1" indent="-457200">
              <a:buFont typeface="Calibri" pitchFamily="34" charset="0"/>
              <a:buAutoNum type="arabicPeriod"/>
            </a:pPr>
            <a:r>
              <a:rPr lang="en-US" sz="2400" smtClean="0">
                <a:latin typeface="Arial" charset="0"/>
                <a:cs typeface="Arial" charset="0"/>
              </a:rPr>
              <a:t>There is only one server</a:t>
            </a:r>
          </a:p>
          <a:p>
            <a:pPr marL="914400" lvl="1" indent="-457200">
              <a:buFont typeface="Calibri" pitchFamily="34" charset="0"/>
              <a:buAutoNum type="arabicPeriod"/>
            </a:pPr>
            <a:r>
              <a:rPr lang="en-US" sz="2400" smtClean="0">
                <a:latin typeface="Arial" charset="0"/>
                <a:cs typeface="Arial" charset="0"/>
              </a:rPr>
              <a:t>The population of units seeking service is finite</a:t>
            </a:r>
          </a:p>
          <a:p>
            <a:pPr marL="914400" lvl="1" indent="-457200">
              <a:buFont typeface="Calibri" pitchFamily="34" charset="0"/>
              <a:buAutoNum type="arabicPeriod"/>
            </a:pPr>
            <a:r>
              <a:rPr lang="en-US" sz="2400" smtClean="0">
                <a:latin typeface="Arial" charset="0"/>
                <a:cs typeface="Arial" charset="0"/>
              </a:rPr>
              <a:t>Arrivals follow a Poisson distribution and service times are exponentially distributed</a:t>
            </a:r>
          </a:p>
          <a:p>
            <a:pPr marL="914400" lvl="1" indent="-457200">
              <a:buFont typeface="Calibri" pitchFamily="34" charset="0"/>
              <a:buAutoNum type="arabicPeriod"/>
            </a:pPr>
            <a:r>
              <a:rPr lang="en-US" sz="2400" smtClean="0">
                <a:latin typeface="Arial" charset="0"/>
                <a:cs typeface="Arial" charset="0"/>
              </a:rPr>
              <a:t>Customers are served on a first-come, first-served basis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CB82EE1D-6265-4C14-9F3E-85E97E8C8D8A}" type="slidenum">
              <a:rPr lang="en-US"/>
              <a:pPr>
                <a:defRPr/>
              </a:pPr>
              <a:t>56</a:t>
            </a:fld>
            <a:endParaRPr lang="en-US"/>
          </a:p>
        </p:txBody>
      </p:sp>
    </p:spTree>
  </p:cSld>
  <p:clrMapOvr>
    <a:masterClrMapping/>
  </p:clrMapOvr>
  <p:transition spd="slow">
    <p:pull dir="l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Finite Population Model </a:t>
            </a:r>
            <a:br>
              <a:rPr lang="en-US" dirty="0"/>
            </a:br>
            <a:r>
              <a:rPr lang="en-US" dirty="0"/>
              <a:t>(</a:t>
            </a:r>
            <a:r>
              <a:rPr lang="en-US" i="1" dirty="0"/>
              <a:t>M</a:t>
            </a:r>
            <a:r>
              <a:rPr lang="en-US" dirty="0"/>
              <a:t>/</a:t>
            </a:r>
            <a:r>
              <a:rPr lang="en-US" i="1" dirty="0"/>
              <a:t>M</a:t>
            </a:r>
            <a:r>
              <a:rPr lang="en-US" dirty="0"/>
              <a:t>/1 with Finite Source)</a:t>
            </a:r>
          </a:p>
        </p:txBody>
      </p:sp>
      <p:sp>
        <p:nvSpPr>
          <p:cNvPr id="3" name="Content Placeholder 2"/>
          <p:cNvSpPr>
            <a:spLocks noGrp="1"/>
          </p:cNvSpPr>
          <p:nvPr>
            <p:ph idx="1"/>
          </p:nvPr>
        </p:nvSpPr>
        <p:spPr>
          <a:xfrm>
            <a:off x="673100" y="1778000"/>
            <a:ext cx="7823200" cy="2997200"/>
          </a:xfrm>
        </p:spPr>
        <p:txBody>
          <a:bodyPr rtlCol="0">
            <a:normAutofit/>
          </a:bodyPr>
          <a:lstStyle/>
          <a:p>
            <a:pPr fontAlgn="auto">
              <a:spcBef>
                <a:spcPts val="0"/>
              </a:spcBef>
              <a:spcAft>
                <a:spcPts val="1200"/>
              </a:spcAft>
              <a:buFont typeface="Arial"/>
              <a:buChar char="•"/>
              <a:defRPr/>
            </a:pPr>
            <a:r>
              <a:rPr lang="en-US" sz="2400" dirty="0"/>
              <a:t>Equations for the finite population </a:t>
            </a:r>
            <a:r>
              <a:rPr lang="en-US" sz="2400" dirty="0" smtClean="0"/>
              <a:t>model</a:t>
            </a:r>
          </a:p>
          <a:p>
            <a:pPr marL="0" indent="0" fontAlgn="auto">
              <a:spcBef>
                <a:spcPts val="0"/>
              </a:spcBef>
              <a:spcAft>
                <a:spcPts val="0"/>
              </a:spcAft>
              <a:buFont typeface="Arial"/>
              <a:buNone/>
              <a:defRPr/>
            </a:pPr>
            <a:r>
              <a:rPr lang="en-US" sz="2400" dirty="0" smtClean="0"/>
              <a:t>			</a:t>
            </a:r>
            <a:r>
              <a:rPr lang="en-US" sz="2400" i="1" dirty="0" smtClean="0">
                <a:latin typeface="Symbol" panose="05050102010706020507" pitchFamily="18" charset="2"/>
              </a:rPr>
              <a:t></a:t>
            </a:r>
            <a:r>
              <a:rPr lang="en-US" sz="2400" dirty="0" smtClean="0"/>
              <a:t> </a:t>
            </a:r>
            <a:r>
              <a:rPr lang="en-US" sz="2400" dirty="0"/>
              <a:t>= mean arrival </a:t>
            </a:r>
            <a:r>
              <a:rPr lang="en-US" sz="2400" dirty="0" smtClean="0"/>
              <a:t>rate</a:t>
            </a:r>
          </a:p>
          <a:p>
            <a:pPr marL="0" indent="0" fontAlgn="auto">
              <a:spcBef>
                <a:spcPts val="0"/>
              </a:spcBef>
              <a:spcAft>
                <a:spcPts val="0"/>
              </a:spcAft>
              <a:buFont typeface="Arial"/>
              <a:buNone/>
              <a:defRPr/>
            </a:pPr>
            <a:r>
              <a:rPr lang="en-US" sz="2400" dirty="0" smtClean="0"/>
              <a:t>			</a:t>
            </a:r>
            <a:r>
              <a:rPr lang="en-US" sz="2400" i="1" dirty="0" smtClean="0">
                <a:latin typeface="Symbol" panose="05050102010706020507" pitchFamily="18" charset="2"/>
              </a:rPr>
              <a:t></a:t>
            </a:r>
            <a:r>
              <a:rPr lang="en-US" sz="2400" dirty="0" smtClean="0"/>
              <a:t> </a:t>
            </a:r>
            <a:r>
              <a:rPr lang="en-US" sz="2400" dirty="0"/>
              <a:t>= mean service </a:t>
            </a:r>
            <a:r>
              <a:rPr lang="en-US" sz="2400" dirty="0" smtClean="0"/>
              <a:t>rate</a:t>
            </a:r>
          </a:p>
          <a:p>
            <a:pPr marL="0" indent="0" fontAlgn="auto">
              <a:spcBef>
                <a:spcPts val="0"/>
              </a:spcBef>
              <a:spcAft>
                <a:spcPts val="1800"/>
              </a:spcAft>
              <a:buFont typeface="Arial"/>
              <a:buNone/>
              <a:defRPr/>
            </a:pPr>
            <a:r>
              <a:rPr lang="en-US" sz="2400" dirty="0" smtClean="0"/>
              <a:t>			</a:t>
            </a:r>
            <a:r>
              <a:rPr lang="en-US" sz="2400" i="1" dirty="0" smtClean="0"/>
              <a:t>N</a:t>
            </a:r>
            <a:r>
              <a:rPr lang="en-US" sz="2400" dirty="0" smtClean="0"/>
              <a:t> </a:t>
            </a:r>
            <a:r>
              <a:rPr lang="en-US" sz="2400" dirty="0"/>
              <a:t>= size of the </a:t>
            </a:r>
            <a:r>
              <a:rPr lang="en-US" sz="2400" dirty="0" smtClean="0"/>
              <a:t>population</a:t>
            </a:r>
            <a:endParaRPr lang="en-US" sz="2400" dirty="0"/>
          </a:p>
          <a:p>
            <a:pPr marL="857250" lvl="1" indent="-457200" fontAlgn="auto">
              <a:spcBef>
                <a:spcPts val="0"/>
              </a:spcBef>
              <a:buFont typeface="+mj-lt"/>
              <a:buAutoNum type="arabicPeriod"/>
              <a:defRPr/>
            </a:pPr>
            <a:r>
              <a:rPr lang="en-US" sz="2400" dirty="0"/>
              <a:t>Probability that the system is </a:t>
            </a:r>
            <a:r>
              <a:rPr lang="en-US" sz="2400" dirty="0" smtClean="0"/>
              <a:t>empty</a:t>
            </a:r>
            <a:endParaRPr lang="en-US" sz="2400" dirty="0"/>
          </a:p>
          <a:p>
            <a:pPr fontAlgn="auto">
              <a:spcBef>
                <a:spcPts val="0"/>
              </a:spcBef>
              <a:buFont typeface="Arial"/>
              <a:buChar char="•"/>
              <a:defRPr/>
            </a:pP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E20F5EC3-FEB8-4CA8-8AB5-9B9DDFE166E6}" type="slidenum">
              <a:rPr lang="en-US"/>
              <a:pPr>
                <a:defRPr/>
              </a:pPr>
              <a:t>57</a:t>
            </a:fld>
            <a:endParaRPr lang="en-US"/>
          </a:p>
        </p:txBody>
      </p:sp>
      <p:graphicFrame>
        <p:nvGraphicFramePr>
          <p:cNvPr id="6" name="Object 30"/>
          <p:cNvGraphicFramePr>
            <a:graphicFrameLocks noChangeAspect="1"/>
          </p:cNvGraphicFramePr>
          <p:nvPr/>
        </p:nvGraphicFramePr>
        <p:xfrm>
          <a:off x="3276600" y="4305300"/>
          <a:ext cx="2679700" cy="1295400"/>
        </p:xfrm>
        <a:graphic>
          <a:graphicData uri="http://schemas.openxmlformats.org/presentationml/2006/ole">
            <p:oleObj spid="_x0000_s188446" name="Equation" r:id="rId3" imgW="2669400" imgH="127980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Finite Population Model </a:t>
            </a:r>
            <a:br>
              <a:rPr lang="en-US" dirty="0"/>
            </a:br>
            <a:r>
              <a:rPr lang="en-US" dirty="0"/>
              <a:t>(</a:t>
            </a:r>
            <a:r>
              <a:rPr lang="en-US" i="1" dirty="0"/>
              <a:t>M</a:t>
            </a:r>
            <a:r>
              <a:rPr lang="en-US" dirty="0"/>
              <a:t>/</a:t>
            </a:r>
            <a:r>
              <a:rPr lang="en-US" i="1" dirty="0"/>
              <a:t>M</a:t>
            </a:r>
            <a:r>
              <a:rPr lang="en-US" dirty="0"/>
              <a:t>/1 with Finite Source)</a:t>
            </a:r>
          </a:p>
        </p:txBody>
      </p:sp>
      <p:sp>
        <p:nvSpPr>
          <p:cNvPr id="193605" name="Content Placeholder 2"/>
          <p:cNvSpPr>
            <a:spLocks noGrp="1"/>
          </p:cNvSpPr>
          <p:nvPr>
            <p:ph idx="1"/>
          </p:nvPr>
        </p:nvSpPr>
        <p:spPr>
          <a:xfrm>
            <a:off x="177800" y="1724025"/>
            <a:ext cx="7823200" cy="546100"/>
          </a:xfrm>
        </p:spPr>
        <p:txBody>
          <a:bodyPr/>
          <a:lstStyle/>
          <a:p>
            <a:pPr marL="914400" lvl="1" indent="-457200">
              <a:spcAft>
                <a:spcPts val="1200"/>
              </a:spcAft>
              <a:buFont typeface="Calibri" pitchFamily="34" charset="0"/>
              <a:buAutoNum type="arabicPeriod" startAt="2"/>
            </a:pPr>
            <a:r>
              <a:rPr lang="en-US" sz="2400" smtClean="0">
                <a:latin typeface="Arial" charset="0"/>
                <a:cs typeface="Arial" charset="0"/>
              </a:rPr>
              <a:t>Average length of the queue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07C3DEAC-E209-4E46-BA41-9C4192A70D74}" type="slidenum">
              <a:rPr lang="en-US"/>
              <a:pPr>
                <a:defRPr/>
              </a:pPr>
              <a:t>58</a:t>
            </a:fld>
            <a:endParaRPr lang="en-US"/>
          </a:p>
        </p:txBody>
      </p:sp>
      <p:graphicFrame>
        <p:nvGraphicFramePr>
          <p:cNvPr id="7" name="Object 65"/>
          <p:cNvGraphicFramePr>
            <a:graphicFrameLocks noChangeAspect="1"/>
          </p:cNvGraphicFramePr>
          <p:nvPr/>
        </p:nvGraphicFramePr>
        <p:xfrm>
          <a:off x="3054350" y="2290763"/>
          <a:ext cx="3035300" cy="800100"/>
        </p:xfrm>
        <a:graphic>
          <a:graphicData uri="http://schemas.openxmlformats.org/presentationml/2006/ole">
            <p:oleObj spid="_x0000_s193601" name="Equation" r:id="rId3" imgW="3026160" imgH="786240" progId="Equation.3">
              <p:embed/>
            </p:oleObj>
          </a:graphicData>
        </a:graphic>
      </p:graphicFrame>
      <p:grpSp>
        <p:nvGrpSpPr>
          <p:cNvPr id="8" name="Group 11"/>
          <p:cNvGrpSpPr>
            <a:grpSpLocks/>
          </p:cNvGrpSpPr>
          <p:nvPr/>
        </p:nvGrpSpPr>
        <p:grpSpPr bwMode="auto">
          <a:xfrm>
            <a:off x="635000" y="4730750"/>
            <a:ext cx="7772400" cy="1409700"/>
            <a:chOff x="400" y="2980"/>
            <a:chExt cx="4896" cy="888"/>
          </a:xfrm>
        </p:grpSpPr>
        <p:sp>
          <p:nvSpPr>
            <p:cNvPr id="193611" name="Rectangle 6"/>
            <p:cNvSpPr>
              <a:spLocks noChangeArrowheads="1"/>
            </p:cNvSpPr>
            <p:nvPr/>
          </p:nvSpPr>
          <p:spPr bwMode="auto">
            <a:xfrm>
              <a:off x="400" y="2980"/>
              <a:ext cx="4896" cy="336"/>
            </a:xfrm>
            <a:prstGeom prst="rect">
              <a:avLst/>
            </a:prstGeom>
            <a:noFill/>
            <a:ln w="9525">
              <a:noFill/>
              <a:miter lim="800000"/>
              <a:headEnd/>
              <a:tailEnd/>
            </a:ln>
          </p:spPr>
          <p:txBody>
            <a:bodyPr/>
            <a:lstStyle/>
            <a:p>
              <a:pPr marL="355600" indent="-355600">
                <a:lnSpc>
                  <a:spcPct val="90000"/>
                </a:lnSpc>
                <a:spcBef>
                  <a:spcPct val="20000"/>
                </a:spcBef>
                <a:buClr>
                  <a:schemeClr val="accent2"/>
                </a:buClr>
                <a:buFont typeface="Wingdings" pitchFamily="2" charset="2"/>
                <a:buAutoNum type="arabicPeriod" startAt="4"/>
              </a:pPr>
              <a:r>
                <a:rPr lang="en-US" sz="2400">
                  <a:sym typeface="Symbol" pitchFamily="18" charset="2"/>
                </a:rPr>
                <a:t>Average waiting time in the queue</a:t>
              </a:r>
            </a:p>
          </p:txBody>
        </p:sp>
        <p:graphicFrame>
          <p:nvGraphicFramePr>
            <p:cNvPr id="193602" name="Object 66"/>
            <p:cNvGraphicFramePr>
              <a:graphicFrameLocks noChangeAspect="1"/>
            </p:cNvGraphicFramePr>
            <p:nvPr/>
          </p:nvGraphicFramePr>
          <p:xfrm>
            <a:off x="2288" y="3364"/>
            <a:ext cx="1184" cy="504"/>
          </p:xfrm>
          <a:graphic>
            <a:graphicData uri="http://schemas.openxmlformats.org/presentationml/2006/ole">
              <p:oleObj spid="_x0000_s193602" name="Equation" r:id="rId4" imgW="1864800" imgH="786240" progId="Equation.3">
                <p:embed/>
              </p:oleObj>
            </a:graphicData>
          </a:graphic>
        </p:graphicFrame>
      </p:grpSp>
      <p:grpSp>
        <p:nvGrpSpPr>
          <p:cNvPr id="11" name="Group 10"/>
          <p:cNvGrpSpPr>
            <a:grpSpLocks/>
          </p:cNvGrpSpPr>
          <p:nvPr/>
        </p:nvGrpSpPr>
        <p:grpSpPr bwMode="auto">
          <a:xfrm>
            <a:off x="635000" y="3400425"/>
            <a:ext cx="8102600" cy="1014413"/>
            <a:chOff x="400" y="2142"/>
            <a:chExt cx="5104" cy="639"/>
          </a:xfrm>
        </p:grpSpPr>
        <p:sp>
          <p:nvSpPr>
            <p:cNvPr id="193610" name="Rectangle 5"/>
            <p:cNvSpPr>
              <a:spLocks noChangeArrowheads="1"/>
            </p:cNvSpPr>
            <p:nvPr/>
          </p:nvSpPr>
          <p:spPr bwMode="auto">
            <a:xfrm>
              <a:off x="400" y="2142"/>
              <a:ext cx="5104" cy="336"/>
            </a:xfrm>
            <a:prstGeom prst="rect">
              <a:avLst/>
            </a:prstGeom>
            <a:noFill/>
            <a:ln w="9525">
              <a:noFill/>
              <a:miter lim="800000"/>
              <a:headEnd/>
              <a:tailEnd/>
            </a:ln>
          </p:spPr>
          <p:txBody>
            <a:bodyPr/>
            <a:lstStyle/>
            <a:p>
              <a:pPr marL="355600" indent="-355600">
                <a:lnSpc>
                  <a:spcPct val="90000"/>
                </a:lnSpc>
                <a:spcBef>
                  <a:spcPct val="20000"/>
                </a:spcBef>
                <a:buClr>
                  <a:schemeClr val="accent2"/>
                </a:buClr>
                <a:buFont typeface="Wingdings" pitchFamily="2" charset="2"/>
                <a:buAutoNum type="arabicPeriod" startAt="3"/>
              </a:pPr>
              <a:r>
                <a:rPr lang="en-US" sz="2400">
                  <a:sym typeface="Symbol" pitchFamily="18" charset="2"/>
                </a:rPr>
                <a:t>Average number of customers (units) in the system</a:t>
              </a:r>
            </a:p>
          </p:txBody>
        </p:sp>
        <p:graphicFrame>
          <p:nvGraphicFramePr>
            <p:cNvPr id="193603" name="Object 67"/>
            <p:cNvGraphicFramePr>
              <a:graphicFrameLocks noChangeAspect="1"/>
            </p:cNvGraphicFramePr>
            <p:nvPr/>
          </p:nvGraphicFramePr>
          <p:xfrm>
            <a:off x="2248" y="2517"/>
            <a:ext cx="1264" cy="264"/>
          </p:xfrm>
          <a:graphic>
            <a:graphicData uri="http://schemas.openxmlformats.org/presentationml/2006/ole">
              <p:oleObj spid="_x0000_s193603" name="Equation" r:id="rId5" imgW="1992960" imgH="41112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18" presetClass="entr" presetSubtype="6" fill="hold"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1000"/>
                                        <p:tgtEl>
                                          <p:spTgt spid="11"/>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Finite Population Model </a:t>
            </a:r>
            <a:br>
              <a:rPr lang="en-US" dirty="0"/>
            </a:br>
            <a:r>
              <a:rPr lang="en-US" dirty="0"/>
              <a:t>(</a:t>
            </a:r>
            <a:r>
              <a:rPr lang="en-US" i="1" dirty="0"/>
              <a:t>M</a:t>
            </a:r>
            <a:r>
              <a:rPr lang="en-US" dirty="0"/>
              <a:t>/</a:t>
            </a:r>
            <a:r>
              <a:rPr lang="en-US" i="1" dirty="0"/>
              <a:t>M</a:t>
            </a:r>
            <a:r>
              <a:rPr lang="en-US" dirty="0"/>
              <a:t>/1 with Finite Source)</a:t>
            </a:r>
          </a:p>
        </p:txBody>
      </p:sp>
      <p:sp>
        <p:nvSpPr>
          <p:cNvPr id="194604" name="Content Placeholder 2"/>
          <p:cNvSpPr>
            <a:spLocks noGrp="1"/>
          </p:cNvSpPr>
          <p:nvPr>
            <p:ph idx="1"/>
          </p:nvPr>
        </p:nvSpPr>
        <p:spPr>
          <a:xfrm>
            <a:off x="177800" y="1724025"/>
            <a:ext cx="7823200" cy="546100"/>
          </a:xfrm>
        </p:spPr>
        <p:txBody>
          <a:bodyPr/>
          <a:lstStyle/>
          <a:p>
            <a:pPr marL="914400" lvl="1" indent="-457200">
              <a:spcAft>
                <a:spcPts val="1200"/>
              </a:spcAft>
              <a:buFont typeface="Calibri" pitchFamily="34" charset="0"/>
              <a:buAutoNum type="arabicPeriod" startAt="5"/>
            </a:pPr>
            <a:r>
              <a:rPr lang="en-US" sz="2400" smtClean="0">
                <a:latin typeface="Arial" charset="0"/>
                <a:cs typeface="Arial" charset="0"/>
              </a:rPr>
              <a:t>Average time in the 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EDBABB05-5EFC-4E9F-9F50-E1504280A005}" type="slidenum">
              <a:rPr lang="en-US"/>
              <a:pPr>
                <a:defRPr/>
              </a:pPr>
              <a:t>59</a:t>
            </a:fld>
            <a:endParaRPr lang="en-US"/>
          </a:p>
        </p:txBody>
      </p:sp>
      <p:graphicFrame>
        <p:nvGraphicFramePr>
          <p:cNvPr id="14" name="Object 41"/>
          <p:cNvGraphicFramePr>
            <a:graphicFrameLocks noChangeAspect="1"/>
          </p:cNvGraphicFramePr>
          <p:nvPr/>
        </p:nvGraphicFramePr>
        <p:xfrm>
          <a:off x="3816350" y="2413000"/>
          <a:ext cx="1511300" cy="787400"/>
        </p:xfrm>
        <a:graphic>
          <a:graphicData uri="http://schemas.openxmlformats.org/presentationml/2006/ole">
            <p:oleObj spid="_x0000_s194601" name="Equation" r:id="rId3" imgW="1499400" imgH="776880" progId="Equation.3">
              <p:embed/>
            </p:oleObj>
          </a:graphicData>
        </a:graphic>
      </p:graphicFrame>
      <p:grpSp>
        <p:nvGrpSpPr>
          <p:cNvPr id="15" name="Group 8"/>
          <p:cNvGrpSpPr>
            <a:grpSpLocks/>
          </p:cNvGrpSpPr>
          <p:nvPr/>
        </p:nvGrpSpPr>
        <p:grpSpPr bwMode="auto">
          <a:xfrm>
            <a:off x="685800" y="3606800"/>
            <a:ext cx="7772400" cy="1625600"/>
            <a:chOff x="432" y="2272"/>
            <a:chExt cx="4896" cy="1024"/>
          </a:xfrm>
        </p:grpSpPr>
        <p:sp>
          <p:nvSpPr>
            <p:cNvPr id="194608" name="Rectangle 5"/>
            <p:cNvSpPr>
              <a:spLocks noChangeArrowheads="1"/>
            </p:cNvSpPr>
            <p:nvPr/>
          </p:nvSpPr>
          <p:spPr bwMode="auto">
            <a:xfrm>
              <a:off x="432" y="2272"/>
              <a:ext cx="4896" cy="312"/>
            </a:xfrm>
            <a:prstGeom prst="rect">
              <a:avLst/>
            </a:prstGeom>
            <a:noFill/>
            <a:ln w="9525">
              <a:noFill/>
              <a:miter lim="800000"/>
              <a:headEnd/>
              <a:tailEnd/>
            </a:ln>
          </p:spPr>
          <p:txBody>
            <a:bodyPr/>
            <a:lstStyle/>
            <a:p>
              <a:pPr marL="355600" indent="-355600">
                <a:lnSpc>
                  <a:spcPct val="90000"/>
                </a:lnSpc>
                <a:spcBef>
                  <a:spcPct val="20000"/>
                </a:spcBef>
                <a:buClr>
                  <a:schemeClr val="accent2"/>
                </a:buClr>
                <a:buFont typeface="Wingdings" pitchFamily="2" charset="2"/>
                <a:buAutoNum type="arabicPeriod" startAt="6"/>
              </a:pPr>
              <a:r>
                <a:rPr lang="en-US" sz="2400"/>
                <a:t>Probability of </a:t>
              </a:r>
              <a:r>
                <a:rPr lang="en-US" sz="2400" i="1"/>
                <a:t>n</a:t>
              </a:r>
              <a:r>
                <a:rPr lang="en-US" sz="2400"/>
                <a:t> units in the system:</a:t>
              </a:r>
              <a:endParaRPr lang="en-US" sz="2400">
                <a:sym typeface="Symbol" pitchFamily="18" charset="2"/>
              </a:endParaRPr>
            </a:p>
          </p:txBody>
        </p:sp>
        <p:graphicFrame>
          <p:nvGraphicFramePr>
            <p:cNvPr id="194602" name="Object 42"/>
            <p:cNvGraphicFramePr>
              <a:graphicFrameLocks noChangeAspect="1"/>
            </p:cNvGraphicFramePr>
            <p:nvPr/>
          </p:nvGraphicFramePr>
          <p:xfrm>
            <a:off x="1392" y="2704"/>
            <a:ext cx="2976" cy="592"/>
          </p:xfrm>
          <a:graphic>
            <a:graphicData uri="http://schemas.openxmlformats.org/presentationml/2006/ole">
              <p:oleObj spid="_x0000_s194602" name="Equation" r:id="rId4" imgW="4708440" imgH="92340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18" presetClass="entr" presetSubtype="6" fill="hold" nodeType="afterEffect">
                                  <p:stCondLst>
                                    <p:cond delay="1000"/>
                                  </p:stCondLst>
                                  <p:childTnLst>
                                    <p:set>
                                      <p:cBhvr>
                                        <p:cTn id="10" dur="1" fill="hold">
                                          <p:stCondLst>
                                            <p:cond delay="0"/>
                                          </p:stCondLst>
                                        </p:cTn>
                                        <p:tgtEl>
                                          <p:spTgt spid="15"/>
                                        </p:tgtEl>
                                        <p:attrNameLst>
                                          <p:attrName>style.visibility</p:attrName>
                                        </p:attrNameLst>
                                      </p:cBhvr>
                                      <p:to>
                                        <p:strVal val="visible"/>
                                      </p:to>
                                    </p:set>
                                    <p:animEffect transition="in" filter="strips(downRight)">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Waiting Line Costs</a:t>
            </a:r>
          </a:p>
        </p:txBody>
      </p:sp>
      <p:sp>
        <p:nvSpPr>
          <p:cNvPr id="21506" name="Content Placeholder 2"/>
          <p:cNvSpPr>
            <a:spLocks noGrp="1"/>
          </p:cNvSpPr>
          <p:nvPr>
            <p:ph idx="1"/>
          </p:nvPr>
        </p:nvSpPr>
        <p:spPr>
          <a:xfrm>
            <a:off x="673100" y="1417638"/>
            <a:ext cx="7823200" cy="4938712"/>
          </a:xfrm>
        </p:spPr>
        <p:txBody>
          <a:bodyPr/>
          <a:lstStyle/>
          <a:p>
            <a:r>
              <a:rPr lang="en-US" sz="2400" smtClean="0">
                <a:latin typeface="Arial" charset="0"/>
                <a:cs typeface="Arial" charset="0"/>
              </a:rPr>
              <a:t>Most </a:t>
            </a:r>
            <a:r>
              <a:rPr lang="en-US" sz="2400" b="1" smtClean="0">
                <a:latin typeface="Arial" charset="0"/>
                <a:cs typeface="Arial" charset="0"/>
              </a:rPr>
              <a:t>waiting line </a:t>
            </a:r>
            <a:r>
              <a:rPr lang="en-US" sz="2400" smtClean="0">
                <a:latin typeface="Arial" charset="0"/>
                <a:cs typeface="Arial" charset="0"/>
              </a:rPr>
              <a:t>problems are focused on finding the ideal level of service a firm should provide</a:t>
            </a:r>
          </a:p>
          <a:p>
            <a:r>
              <a:rPr lang="en-US" sz="2400" smtClean="0">
                <a:latin typeface="Arial" charset="0"/>
                <a:cs typeface="Arial" charset="0"/>
              </a:rPr>
              <a:t>Generally service level is something management can control</a:t>
            </a:r>
          </a:p>
          <a:p>
            <a:r>
              <a:rPr lang="en-US" sz="2400" smtClean="0">
                <a:latin typeface="Arial" charset="0"/>
                <a:cs typeface="Arial" charset="0"/>
              </a:rPr>
              <a:t>Often try to find the balance between two extremes</a:t>
            </a:r>
          </a:p>
          <a:p>
            <a:pPr lvl="1"/>
            <a:r>
              <a:rPr lang="en-US" sz="2000" smtClean="0">
                <a:latin typeface="Arial" charset="0"/>
                <a:cs typeface="Arial" charset="0"/>
              </a:rPr>
              <a:t>A large staff and </a:t>
            </a:r>
            <a:r>
              <a:rPr lang="en-US" sz="2000" i="1" smtClean="0">
                <a:latin typeface="Arial" charset="0"/>
                <a:cs typeface="Arial" charset="0"/>
              </a:rPr>
              <a:t>many</a:t>
            </a:r>
            <a:r>
              <a:rPr lang="en-US" sz="2000" smtClean="0">
                <a:latin typeface="Arial" charset="0"/>
                <a:cs typeface="Arial" charset="0"/>
              </a:rPr>
              <a:t> service facilities</a:t>
            </a:r>
          </a:p>
          <a:p>
            <a:pPr lvl="2"/>
            <a:r>
              <a:rPr lang="en-US" sz="1600" smtClean="0">
                <a:latin typeface="Arial" charset="0"/>
                <a:cs typeface="Arial" charset="0"/>
              </a:rPr>
              <a:t>High levels of service but high costs</a:t>
            </a:r>
          </a:p>
          <a:p>
            <a:pPr lvl="1"/>
            <a:r>
              <a:rPr lang="en-US" sz="2000" smtClean="0">
                <a:latin typeface="Arial" charset="0"/>
                <a:cs typeface="Arial" charset="0"/>
              </a:rPr>
              <a:t>The </a:t>
            </a:r>
            <a:r>
              <a:rPr lang="en-US" sz="2000" i="1" smtClean="0">
                <a:latin typeface="Arial" charset="0"/>
                <a:cs typeface="Arial" charset="0"/>
              </a:rPr>
              <a:t>minimum </a:t>
            </a:r>
            <a:r>
              <a:rPr lang="en-US" sz="2000" smtClean="0">
                <a:latin typeface="Arial" charset="0"/>
                <a:cs typeface="Arial" charset="0"/>
              </a:rPr>
              <a:t>number</a:t>
            </a:r>
            <a:r>
              <a:rPr lang="en-US" sz="2000" i="1" smtClean="0">
                <a:latin typeface="Arial" charset="0"/>
                <a:cs typeface="Arial" charset="0"/>
              </a:rPr>
              <a:t> </a:t>
            </a:r>
            <a:r>
              <a:rPr lang="en-US" sz="2000" smtClean="0">
                <a:latin typeface="Arial" charset="0"/>
                <a:cs typeface="Arial" charset="0"/>
              </a:rPr>
              <a:t>of service facilities</a:t>
            </a:r>
          </a:p>
          <a:p>
            <a:pPr lvl="2"/>
            <a:r>
              <a:rPr lang="en-US" sz="1600" b="1" smtClean="0">
                <a:latin typeface="Arial" charset="0"/>
                <a:cs typeface="Arial" charset="0"/>
              </a:rPr>
              <a:t>Service cost </a:t>
            </a:r>
            <a:r>
              <a:rPr lang="en-US" sz="1600" smtClean="0">
                <a:latin typeface="Arial" charset="0"/>
                <a:cs typeface="Arial" charset="0"/>
              </a:rPr>
              <a:t>is lower but may result in dissatisfied customers</a:t>
            </a:r>
          </a:p>
          <a:p>
            <a:r>
              <a:rPr lang="en-US" sz="2400" smtClean="0">
                <a:latin typeface="Arial" charset="0"/>
                <a:cs typeface="Arial" charset="0"/>
              </a:rPr>
              <a:t>Service facilities are evaluated on their </a:t>
            </a:r>
            <a:r>
              <a:rPr lang="en-US" sz="2400" i="1" smtClean="0">
                <a:latin typeface="Arial" charset="0"/>
                <a:cs typeface="Arial" charset="0"/>
              </a:rPr>
              <a:t>total expected cost </a:t>
            </a:r>
            <a:r>
              <a:rPr lang="en-US" sz="2400" smtClean="0">
                <a:latin typeface="Arial" charset="0"/>
                <a:cs typeface="Arial" charset="0"/>
              </a:rPr>
              <a:t>which is the sum of service costs and </a:t>
            </a:r>
            <a:r>
              <a:rPr lang="en-US" sz="2400" i="1" smtClean="0">
                <a:latin typeface="Arial" charset="0"/>
                <a:cs typeface="Arial" charset="0"/>
              </a:rPr>
              <a:t>waiting costs</a:t>
            </a:r>
          </a:p>
          <a:p>
            <a:pPr lvl="1"/>
            <a:r>
              <a:rPr lang="en-US" sz="2000" smtClean="0">
                <a:latin typeface="Arial" charset="0"/>
                <a:cs typeface="Arial" charset="0"/>
              </a:rPr>
              <a:t>Find the service level that minimizes the total expected cost</a:t>
            </a:r>
          </a:p>
          <a:p>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27D04E57-2ED5-4866-98C8-90F04A23BC0D}" type="slidenum">
              <a:rPr lang="en-US"/>
              <a:pPr>
                <a:defRPr/>
              </a:pPr>
              <a:t>6</a:t>
            </a:fld>
            <a:endParaRPr lang="en-US"/>
          </a:p>
        </p:txBody>
      </p:sp>
    </p:spTree>
  </p:cSld>
  <p:clrMapOvr>
    <a:masterClrMapping/>
  </p:clrMapOvr>
  <p:transition spd="slow">
    <p:pull dir="lu"/>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Title 1"/>
          <p:cNvSpPr>
            <a:spLocks noGrp="1"/>
          </p:cNvSpPr>
          <p:nvPr>
            <p:ph type="title"/>
          </p:nvPr>
        </p:nvSpPr>
        <p:spPr/>
        <p:txBody>
          <a:bodyPr/>
          <a:lstStyle/>
          <a:p>
            <a:r>
              <a:rPr lang="en-US" smtClean="0">
                <a:latin typeface="Arial" charset="0"/>
                <a:cs typeface="Arial" charset="0"/>
              </a:rPr>
              <a:t>Department of Commerce</a:t>
            </a:r>
          </a:p>
        </p:txBody>
      </p:sp>
      <p:sp>
        <p:nvSpPr>
          <p:cNvPr id="3" name="Content Placeholder 2"/>
          <p:cNvSpPr>
            <a:spLocks noGrp="1"/>
          </p:cNvSpPr>
          <p:nvPr>
            <p:ph idx="1"/>
          </p:nvPr>
        </p:nvSpPr>
        <p:spPr/>
        <p:txBody>
          <a:bodyPr rtlCol="0">
            <a:normAutofit/>
          </a:bodyPr>
          <a:lstStyle/>
          <a:p>
            <a:pPr fontAlgn="auto">
              <a:spcBef>
                <a:spcPts val="0"/>
              </a:spcBef>
              <a:buFont typeface="Arial"/>
              <a:buChar char="•"/>
              <a:defRPr/>
            </a:pPr>
            <a:r>
              <a:rPr lang="en-US" sz="2800" dirty="0"/>
              <a:t>The Department of Commerce has five printers that each need repair after about 20 hours of </a:t>
            </a:r>
            <a:r>
              <a:rPr lang="en-US" sz="2800" dirty="0" smtClean="0"/>
              <a:t>work</a:t>
            </a:r>
            <a:endParaRPr lang="en-US" sz="2800" dirty="0"/>
          </a:p>
          <a:p>
            <a:pPr fontAlgn="auto">
              <a:spcBef>
                <a:spcPts val="0"/>
              </a:spcBef>
              <a:buFont typeface="Arial"/>
              <a:buChar char="•"/>
              <a:defRPr/>
            </a:pPr>
            <a:r>
              <a:rPr lang="en-US" sz="2800" dirty="0"/>
              <a:t>Breakdowns </a:t>
            </a:r>
            <a:r>
              <a:rPr lang="en-US" sz="2800" dirty="0" smtClean="0"/>
              <a:t>follow </a:t>
            </a:r>
            <a:r>
              <a:rPr lang="en-US" sz="2800" dirty="0"/>
              <a:t>a Poisson </a:t>
            </a:r>
            <a:r>
              <a:rPr lang="en-US" sz="2800" dirty="0" smtClean="0"/>
              <a:t>distribution</a:t>
            </a:r>
            <a:endParaRPr lang="en-US" sz="2800" dirty="0"/>
          </a:p>
          <a:p>
            <a:pPr fontAlgn="auto">
              <a:spcBef>
                <a:spcPts val="0"/>
              </a:spcBef>
              <a:buFont typeface="Arial"/>
              <a:buChar char="•"/>
              <a:defRPr/>
            </a:pPr>
            <a:r>
              <a:rPr lang="en-US" sz="2800" dirty="0"/>
              <a:t>The technician can service a printer in an average of about 2 </a:t>
            </a:r>
            <a:r>
              <a:rPr lang="en-US" sz="2800" dirty="0" smtClean="0"/>
              <a:t>hours </a:t>
            </a:r>
            <a:r>
              <a:rPr lang="en-US" sz="2800" dirty="0"/>
              <a:t>following an exponential </a:t>
            </a:r>
            <a:r>
              <a:rPr lang="en-US" sz="2800" dirty="0" smtClean="0"/>
              <a:t>distribution</a:t>
            </a:r>
            <a:endParaRPr lang="en-US" sz="2800" dirty="0"/>
          </a:p>
          <a:p>
            <a:pPr marL="0" indent="0" fontAlgn="auto">
              <a:spcBef>
                <a:spcPts val="0"/>
              </a:spcBef>
              <a:buFont typeface="Arial"/>
              <a:buNone/>
              <a:defRPr/>
            </a:pPr>
            <a:r>
              <a:rPr lang="en-US" sz="2400" i="1" dirty="0" smtClean="0"/>
              <a:t>			</a:t>
            </a:r>
            <a:r>
              <a:rPr lang="en-US" sz="2400" i="1" dirty="0" smtClean="0">
                <a:latin typeface="Symbol" panose="05050102010706020507" pitchFamily="18" charset="2"/>
              </a:rPr>
              <a:t></a:t>
            </a:r>
            <a:r>
              <a:rPr lang="en-US" sz="2400" dirty="0" smtClean="0"/>
              <a:t> </a:t>
            </a:r>
            <a:r>
              <a:rPr lang="en-US" sz="2400" dirty="0"/>
              <a:t>= 1/20 = 0.05 printer/hour</a:t>
            </a:r>
          </a:p>
          <a:p>
            <a:pPr marL="0" indent="0" fontAlgn="auto">
              <a:spcBef>
                <a:spcPts val="0"/>
              </a:spcBef>
              <a:buFont typeface="Arial"/>
              <a:buNone/>
              <a:defRPr/>
            </a:pPr>
            <a:r>
              <a:rPr lang="en-US" sz="2400" i="1" dirty="0" smtClean="0"/>
              <a:t>			</a:t>
            </a:r>
            <a:r>
              <a:rPr lang="en-US" sz="2400" i="1" dirty="0" smtClean="0">
                <a:latin typeface="Symbol" panose="05050102010706020507" pitchFamily="18" charset="2"/>
              </a:rPr>
              <a:t></a:t>
            </a:r>
            <a:r>
              <a:rPr lang="en-US" sz="2400" dirty="0" smtClean="0"/>
              <a:t> </a:t>
            </a:r>
            <a:r>
              <a:rPr lang="en-US" sz="2400" dirty="0"/>
              <a:t>= 1/2 = 0.50 printer/</a:t>
            </a:r>
            <a:r>
              <a:rPr lang="en-US" sz="2400" dirty="0" smtClean="0"/>
              <a:t>hour</a:t>
            </a:r>
            <a:endParaRPr lang="en-US" sz="28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C0157C65-6A00-42AE-9DA6-2AF5704628D7}" type="slidenum">
              <a:rPr lang="en-US"/>
              <a:pPr>
                <a:defRPr/>
              </a:pPr>
              <a:t>60</a:t>
            </a:fld>
            <a:endParaRPr lang="en-US"/>
          </a:p>
        </p:txBody>
      </p:sp>
    </p:spTree>
  </p:cSld>
  <p:clrMapOvr>
    <a:masterClrMapping/>
  </p:clrMapOvr>
  <p:transition spd="slow">
    <p:pull dir="l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643" name="Title 1"/>
          <p:cNvSpPr>
            <a:spLocks noGrp="1"/>
          </p:cNvSpPr>
          <p:nvPr>
            <p:ph type="title"/>
          </p:nvPr>
        </p:nvSpPr>
        <p:spPr/>
        <p:txBody>
          <a:bodyPr/>
          <a:lstStyle/>
          <a:p>
            <a:r>
              <a:rPr lang="en-US" smtClean="0">
                <a:latin typeface="Arial" charset="0"/>
                <a:cs typeface="Arial" charset="0"/>
              </a:rPr>
              <a:t>Department of Commerce</a:t>
            </a:r>
          </a:p>
        </p:txBody>
      </p:sp>
      <p:sp>
        <p:nvSpPr>
          <p:cNvPr id="195644" name="Content Placeholder 2"/>
          <p:cNvSpPr>
            <a:spLocks noGrp="1"/>
          </p:cNvSpPr>
          <p:nvPr>
            <p:ph idx="1"/>
          </p:nvPr>
        </p:nvSpPr>
        <p:spPr>
          <a:xfrm>
            <a:off x="673100" y="1600200"/>
            <a:ext cx="508000" cy="508000"/>
          </a:xfrm>
        </p:spPr>
        <p:txBody>
          <a:bodyPr/>
          <a:lstStyle/>
          <a:p>
            <a:pPr marL="514350" indent="-514350">
              <a:buFont typeface="Calibri" pitchFamily="34" charset="0"/>
              <a:buAutoNum type="arabicPeriod"/>
            </a:pPr>
            <a:r>
              <a:rPr lang="en-US" sz="2400" smtClean="0">
                <a:latin typeface="Arial" charset="0"/>
                <a:cs typeface="Arial" charset="0"/>
              </a:rPr>
              <a:t>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446FE3AF-A683-4FE4-8566-765B17280F4C}" type="slidenum">
              <a:rPr lang="en-US"/>
              <a:pPr>
                <a:defRPr/>
              </a:pPr>
              <a:t>61</a:t>
            </a:fld>
            <a:endParaRPr lang="en-US"/>
          </a:p>
        </p:txBody>
      </p:sp>
      <p:grpSp>
        <p:nvGrpSpPr>
          <p:cNvPr id="6" name="Group 13"/>
          <p:cNvGrpSpPr>
            <a:grpSpLocks/>
          </p:cNvGrpSpPr>
          <p:nvPr/>
        </p:nvGrpSpPr>
        <p:grpSpPr bwMode="auto">
          <a:xfrm>
            <a:off x="685800" y="3441700"/>
            <a:ext cx="6515100" cy="855663"/>
            <a:chOff x="432" y="2168"/>
            <a:chExt cx="4104" cy="539"/>
          </a:xfrm>
        </p:grpSpPr>
        <p:sp>
          <p:nvSpPr>
            <p:cNvPr id="195650" name="Rectangle 5"/>
            <p:cNvSpPr>
              <a:spLocks noChangeArrowheads="1"/>
            </p:cNvSpPr>
            <p:nvPr/>
          </p:nvSpPr>
          <p:spPr bwMode="auto">
            <a:xfrm>
              <a:off x="432" y="2168"/>
              <a:ext cx="336" cy="288"/>
            </a:xfrm>
            <a:prstGeom prst="rect">
              <a:avLst/>
            </a:prstGeom>
            <a:noFill/>
            <a:ln w="9525">
              <a:noFill/>
              <a:miter lim="800000"/>
              <a:headEnd/>
              <a:tailEnd/>
            </a:ln>
          </p:spPr>
          <p:txBody>
            <a:bodyPr/>
            <a:lstStyle/>
            <a:p>
              <a:pPr marL="355600" indent="-355600">
                <a:lnSpc>
                  <a:spcPct val="90000"/>
                </a:lnSpc>
                <a:spcBef>
                  <a:spcPct val="20000"/>
                </a:spcBef>
                <a:buClr>
                  <a:schemeClr val="accent2"/>
                </a:buClr>
                <a:buFont typeface="Wingdings" pitchFamily="2" charset="2"/>
                <a:buNone/>
              </a:pPr>
              <a:r>
                <a:rPr lang="en-US" sz="2400">
                  <a:solidFill>
                    <a:srgbClr val="000000"/>
                  </a:solidFill>
                  <a:sym typeface="Symbol" pitchFamily="18" charset="2"/>
                </a:rPr>
                <a:t>2.</a:t>
              </a:r>
            </a:p>
          </p:txBody>
        </p:sp>
        <p:graphicFrame>
          <p:nvGraphicFramePr>
            <p:cNvPr id="195640" name="Object 56"/>
            <p:cNvGraphicFramePr>
              <a:graphicFrameLocks noChangeAspect="1"/>
            </p:cNvGraphicFramePr>
            <p:nvPr/>
          </p:nvGraphicFramePr>
          <p:xfrm>
            <a:off x="1176" y="2203"/>
            <a:ext cx="3360" cy="504"/>
          </p:xfrm>
          <a:graphic>
            <a:graphicData uri="http://schemas.openxmlformats.org/presentationml/2006/ole">
              <p:oleObj spid="_x0000_s195640" name="Equation" r:id="rId3" imgW="5320800" imgH="786240" progId="Equation.3">
                <p:embed/>
              </p:oleObj>
            </a:graphicData>
          </a:graphic>
        </p:graphicFrame>
      </p:grpSp>
      <p:graphicFrame>
        <p:nvGraphicFramePr>
          <p:cNvPr id="10" name="Object 57"/>
          <p:cNvGraphicFramePr>
            <a:graphicFrameLocks noChangeAspect="1"/>
          </p:cNvGraphicFramePr>
          <p:nvPr/>
        </p:nvGraphicFramePr>
        <p:xfrm>
          <a:off x="1866900" y="1479550"/>
          <a:ext cx="4000500" cy="1257300"/>
        </p:xfrm>
        <a:graphic>
          <a:graphicData uri="http://schemas.openxmlformats.org/presentationml/2006/ole">
            <p:oleObj spid="_x0000_s195641" name="Equation" r:id="rId4" imgW="3986280" imgH="1243080" progId="Equation.3">
              <p:embed/>
            </p:oleObj>
          </a:graphicData>
        </a:graphic>
      </p:graphicFrame>
      <p:grpSp>
        <p:nvGrpSpPr>
          <p:cNvPr id="12" name="Group 14"/>
          <p:cNvGrpSpPr>
            <a:grpSpLocks/>
          </p:cNvGrpSpPr>
          <p:nvPr/>
        </p:nvGrpSpPr>
        <p:grpSpPr bwMode="auto">
          <a:xfrm>
            <a:off x="685800" y="5067300"/>
            <a:ext cx="5753100" cy="457200"/>
            <a:chOff x="432" y="3192"/>
            <a:chExt cx="3624" cy="288"/>
          </a:xfrm>
        </p:grpSpPr>
        <p:sp>
          <p:nvSpPr>
            <p:cNvPr id="195649" name="Rectangle 8"/>
            <p:cNvSpPr>
              <a:spLocks noChangeArrowheads="1"/>
            </p:cNvSpPr>
            <p:nvPr/>
          </p:nvSpPr>
          <p:spPr bwMode="auto">
            <a:xfrm>
              <a:off x="432" y="3192"/>
              <a:ext cx="336" cy="288"/>
            </a:xfrm>
            <a:prstGeom prst="rect">
              <a:avLst/>
            </a:prstGeom>
            <a:noFill/>
            <a:ln w="9525">
              <a:noFill/>
              <a:miter lim="800000"/>
              <a:headEnd/>
              <a:tailEnd/>
            </a:ln>
          </p:spPr>
          <p:txBody>
            <a:bodyPr/>
            <a:lstStyle/>
            <a:p>
              <a:pPr marL="355600" indent="-355600">
                <a:lnSpc>
                  <a:spcPct val="90000"/>
                </a:lnSpc>
                <a:spcBef>
                  <a:spcPct val="20000"/>
                </a:spcBef>
                <a:buClr>
                  <a:schemeClr val="accent2"/>
                </a:buClr>
                <a:buFont typeface="Wingdings" pitchFamily="2" charset="2"/>
                <a:buNone/>
              </a:pPr>
              <a:r>
                <a:rPr lang="en-US" sz="2400">
                  <a:solidFill>
                    <a:srgbClr val="000000"/>
                  </a:solidFill>
                  <a:sym typeface="Symbol" pitchFamily="18" charset="2"/>
                </a:rPr>
                <a:t>3.</a:t>
              </a:r>
            </a:p>
          </p:txBody>
        </p:sp>
        <p:graphicFrame>
          <p:nvGraphicFramePr>
            <p:cNvPr id="195642" name="Object 58"/>
            <p:cNvGraphicFramePr>
              <a:graphicFrameLocks noChangeAspect="1"/>
            </p:cNvGraphicFramePr>
            <p:nvPr/>
          </p:nvGraphicFramePr>
          <p:xfrm>
            <a:off x="1176" y="3192"/>
            <a:ext cx="2880" cy="264"/>
          </p:xfrm>
          <a:graphic>
            <a:graphicData uri="http://schemas.openxmlformats.org/presentationml/2006/ole">
              <p:oleObj spid="_x0000_s195642" name="Equation" r:id="rId5" imgW="4562280" imgH="41112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1000"/>
                                        <p:tgtEl>
                                          <p:spTgt spid="6"/>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66" name="Title 1"/>
          <p:cNvSpPr>
            <a:spLocks noGrp="1"/>
          </p:cNvSpPr>
          <p:nvPr>
            <p:ph type="title"/>
          </p:nvPr>
        </p:nvSpPr>
        <p:spPr/>
        <p:txBody>
          <a:bodyPr/>
          <a:lstStyle/>
          <a:p>
            <a:r>
              <a:rPr lang="en-US" smtClean="0">
                <a:latin typeface="Arial" charset="0"/>
                <a:cs typeface="Arial" charset="0"/>
              </a:rPr>
              <a:t>Department of Commerce</a:t>
            </a:r>
          </a:p>
        </p:txBody>
      </p:sp>
      <p:sp>
        <p:nvSpPr>
          <p:cNvPr id="197667" name="Content Placeholder 2"/>
          <p:cNvSpPr>
            <a:spLocks noGrp="1"/>
          </p:cNvSpPr>
          <p:nvPr>
            <p:ph idx="1"/>
          </p:nvPr>
        </p:nvSpPr>
        <p:spPr>
          <a:xfrm>
            <a:off x="673100" y="1600200"/>
            <a:ext cx="508000" cy="508000"/>
          </a:xfrm>
        </p:spPr>
        <p:txBody>
          <a:bodyPr/>
          <a:lstStyle/>
          <a:p>
            <a:pPr marL="514350" indent="-514350">
              <a:buFont typeface="Calibri" pitchFamily="34" charset="0"/>
              <a:buAutoNum type="arabicPeriod" startAt="4"/>
            </a:pPr>
            <a:r>
              <a:rPr lang="en-US" sz="2400" smtClean="0">
                <a:latin typeface="Arial" charset="0"/>
                <a:cs typeface="Arial" charset="0"/>
              </a:rPr>
              <a:t>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7BDEBCC8-B7B8-41A9-A649-EE19EA3F9902}" type="slidenum">
              <a:rPr lang="en-US"/>
              <a:pPr>
                <a:defRPr/>
              </a:pPr>
              <a:t>62</a:t>
            </a:fld>
            <a:endParaRPr lang="en-US"/>
          </a:p>
        </p:txBody>
      </p:sp>
      <p:graphicFrame>
        <p:nvGraphicFramePr>
          <p:cNvPr id="15" name="Object 32"/>
          <p:cNvGraphicFramePr>
            <a:graphicFrameLocks noChangeAspect="1"/>
          </p:cNvGraphicFramePr>
          <p:nvPr/>
        </p:nvGraphicFramePr>
        <p:xfrm>
          <a:off x="1892300" y="1466850"/>
          <a:ext cx="5359400" cy="825500"/>
        </p:xfrm>
        <a:graphic>
          <a:graphicData uri="http://schemas.openxmlformats.org/presentationml/2006/ole">
            <p:oleObj spid="_x0000_s197664" name="Equation" r:id="rId3" imgW="5348520" imgH="813600" progId="Equation.3">
              <p:embed/>
            </p:oleObj>
          </a:graphicData>
        </a:graphic>
      </p:graphicFrame>
      <p:grpSp>
        <p:nvGrpSpPr>
          <p:cNvPr id="9" name="Group 8"/>
          <p:cNvGrpSpPr>
            <a:grpSpLocks/>
          </p:cNvGrpSpPr>
          <p:nvPr/>
        </p:nvGrpSpPr>
        <p:grpSpPr bwMode="auto">
          <a:xfrm>
            <a:off x="685800" y="2679700"/>
            <a:ext cx="5168900" cy="723900"/>
            <a:chOff x="685800" y="2679700"/>
            <a:chExt cx="5168900" cy="723900"/>
          </a:xfrm>
        </p:grpSpPr>
        <p:sp>
          <p:nvSpPr>
            <p:cNvPr id="197678" name="Rectangle 5"/>
            <p:cNvSpPr>
              <a:spLocks noChangeArrowheads="1"/>
            </p:cNvSpPr>
            <p:nvPr/>
          </p:nvSpPr>
          <p:spPr bwMode="auto">
            <a:xfrm>
              <a:off x="685800" y="2793998"/>
              <a:ext cx="533400" cy="457200"/>
            </a:xfrm>
            <a:prstGeom prst="rect">
              <a:avLst/>
            </a:prstGeom>
            <a:noFill/>
            <a:ln w="9525">
              <a:noFill/>
              <a:miter lim="800000"/>
              <a:headEnd/>
              <a:tailEnd/>
            </a:ln>
          </p:spPr>
          <p:txBody>
            <a:bodyPr/>
            <a:lstStyle/>
            <a:p>
              <a:pPr marL="355600" indent="-355600">
                <a:lnSpc>
                  <a:spcPct val="90000"/>
                </a:lnSpc>
                <a:spcBef>
                  <a:spcPct val="20000"/>
                </a:spcBef>
                <a:buClr>
                  <a:schemeClr val="accent2"/>
                </a:buClr>
                <a:buFont typeface="Wingdings" pitchFamily="2" charset="2"/>
                <a:buNone/>
              </a:pPr>
              <a:r>
                <a:rPr lang="en-US" sz="2400">
                  <a:solidFill>
                    <a:srgbClr val="000000"/>
                  </a:solidFill>
                  <a:sym typeface="Symbol" pitchFamily="18" charset="2"/>
                </a:rPr>
                <a:t>5.</a:t>
              </a:r>
            </a:p>
          </p:txBody>
        </p:sp>
        <p:graphicFrame>
          <p:nvGraphicFramePr>
            <p:cNvPr id="197665" name="Object 33"/>
            <p:cNvGraphicFramePr>
              <a:graphicFrameLocks noChangeAspect="1"/>
            </p:cNvGraphicFramePr>
            <p:nvPr/>
          </p:nvGraphicFramePr>
          <p:xfrm>
            <a:off x="1892300" y="2679700"/>
            <a:ext cx="3962400" cy="723900"/>
          </p:xfrm>
          <a:graphic>
            <a:graphicData uri="http://schemas.openxmlformats.org/presentationml/2006/ole">
              <p:oleObj spid="_x0000_s197665" name="Equation" r:id="rId4" imgW="3949560" imgH="712800" progId="Equation.3">
                <p:embed/>
              </p:oleObj>
            </a:graphicData>
          </a:graphic>
        </p:graphicFrame>
      </p:grpSp>
      <p:grpSp>
        <p:nvGrpSpPr>
          <p:cNvPr id="17" name="Group 24"/>
          <p:cNvGrpSpPr>
            <a:grpSpLocks/>
          </p:cNvGrpSpPr>
          <p:nvPr/>
        </p:nvGrpSpPr>
        <p:grpSpPr bwMode="auto">
          <a:xfrm>
            <a:off x="631825" y="3786188"/>
            <a:ext cx="7899400" cy="2374900"/>
            <a:chOff x="398" y="2409"/>
            <a:chExt cx="4976" cy="1496"/>
          </a:xfrm>
        </p:grpSpPr>
        <p:sp>
          <p:nvSpPr>
            <p:cNvPr id="197672" name="Text Box 18"/>
            <p:cNvSpPr txBox="1">
              <a:spLocks noChangeArrowheads="1"/>
            </p:cNvSpPr>
            <p:nvPr/>
          </p:nvSpPr>
          <p:spPr bwMode="auto">
            <a:xfrm>
              <a:off x="398" y="2409"/>
              <a:ext cx="4976" cy="477"/>
            </a:xfrm>
            <a:prstGeom prst="rect">
              <a:avLst/>
            </a:prstGeom>
            <a:noFill/>
            <a:ln w="9525">
              <a:noFill/>
              <a:miter lim="800000"/>
              <a:headEnd/>
              <a:tailEnd/>
            </a:ln>
          </p:spPr>
          <p:txBody>
            <a:bodyPr>
              <a:spAutoFit/>
            </a:bodyPr>
            <a:lstStyle/>
            <a:p>
              <a:pPr>
                <a:lnSpc>
                  <a:spcPct val="90000"/>
                </a:lnSpc>
                <a:spcBef>
                  <a:spcPct val="20000"/>
                </a:spcBef>
                <a:buClr>
                  <a:schemeClr val="accent2"/>
                </a:buClr>
                <a:buSzPct val="85000"/>
              </a:pPr>
              <a:r>
                <a:rPr lang="en-US" sz="2400">
                  <a:ea typeface="MS PGothic" pitchFamily="34" charset="-128"/>
                </a:rPr>
                <a:t>If printer downtime costs $120 per hour and the technician is paid $25 per hour, the total cost is</a:t>
              </a:r>
            </a:p>
          </p:txBody>
        </p:sp>
        <p:grpSp>
          <p:nvGrpSpPr>
            <p:cNvPr id="197673" name="Group 22"/>
            <p:cNvGrpSpPr>
              <a:grpSpLocks/>
            </p:cNvGrpSpPr>
            <p:nvPr/>
          </p:nvGrpSpPr>
          <p:grpSpPr bwMode="auto">
            <a:xfrm>
              <a:off x="1038" y="2959"/>
              <a:ext cx="3370" cy="585"/>
              <a:chOff x="422" y="3287"/>
              <a:chExt cx="3370" cy="585"/>
            </a:xfrm>
          </p:grpSpPr>
          <p:sp>
            <p:nvSpPr>
              <p:cNvPr id="197675" name="Text Box 19"/>
              <p:cNvSpPr txBox="1">
                <a:spLocks noChangeArrowheads="1"/>
              </p:cNvSpPr>
              <p:nvPr/>
            </p:nvSpPr>
            <p:spPr bwMode="auto">
              <a:xfrm>
                <a:off x="422" y="3287"/>
                <a:ext cx="676" cy="585"/>
              </a:xfrm>
              <a:prstGeom prst="rect">
                <a:avLst/>
              </a:prstGeom>
              <a:noFill/>
              <a:ln w="9525">
                <a:noFill/>
                <a:miter lim="800000"/>
                <a:headEnd/>
                <a:tailEnd/>
              </a:ln>
            </p:spPr>
            <p:txBody>
              <a:bodyPr>
                <a:spAutoFit/>
              </a:bodyPr>
              <a:lstStyle/>
              <a:p>
                <a:pPr>
                  <a:lnSpc>
                    <a:spcPct val="90000"/>
                  </a:lnSpc>
                  <a:spcBef>
                    <a:spcPct val="20000"/>
                  </a:spcBef>
                </a:pPr>
                <a:r>
                  <a:rPr lang="en-US" sz="2000">
                    <a:ea typeface="MS PGothic" pitchFamily="34" charset="-128"/>
                  </a:rPr>
                  <a:t>Total hourly cost</a:t>
                </a:r>
              </a:p>
            </p:txBody>
          </p:sp>
          <p:sp>
            <p:nvSpPr>
              <p:cNvPr id="197676" name="Text Box 20"/>
              <p:cNvSpPr txBox="1">
                <a:spLocks noChangeArrowheads="1"/>
              </p:cNvSpPr>
              <p:nvPr/>
            </p:nvSpPr>
            <p:spPr bwMode="auto">
              <a:xfrm>
                <a:off x="1182" y="3287"/>
                <a:ext cx="2610" cy="585"/>
              </a:xfrm>
              <a:prstGeom prst="rect">
                <a:avLst/>
              </a:prstGeom>
              <a:noFill/>
              <a:ln w="9525">
                <a:noFill/>
                <a:miter lim="800000"/>
                <a:headEnd/>
                <a:tailEnd/>
              </a:ln>
            </p:spPr>
            <p:txBody>
              <a:bodyPr wrap="none">
                <a:spAutoFit/>
              </a:bodyPr>
              <a:lstStyle/>
              <a:p>
                <a:pPr>
                  <a:lnSpc>
                    <a:spcPct val="90000"/>
                  </a:lnSpc>
                  <a:spcBef>
                    <a:spcPct val="20000"/>
                  </a:spcBef>
                </a:pPr>
                <a:r>
                  <a:rPr lang="en-US" sz="2000">
                    <a:ea typeface="MS PGothic" pitchFamily="34" charset="-128"/>
                  </a:rPr>
                  <a:t>(Average number of printers down)</a:t>
                </a:r>
                <a:br>
                  <a:rPr lang="en-US" sz="2000">
                    <a:ea typeface="MS PGothic" pitchFamily="34" charset="-128"/>
                  </a:rPr>
                </a:br>
                <a:r>
                  <a:rPr lang="en-US" sz="2000">
                    <a:ea typeface="MS PGothic" pitchFamily="34" charset="-128"/>
                  </a:rPr>
                  <a:t>(Cost per downtime hour) </a:t>
                </a:r>
                <a:br>
                  <a:rPr lang="en-US" sz="2000">
                    <a:ea typeface="MS PGothic" pitchFamily="34" charset="-128"/>
                  </a:rPr>
                </a:br>
                <a:r>
                  <a:rPr lang="en-US" sz="2000">
                    <a:ea typeface="MS PGothic" pitchFamily="34" charset="-128"/>
                  </a:rPr>
                  <a:t>       + Cost per technician hour</a:t>
                </a:r>
              </a:p>
            </p:txBody>
          </p:sp>
          <p:sp>
            <p:nvSpPr>
              <p:cNvPr id="197677" name="Text Box 21"/>
              <p:cNvSpPr txBox="1">
                <a:spLocks noChangeArrowheads="1"/>
              </p:cNvSpPr>
              <p:nvPr/>
            </p:nvSpPr>
            <p:spPr bwMode="auto">
              <a:xfrm>
                <a:off x="1014" y="3432"/>
                <a:ext cx="228" cy="288"/>
              </a:xfrm>
              <a:prstGeom prst="rect">
                <a:avLst/>
              </a:prstGeom>
              <a:noFill/>
              <a:ln w="9525">
                <a:noFill/>
                <a:miter lim="800000"/>
                <a:headEnd/>
                <a:tailEnd/>
              </a:ln>
            </p:spPr>
            <p:txBody>
              <a:bodyPr wrap="none">
                <a:spAutoFit/>
              </a:bodyPr>
              <a:lstStyle/>
              <a:p>
                <a:r>
                  <a:rPr lang="en-US" sz="2400">
                    <a:ea typeface="MS PGothic" pitchFamily="34" charset="-128"/>
                  </a:rPr>
                  <a:t>=</a:t>
                </a:r>
              </a:p>
            </p:txBody>
          </p:sp>
        </p:grpSp>
        <p:sp>
          <p:nvSpPr>
            <p:cNvPr id="197674" name="Text Box 23"/>
            <p:cNvSpPr txBox="1">
              <a:spLocks noChangeArrowheads="1"/>
            </p:cNvSpPr>
            <p:nvPr/>
          </p:nvSpPr>
          <p:spPr bwMode="auto">
            <a:xfrm>
              <a:off x="1630" y="3617"/>
              <a:ext cx="2791" cy="288"/>
            </a:xfrm>
            <a:prstGeom prst="rect">
              <a:avLst/>
            </a:prstGeom>
            <a:noFill/>
            <a:ln w="9525">
              <a:noFill/>
              <a:miter lim="800000"/>
              <a:headEnd/>
              <a:tailEnd/>
            </a:ln>
          </p:spPr>
          <p:txBody>
            <a:bodyPr wrap="none">
              <a:spAutoFit/>
            </a:bodyPr>
            <a:lstStyle/>
            <a:p>
              <a:r>
                <a:rPr lang="en-US" sz="2400">
                  <a:ea typeface="MS PGothic" pitchFamily="34" charset="-128"/>
                </a:rPr>
                <a:t>= (0.64)($120) + $25 = $101.80</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1000"/>
                                        <p:tgtEl>
                                          <p:spTgt spid="15"/>
                                        </p:tgtEl>
                                      </p:cBhvr>
                                    </p:animEffect>
                                  </p:childTnLst>
                                </p:cTn>
                              </p:par>
                            </p:childTnLst>
                          </p:cTn>
                        </p:par>
                        <p:par>
                          <p:cTn id="8" fill="hold">
                            <p:stCondLst>
                              <p:cond delay="1000"/>
                            </p:stCondLst>
                            <p:childTnLst>
                              <p:par>
                                <p:cTn id="9" presetID="18" presetClass="entr" presetSubtype="6" fill="hold"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17"/>
                                        </p:tgtEl>
                                        <p:attrNameLst>
                                          <p:attrName>style.visibility</p:attrName>
                                        </p:attrNameLst>
                                      </p:cBhvr>
                                      <p:to>
                                        <p:strVal val="visible"/>
                                      </p:to>
                                    </p:set>
                                    <p:animEffect transition="in" filter="strips(downRight)">
                                      <p:cBhvr>
                                        <p:cTn id="1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080BCFFC-C1D2-4BF6-B094-F52FEC88E0B1}" type="slidenum">
              <a:rPr lang="en-US"/>
              <a:pPr>
                <a:defRPr/>
              </a:pPr>
              <a:t>63</a:t>
            </a:fld>
            <a:endParaRPr lang="en-US"/>
          </a:p>
        </p:txBody>
      </p:sp>
      <p:sp>
        <p:nvSpPr>
          <p:cNvPr id="6" name="TextBox 5"/>
          <p:cNvSpPr txBox="1">
            <a:spLocks noChangeArrowheads="1"/>
          </p:cNvSpPr>
          <p:nvPr/>
        </p:nvSpPr>
        <p:spPr bwMode="auto">
          <a:xfrm>
            <a:off x="768350" y="1535113"/>
            <a:ext cx="7143750" cy="523875"/>
          </a:xfrm>
          <a:prstGeom prst="rect">
            <a:avLst/>
          </a:prstGeom>
          <a:noFill/>
          <a:ln w="9525">
            <a:noFill/>
            <a:miter lim="800000"/>
            <a:headEnd/>
            <a:tailEnd/>
          </a:ln>
        </p:spPr>
        <p:txBody>
          <a:bodyPr>
            <a:spAutoFit/>
          </a:bodyPr>
          <a:lstStyle/>
          <a:p>
            <a:pPr marL="1524000" indent="-1524000"/>
            <a:r>
              <a:rPr lang="en-US" sz="1400"/>
              <a:t>PROGRAM 12.4 –	Excel QM Solution for Finite Population Model for </a:t>
            </a:r>
            <a:br>
              <a:rPr lang="en-US" sz="1400"/>
            </a:br>
            <a:r>
              <a:rPr lang="en-US" sz="1400"/>
              <a:t>Department of Commerce Example </a:t>
            </a:r>
          </a:p>
        </p:txBody>
      </p:sp>
      <p:pic>
        <p:nvPicPr>
          <p:cNvPr id="3" name="Picture 2" descr="p12-4.pdf"/>
          <p:cNvPicPr>
            <a:picLocks noChangeAspect="1"/>
          </p:cNvPicPr>
          <p:nvPr/>
        </p:nvPicPr>
        <p:blipFill>
          <a:blip r:embed="rId2"/>
          <a:srcRect/>
          <a:stretch>
            <a:fillRect/>
          </a:stretch>
        </p:blipFill>
        <p:spPr bwMode="auto">
          <a:xfrm>
            <a:off x="1065213" y="2311400"/>
            <a:ext cx="6961187" cy="34290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Some General Operating Characteristic Relationships</a:t>
            </a:r>
          </a:p>
        </p:txBody>
      </p:sp>
      <p:sp>
        <p:nvSpPr>
          <p:cNvPr id="3" name="Content Placeholder 2"/>
          <p:cNvSpPr>
            <a:spLocks noGrp="1"/>
          </p:cNvSpPr>
          <p:nvPr>
            <p:ph idx="1"/>
          </p:nvPr>
        </p:nvSpPr>
        <p:spPr>
          <a:xfrm>
            <a:off x="673100" y="1600200"/>
            <a:ext cx="7823200" cy="3784600"/>
          </a:xfrm>
        </p:spPr>
        <p:txBody>
          <a:bodyPr rtlCol="0">
            <a:normAutofit/>
          </a:bodyPr>
          <a:lstStyle/>
          <a:p>
            <a:pPr fontAlgn="auto">
              <a:spcBef>
                <a:spcPts val="0"/>
              </a:spcBef>
              <a:buFont typeface="Arial"/>
              <a:buChar char="•"/>
              <a:defRPr/>
            </a:pPr>
            <a:r>
              <a:rPr lang="en-US" sz="2800" dirty="0"/>
              <a:t>Certain relationships exist </a:t>
            </a:r>
            <a:r>
              <a:rPr lang="en-US" sz="2800" dirty="0" smtClean="0"/>
              <a:t>for </a:t>
            </a:r>
            <a:r>
              <a:rPr lang="en-US" sz="2800" dirty="0"/>
              <a:t>any queuing system in a </a:t>
            </a:r>
            <a:r>
              <a:rPr lang="en-US" sz="2800" b="1" dirty="0"/>
              <a:t>steady </a:t>
            </a:r>
            <a:r>
              <a:rPr lang="en-US" sz="2800" b="1" dirty="0" smtClean="0"/>
              <a:t>state</a:t>
            </a:r>
            <a:endParaRPr lang="en-US" sz="2800" b="1" dirty="0"/>
          </a:p>
          <a:p>
            <a:pPr lvl="1" fontAlgn="auto">
              <a:spcBef>
                <a:spcPts val="0"/>
              </a:spcBef>
              <a:buFont typeface="Arial"/>
              <a:buChar char="–"/>
              <a:defRPr/>
            </a:pPr>
            <a:r>
              <a:rPr lang="en-US" sz="2400" dirty="0"/>
              <a:t>S</a:t>
            </a:r>
            <a:r>
              <a:rPr lang="en-US" sz="2400" dirty="0" smtClean="0"/>
              <a:t>teady </a:t>
            </a:r>
            <a:r>
              <a:rPr lang="en-US" sz="2400" dirty="0"/>
              <a:t>state condition </a:t>
            </a:r>
          </a:p>
          <a:p>
            <a:pPr lvl="2" fontAlgn="auto">
              <a:spcBef>
                <a:spcPts val="0"/>
              </a:spcBef>
              <a:buFont typeface="Arial"/>
              <a:buChar char="•"/>
              <a:defRPr/>
            </a:pPr>
            <a:r>
              <a:rPr lang="en-US" sz="2000" dirty="0" smtClean="0"/>
              <a:t>System </a:t>
            </a:r>
            <a:r>
              <a:rPr lang="en-US" sz="2000" dirty="0"/>
              <a:t>is in its normal stabilized </a:t>
            </a:r>
            <a:r>
              <a:rPr lang="en-US" sz="2000" dirty="0" smtClean="0"/>
              <a:t>condition </a:t>
            </a:r>
            <a:r>
              <a:rPr lang="en-US" sz="2000" dirty="0"/>
              <a:t>usually after an initial </a:t>
            </a:r>
            <a:r>
              <a:rPr lang="en-US" sz="2000" b="1" dirty="0"/>
              <a:t>transient </a:t>
            </a:r>
            <a:r>
              <a:rPr lang="en-US" sz="2000" b="1" dirty="0" smtClean="0"/>
              <a:t>state</a:t>
            </a:r>
            <a:endParaRPr lang="en-US" sz="2000" b="1" dirty="0"/>
          </a:p>
          <a:p>
            <a:pPr lvl="1" fontAlgn="auto">
              <a:spcBef>
                <a:spcPts val="0"/>
              </a:spcBef>
              <a:buFont typeface="Arial"/>
              <a:buChar char="–"/>
              <a:defRPr/>
            </a:pPr>
            <a:r>
              <a:rPr lang="en-US" sz="2400" b="1" dirty="0" smtClean="0"/>
              <a:t>Little’s </a:t>
            </a:r>
            <a:r>
              <a:rPr lang="en-US" sz="2400" b="1" dirty="0"/>
              <a:t>Flow </a:t>
            </a:r>
            <a:r>
              <a:rPr lang="en-US" sz="2400" b="1" dirty="0" smtClean="0"/>
              <a:t>Equations</a:t>
            </a:r>
          </a:p>
          <a:p>
            <a:pPr marL="0" indent="0" fontAlgn="auto">
              <a:spcBef>
                <a:spcPts val="0"/>
              </a:spcBef>
              <a:buFont typeface="Arial"/>
              <a:buNone/>
              <a:tabLst>
                <a:tab pos="3594100" algn="r"/>
                <a:tab pos="3860800" algn="l"/>
              </a:tabLst>
              <a:defRPr/>
            </a:pPr>
            <a:r>
              <a:rPr lang="en-US" sz="2400" i="1" dirty="0" smtClean="0"/>
              <a:t>	L</a:t>
            </a:r>
            <a:r>
              <a:rPr lang="en-US" sz="2400" dirty="0" smtClean="0"/>
              <a:t> </a:t>
            </a:r>
            <a:r>
              <a:rPr lang="en-US" sz="2400" dirty="0"/>
              <a:t>= </a:t>
            </a:r>
            <a:r>
              <a:rPr lang="en-US" sz="2400" i="1" dirty="0">
                <a:sym typeface="Symbol" charset="0"/>
              </a:rPr>
              <a:t></a:t>
            </a:r>
            <a:r>
              <a:rPr lang="en-US" sz="2400" i="1" dirty="0" smtClean="0">
                <a:sym typeface="Symbol" charset="0"/>
              </a:rPr>
              <a:t>W</a:t>
            </a:r>
            <a:r>
              <a:rPr lang="en-US" sz="2400" dirty="0" smtClean="0">
                <a:sym typeface="Symbol" charset="0"/>
              </a:rPr>
              <a:t>	(</a:t>
            </a:r>
            <a:r>
              <a:rPr lang="en-US" sz="2400" dirty="0">
                <a:sym typeface="Symbol" charset="0"/>
              </a:rPr>
              <a:t>or </a:t>
            </a:r>
            <a:r>
              <a:rPr lang="en-US" sz="2400" i="1" dirty="0">
                <a:sym typeface="Symbol" charset="0"/>
              </a:rPr>
              <a:t>W</a:t>
            </a:r>
            <a:r>
              <a:rPr lang="en-US" sz="2400" dirty="0">
                <a:sym typeface="Symbol" charset="0"/>
              </a:rPr>
              <a:t> = </a:t>
            </a:r>
            <a:r>
              <a:rPr lang="en-US" sz="2400" i="1" dirty="0">
                <a:sym typeface="Symbol" charset="0"/>
              </a:rPr>
              <a:t>L</a:t>
            </a:r>
            <a:r>
              <a:rPr lang="en-US" sz="2400" dirty="0">
                <a:sym typeface="Symbol" charset="0"/>
              </a:rPr>
              <a:t>/</a:t>
            </a:r>
            <a:r>
              <a:rPr lang="en-US" sz="2400" i="1" dirty="0">
                <a:sym typeface="Symbol" charset="0"/>
              </a:rPr>
              <a:t></a:t>
            </a:r>
            <a:r>
              <a:rPr lang="en-US" sz="2400" dirty="0">
                <a:sym typeface="Symbol" charset="0"/>
              </a:rPr>
              <a:t>)</a:t>
            </a:r>
          </a:p>
          <a:p>
            <a:pPr marL="0" indent="0" fontAlgn="auto">
              <a:spcBef>
                <a:spcPts val="0"/>
              </a:spcBef>
              <a:buFont typeface="Arial"/>
              <a:buNone/>
              <a:tabLst>
                <a:tab pos="3594100" algn="r"/>
                <a:tab pos="3860800" algn="l"/>
              </a:tabLst>
              <a:defRPr/>
            </a:pPr>
            <a:r>
              <a:rPr lang="en-US" sz="2400" i="1" dirty="0" smtClean="0">
                <a:sym typeface="Symbol" charset="0"/>
              </a:rPr>
              <a:t>	L</a:t>
            </a:r>
            <a:r>
              <a:rPr lang="en-US" sz="2400" i="1" baseline="-25000" dirty="0" smtClean="0">
                <a:sym typeface="Symbol" charset="0"/>
              </a:rPr>
              <a:t>q</a:t>
            </a:r>
            <a:r>
              <a:rPr lang="en-US" sz="2400" dirty="0" smtClean="0">
                <a:sym typeface="Symbol" charset="0"/>
              </a:rPr>
              <a:t> </a:t>
            </a:r>
            <a:r>
              <a:rPr lang="en-US" sz="2400" dirty="0">
                <a:sym typeface="Symbol" charset="0"/>
              </a:rPr>
              <a:t>= </a:t>
            </a:r>
            <a:r>
              <a:rPr lang="en-US" sz="2400" i="1" dirty="0">
                <a:sym typeface="Symbol" charset="0"/>
              </a:rPr>
              <a:t></a:t>
            </a:r>
            <a:r>
              <a:rPr lang="en-US" sz="2400" i="1" dirty="0" smtClean="0">
                <a:sym typeface="Symbol" charset="0"/>
              </a:rPr>
              <a:t>W</a:t>
            </a:r>
            <a:r>
              <a:rPr lang="en-US" sz="2400" i="1" baseline="-25000" dirty="0" smtClean="0">
                <a:sym typeface="Symbol" charset="0"/>
              </a:rPr>
              <a:t>q</a:t>
            </a:r>
            <a:r>
              <a:rPr lang="en-US" sz="2400" dirty="0" smtClean="0">
                <a:sym typeface="Symbol" charset="0"/>
              </a:rPr>
              <a:t>	(</a:t>
            </a:r>
            <a:r>
              <a:rPr lang="en-US" sz="2400" dirty="0">
                <a:sym typeface="Symbol" charset="0"/>
              </a:rPr>
              <a:t>or </a:t>
            </a:r>
            <a:r>
              <a:rPr lang="en-US" sz="2400" i="1" dirty="0">
                <a:sym typeface="Symbol" charset="0"/>
              </a:rPr>
              <a:t>W</a:t>
            </a:r>
            <a:r>
              <a:rPr lang="en-US" sz="2400" i="1" baseline="-25000" dirty="0">
                <a:sym typeface="Symbol" charset="0"/>
              </a:rPr>
              <a:t>q</a:t>
            </a:r>
            <a:r>
              <a:rPr lang="en-US" sz="2400" dirty="0">
                <a:sym typeface="Symbol" charset="0"/>
              </a:rPr>
              <a:t> = </a:t>
            </a:r>
            <a:r>
              <a:rPr lang="en-US" sz="2400" i="1" dirty="0">
                <a:sym typeface="Symbol" charset="0"/>
              </a:rPr>
              <a:t>L</a:t>
            </a:r>
            <a:r>
              <a:rPr lang="en-US" sz="2400" i="1" baseline="-25000" dirty="0">
                <a:sym typeface="Symbol" charset="0"/>
              </a:rPr>
              <a:t>q</a:t>
            </a:r>
            <a:r>
              <a:rPr lang="en-US" sz="2400" dirty="0">
                <a:sym typeface="Symbol" charset="0"/>
              </a:rPr>
              <a:t>/</a:t>
            </a:r>
            <a:r>
              <a:rPr lang="en-US" sz="2400" i="1" dirty="0">
                <a:sym typeface="Symbol" charset="0"/>
              </a:rPr>
              <a:t></a:t>
            </a:r>
            <a:r>
              <a:rPr lang="en-US" sz="2400" dirty="0">
                <a:sym typeface="Symbol" charset="0"/>
              </a:rPr>
              <a:t>)</a:t>
            </a:r>
          </a:p>
          <a:p>
            <a:pPr lvl="1" fontAlgn="auto">
              <a:spcBef>
                <a:spcPts val="0"/>
              </a:spcBef>
              <a:buFont typeface="Arial"/>
              <a:buChar char="–"/>
              <a:defRPr/>
            </a:pPr>
            <a:endParaRPr lang="en-US" sz="2400" b="1"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B06057F5-B940-48EC-8410-BE32EC330D55}" type="slidenum">
              <a:rPr lang="en-US"/>
              <a:pPr>
                <a:defRPr/>
              </a:pPr>
              <a:t>64</a:t>
            </a:fld>
            <a:endParaRPr lang="en-US"/>
          </a:p>
        </p:txBody>
      </p:sp>
      <p:sp>
        <p:nvSpPr>
          <p:cNvPr id="7" name="Content Placeholder 2"/>
          <p:cNvSpPr txBox="1">
            <a:spLocks/>
          </p:cNvSpPr>
          <p:nvPr/>
        </p:nvSpPr>
        <p:spPr>
          <a:xfrm>
            <a:off x="673100" y="4933950"/>
            <a:ext cx="7823200" cy="103505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fontAlgn="auto">
              <a:defRPr/>
            </a:pPr>
            <a:r>
              <a:rPr lang="en-US" sz="2400" dirty="0" smtClean="0"/>
              <a:t>A third condition always met</a:t>
            </a:r>
            <a:endParaRPr lang="en-US" sz="2400" b="1" dirty="0" smtClean="0"/>
          </a:p>
          <a:p>
            <a:pPr marL="457200" lvl="1" indent="0" algn="ctr" fontAlgn="auto">
              <a:buFont typeface="Arial"/>
              <a:buNone/>
              <a:defRPr/>
            </a:pPr>
            <a:r>
              <a:rPr lang="en-US" sz="2400" i="1" dirty="0"/>
              <a:t>W</a:t>
            </a:r>
            <a:r>
              <a:rPr lang="en-US" sz="2400" dirty="0"/>
              <a:t> = </a:t>
            </a:r>
            <a:r>
              <a:rPr lang="en-US" sz="2400" i="1" dirty="0"/>
              <a:t>W</a:t>
            </a:r>
            <a:r>
              <a:rPr lang="en-US" sz="2400" i="1" baseline="-25000" dirty="0"/>
              <a:t>q</a:t>
            </a:r>
            <a:r>
              <a:rPr lang="en-US" sz="2400" dirty="0"/>
              <a:t> + 1/</a:t>
            </a:r>
            <a:r>
              <a:rPr lang="en-US" sz="2400" i="1" dirty="0" smtClean="0">
                <a:sym typeface="Symbol" charset="0"/>
              </a:rPr>
              <a:t></a:t>
            </a:r>
            <a:endParaRPr lang="en-US" sz="2400" i="1" dirty="0">
              <a:sym typeface="Symbol" charset="0"/>
            </a:endParaRP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More Complex Queuing Models and the Use of Simulation</a:t>
            </a:r>
          </a:p>
        </p:txBody>
      </p:sp>
      <p:sp>
        <p:nvSpPr>
          <p:cNvPr id="204802" name="Content Placeholder 2"/>
          <p:cNvSpPr>
            <a:spLocks noGrp="1"/>
          </p:cNvSpPr>
          <p:nvPr>
            <p:ph idx="1"/>
          </p:nvPr>
        </p:nvSpPr>
        <p:spPr>
          <a:xfrm>
            <a:off x="673100" y="1803400"/>
            <a:ext cx="7823200" cy="3606800"/>
          </a:xfrm>
        </p:spPr>
        <p:txBody>
          <a:bodyPr/>
          <a:lstStyle/>
          <a:p>
            <a:r>
              <a:rPr lang="en-US" sz="2800" smtClean="0">
                <a:latin typeface="Arial" charset="0"/>
                <a:cs typeface="Arial" charset="0"/>
              </a:rPr>
              <a:t>Often </a:t>
            </a:r>
            <a:r>
              <a:rPr lang="en-US" sz="2800" i="1" smtClean="0">
                <a:latin typeface="Arial" charset="0"/>
                <a:cs typeface="Arial" charset="0"/>
              </a:rPr>
              <a:t>variations</a:t>
            </a:r>
            <a:r>
              <a:rPr lang="en-US" sz="2800" smtClean="0">
                <a:latin typeface="Arial" charset="0"/>
                <a:cs typeface="Arial" charset="0"/>
              </a:rPr>
              <a:t> from basic queuing models</a:t>
            </a:r>
          </a:p>
          <a:p>
            <a:r>
              <a:rPr lang="en-US" sz="2800" smtClean="0">
                <a:latin typeface="Arial" charset="0"/>
                <a:cs typeface="Arial" charset="0"/>
              </a:rPr>
              <a:t>Computer simulation can be used to solve these more complex problems</a:t>
            </a:r>
          </a:p>
          <a:p>
            <a:pPr lvl="1"/>
            <a:r>
              <a:rPr lang="en-US" sz="2400" smtClean="0">
                <a:latin typeface="Arial" charset="0"/>
                <a:cs typeface="Arial" charset="0"/>
              </a:rPr>
              <a:t>Simulation allows the analysis of controllable factors</a:t>
            </a:r>
          </a:p>
          <a:p>
            <a:pPr lvl="1"/>
            <a:r>
              <a:rPr lang="en-US" sz="2400" smtClean="0">
                <a:latin typeface="Arial" charset="0"/>
                <a:cs typeface="Arial" charset="0"/>
              </a:rPr>
              <a:t>Should be used when standard queuing models provide only a poor approximation of the actual service 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3E296F2C-AB92-460F-AB0B-9431026CADCC}" type="slidenum">
              <a:rPr lang="en-US"/>
              <a:pPr>
                <a:defRPr/>
              </a:pPr>
              <a:t>65</a:t>
            </a:fld>
            <a:endParaRPr lang="en-US"/>
          </a:p>
        </p:txBody>
      </p:sp>
    </p:spTree>
  </p:cSld>
  <p:clrMapOvr>
    <a:masterClrMapping/>
  </p:clrMapOvr>
  <p:transition spd="slow">
    <p:pull dir="lu"/>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205826"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205827"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latin typeface="Arial" charset="0"/>
                <a:cs typeface="Arial" charset="0"/>
              </a:rPr>
              <a:t>Waiting Line Costs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8D228B58-6F3A-4C1D-B4C4-88A9676D8B66}" type="slidenum">
              <a:rPr lang="en-US"/>
              <a:pPr>
                <a:defRPr/>
              </a:pPr>
              <a:t>7</a:t>
            </a:fld>
            <a:endParaRPr lang="en-US"/>
          </a:p>
        </p:txBody>
      </p:sp>
      <p:sp>
        <p:nvSpPr>
          <p:cNvPr id="10" name="TextBox 9"/>
          <p:cNvSpPr txBox="1">
            <a:spLocks noChangeArrowheads="1"/>
          </p:cNvSpPr>
          <p:nvPr/>
        </p:nvSpPr>
        <p:spPr bwMode="auto">
          <a:xfrm>
            <a:off x="3657600" y="5233988"/>
            <a:ext cx="1079500" cy="1031875"/>
          </a:xfrm>
          <a:prstGeom prst="rect">
            <a:avLst/>
          </a:prstGeom>
          <a:noFill/>
          <a:ln w="9525">
            <a:noFill/>
            <a:miter lim="800000"/>
            <a:headEnd/>
            <a:tailEnd/>
          </a:ln>
        </p:spPr>
        <p:txBody>
          <a:bodyPr>
            <a:spAutoFit/>
          </a:bodyPr>
          <a:lstStyle/>
          <a:p>
            <a:pPr algn="ctr">
              <a:spcAft>
                <a:spcPts val="600"/>
              </a:spcAft>
            </a:pPr>
            <a:r>
              <a:rPr lang="en-US" sz="1400">
                <a:latin typeface="Wingdings" pitchFamily="2" charset="2"/>
                <a:sym typeface="Wingdings" pitchFamily="2" charset="2"/>
              </a:rPr>
              <a:t></a:t>
            </a:r>
            <a:endParaRPr lang="en-US" sz="1400"/>
          </a:p>
          <a:p>
            <a:pPr algn="ctr"/>
            <a:r>
              <a:rPr lang="en-US" sz="1400"/>
              <a:t>Optimal Service Level</a:t>
            </a:r>
          </a:p>
        </p:txBody>
      </p:sp>
      <p:sp>
        <p:nvSpPr>
          <p:cNvPr id="11" name="TextBox 10"/>
          <p:cNvSpPr txBox="1">
            <a:spLocks noChangeArrowheads="1"/>
          </p:cNvSpPr>
          <p:nvPr/>
        </p:nvSpPr>
        <p:spPr bwMode="auto">
          <a:xfrm>
            <a:off x="4724400" y="4483100"/>
            <a:ext cx="1833563" cy="307975"/>
          </a:xfrm>
          <a:prstGeom prst="rect">
            <a:avLst/>
          </a:prstGeom>
          <a:noFill/>
          <a:ln w="9525">
            <a:noFill/>
            <a:miter lim="800000"/>
            <a:headEnd/>
            <a:tailEnd/>
          </a:ln>
        </p:spPr>
        <p:txBody>
          <a:bodyPr wrap="none">
            <a:spAutoFit/>
          </a:bodyPr>
          <a:lstStyle/>
          <a:p>
            <a:r>
              <a:rPr lang="en-US" sz="1400"/>
              <a:t>Cost of Waiting Time</a:t>
            </a:r>
          </a:p>
        </p:txBody>
      </p:sp>
      <p:sp>
        <p:nvSpPr>
          <p:cNvPr id="12" name="TextBox 11"/>
          <p:cNvSpPr txBox="1">
            <a:spLocks noChangeArrowheads="1"/>
          </p:cNvSpPr>
          <p:nvPr/>
        </p:nvSpPr>
        <p:spPr bwMode="auto">
          <a:xfrm>
            <a:off x="5765800" y="3481388"/>
            <a:ext cx="2200275" cy="307975"/>
          </a:xfrm>
          <a:prstGeom prst="rect">
            <a:avLst/>
          </a:prstGeom>
          <a:noFill/>
          <a:ln w="9525">
            <a:noFill/>
            <a:miter lim="800000"/>
            <a:headEnd/>
            <a:tailEnd/>
          </a:ln>
        </p:spPr>
        <p:txBody>
          <a:bodyPr wrap="none">
            <a:spAutoFit/>
          </a:bodyPr>
          <a:lstStyle/>
          <a:p>
            <a:r>
              <a:rPr lang="en-US" sz="1400"/>
              <a:t>Cost of Providing Service</a:t>
            </a:r>
          </a:p>
        </p:txBody>
      </p:sp>
      <p:sp>
        <p:nvSpPr>
          <p:cNvPr id="13" name="TextBox 12"/>
          <p:cNvSpPr txBox="1">
            <a:spLocks noChangeArrowheads="1"/>
          </p:cNvSpPr>
          <p:nvPr/>
        </p:nvSpPr>
        <p:spPr bwMode="auto">
          <a:xfrm>
            <a:off x="5664200" y="2501900"/>
            <a:ext cx="1787525" cy="307975"/>
          </a:xfrm>
          <a:prstGeom prst="rect">
            <a:avLst/>
          </a:prstGeom>
          <a:noFill/>
          <a:ln w="9525">
            <a:noFill/>
            <a:miter lim="800000"/>
            <a:headEnd/>
            <a:tailEnd/>
          </a:ln>
        </p:spPr>
        <p:txBody>
          <a:bodyPr wrap="none">
            <a:spAutoFit/>
          </a:bodyPr>
          <a:lstStyle/>
          <a:p>
            <a:r>
              <a:rPr lang="en-US" sz="1400"/>
              <a:t>Total Expected Cost</a:t>
            </a:r>
          </a:p>
        </p:txBody>
      </p:sp>
      <p:grpSp>
        <p:nvGrpSpPr>
          <p:cNvPr id="22" name="Group 21"/>
          <p:cNvGrpSpPr>
            <a:grpSpLocks/>
          </p:cNvGrpSpPr>
          <p:nvPr/>
        </p:nvGrpSpPr>
        <p:grpSpPr bwMode="auto">
          <a:xfrm>
            <a:off x="2012950" y="2260600"/>
            <a:ext cx="4900613" cy="3302000"/>
            <a:chOff x="2013662" y="2146300"/>
            <a:chExt cx="4900248" cy="3302000"/>
          </a:xfrm>
        </p:grpSpPr>
        <p:sp>
          <p:nvSpPr>
            <p:cNvPr id="8" name="Freeform 7"/>
            <p:cNvSpPr/>
            <p:nvPr/>
          </p:nvSpPr>
          <p:spPr>
            <a:xfrm>
              <a:off x="2413682" y="2146300"/>
              <a:ext cx="4292280" cy="2921000"/>
            </a:xfrm>
            <a:custGeom>
              <a:avLst/>
              <a:gdLst>
                <a:gd name="connsiteX0" fmla="*/ 0 w 4292600"/>
                <a:gd name="connsiteY0" fmla="*/ 0 h 2921000"/>
                <a:gd name="connsiteX1" fmla="*/ 12700 w 4292600"/>
                <a:gd name="connsiteY1" fmla="*/ 2921000 h 2921000"/>
                <a:gd name="connsiteX2" fmla="*/ 4292600 w 4292600"/>
                <a:gd name="connsiteY2" fmla="*/ 2921000 h 2921000"/>
              </a:gdLst>
              <a:ahLst/>
              <a:cxnLst>
                <a:cxn ang="0">
                  <a:pos x="connsiteX0" y="connsiteY0"/>
                </a:cxn>
                <a:cxn ang="0">
                  <a:pos x="connsiteX1" y="connsiteY1"/>
                </a:cxn>
                <a:cxn ang="0">
                  <a:pos x="connsiteX2" y="connsiteY2"/>
                </a:cxn>
              </a:cxnLst>
              <a:rect l="l" t="t" r="r" b="b"/>
              <a:pathLst>
                <a:path w="4292600" h="2921000">
                  <a:moveTo>
                    <a:pt x="0" y="0"/>
                  </a:moveTo>
                  <a:cubicBezTo>
                    <a:pt x="4233" y="973667"/>
                    <a:pt x="8467" y="1947333"/>
                    <a:pt x="12700" y="2921000"/>
                  </a:cubicBezTo>
                  <a:lnTo>
                    <a:pt x="4292600" y="2921000"/>
                  </a:lnTo>
                </a:path>
              </a:pathLst>
            </a:custGeom>
            <a:ln w="38100" cmpd="sng">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2543" name="TextBox 8"/>
            <p:cNvSpPr txBox="1">
              <a:spLocks noChangeArrowheads="1"/>
            </p:cNvSpPr>
            <p:nvPr/>
          </p:nvSpPr>
          <p:spPr bwMode="auto">
            <a:xfrm rot="-5400000">
              <a:off x="1889269" y="3492130"/>
              <a:ext cx="556563" cy="307777"/>
            </a:xfrm>
            <a:prstGeom prst="rect">
              <a:avLst/>
            </a:prstGeom>
            <a:noFill/>
            <a:ln w="9525">
              <a:noFill/>
              <a:miter lim="800000"/>
              <a:headEnd/>
              <a:tailEnd/>
            </a:ln>
          </p:spPr>
          <p:txBody>
            <a:bodyPr wrap="none">
              <a:spAutoFit/>
            </a:bodyPr>
            <a:lstStyle/>
            <a:p>
              <a:r>
                <a:rPr lang="en-US" sz="1400"/>
                <a:t>Cost</a:t>
              </a:r>
            </a:p>
          </p:txBody>
        </p:sp>
        <p:sp>
          <p:nvSpPr>
            <p:cNvPr id="22544" name="TextBox 13"/>
            <p:cNvSpPr txBox="1">
              <a:spLocks noChangeArrowheads="1"/>
            </p:cNvSpPr>
            <p:nvPr/>
          </p:nvSpPr>
          <p:spPr bwMode="auto">
            <a:xfrm>
              <a:off x="5651500" y="5140523"/>
              <a:ext cx="1262410" cy="307777"/>
            </a:xfrm>
            <a:prstGeom prst="rect">
              <a:avLst/>
            </a:prstGeom>
            <a:noFill/>
            <a:ln w="9525">
              <a:noFill/>
              <a:miter lim="800000"/>
              <a:headEnd/>
              <a:tailEnd/>
            </a:ln>
          </p:spPr>
          <p:txBody>
            <a:bodyPr wrap="none">
              <a:spAutoFit/>
            </a:bodyPr>
            <a:lstStyle/>
            <a:p>
              <a:r>
                <a:rPr lang="en-US" sz="1400"/>
                <a:t>Service Level</a:t>
              </a:r>
            </a:p>
          </p:txBody>
        </p:sp>
      </p:grpSp>
      <p:cxnSp>
        <p:nvCxnSpPr>
          <p:cNvPr id="16" name="Straight Connector 15"/>
          <p:cNvCxnSpPr/>
          <p:nvPr/>
        </p:nvCxnSpPr>
        <p:spPr>
          <a:xfrm flipV="1">
            <a:off x="2825750" y="3789363"/>
            <a:ext cx="3149600" cy="1062037"/>
          </a:xfrm>
          <a:prstGeom prst="line">
            <a:avLst/>
          </a:prstGeom>
          <a:ln w="38100" cmpd="sng"/>
          <a:effectLst/>
        </p:spPr>
        <p:style>
          <a:lnRef idx="2">
            <a:schemeClr val="accent1"/>
          </a:lnRef>
          <a:fillRef idx="0">
            <a:schemeClr val="accent1"/>
          </a:fillRef>
          <a:effectRef idx="1">
            <a:schemeClr val="accent1"/>
          </a:effectRef>
          <a:fontRef idx="minor">
            <a:schemeClr val="tx1"/>
          </a:fontRef>
        </p:style>
      </p:cxnSp>
      <p:sp>
        <p:nvSpPr>
          <p:cNvPr id="18" name="Freeform 17"/>
          <p:cNvSpPr/>
          <p:nvPr/>
        </p:nvSpPr>
        <p:spPr>
          <a:xfrm>
            <a:off x="2884488" y="2857500"/>
            <a:ext cx="2508250" cy="2274888"/>
          </a:xfrm>
          <a:custGeom>
            <a:avLst/>
            <a:gdLst>
              <a:gd name="connsiteX0" fmla="*/ 0 w 2508250"/>
              <a:gd name="connsiteY0" fmla="*/ 0 h 2275652"/>
              <a:gd name="connsiteX1" fmla="*/ 742950 w 2508250"/>
              <a:gd name="connsiteY1" fmla="*/ 952500 h 2275652"/>
              <a:gd name="connsiteX2" fmla="*/ 1435100 w 2508250"/>
              <a:gd name="connsiteY2" fmla="*/ 1638300 h 2275652"/>
              <a:gd name="connsiteX3" fmla="*/ 1822450 w 2508250"/>
              <a:gd name="connsiteY3" fmla="*/ 1974850 h 2275652"/>
              <a:gd name="connsiteX4" fmla="*/ 2146300 w 2508250"/>
              <a:gd name="connsiteY4" fmla="*/ 2184400 h 2275652"/>
              <a:gd name="connsiteX5" fmla="*/ 2305050 w 2508250"/>
              <a:gd name="connsiteY5" fmla="*/ 2241550 h 2275652"/>
              <a:gd name="connsiteX6" fmla="*/ 2406650 w 2508250"/>
              <a:gd name="connsiteY6" fmla="*/ 2273300 h 2275652"/>
              <a:gd name="connsiteX7" fmla="*/ 2508250 w 2508250"/>
              <a:gd name="connsiteY7" fmla="*/ 2273300 h 2275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8250" h="2275652">
                <a:moveTo>
                  <a:pt x="0" y="0"/>
                </a:moveTo>
                <a:cubicBezTo>
                  <a:pt x="251883" y="339725"/>
                  <a:pt x="503767" y="679450"/>
                  <a:pt x="742950" y="952500"/>
                </a:cubicBezTo>
                <a:cubicBezTo>
                  <a:pt x="982133" y="1225550"/>
                  <a:pt x="1255183" y="1467908"/>
                  <a:pt x="1435100" y="1638300"/>
                </a:cubicBezTo>
                <a:cubicBezTo>
                  <a:pt x="1615017" y="1808692"/>
                  <a:pt x="1703917" y="1883833"/>
                  <a:pt x="1822450" y="1974850"/>
                </a:cubicBezTo>
                <a:cubicBezTo>
                  <a:pt x="1940983" y="2065867"/>
                  <a:pt x="2065867" y="2139950"/>
                  <a:pt x="2146300" y="2184400"/>
                </a:cubicBezTo>
                <a:cubicBezTo>
                  <a:pt x="2226733" y="2228850"/>
                  <a:pt x="2261658" y="2226733"/>
                  <a:pt x="2305050" y="2241550"/>
                </a:cubicBezTo>
                <a:cubicBezTo>
                  <a:pt x="2348442" y="2256367"/>
                  <a:pt x="2372783" y="2268008"/>
                  <a:pt x="2406650" y="2273300"/>
                </a:cubicBezTo>
                <a:cubicBezTo>
                  <a:pt x="2440517" y="2278592"/>
                  <a:pt x="2508250" y="2273300"/>
                  <a:pt x="2508250" y="2273300"/>
                </a:cubicBezTo>
              </a:path>
            </a:pathLst>
          </a:custGeom>
          <a:ln w="38100" cmpd="sng"/>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9" name="Freeform 18"/>
          <p:cNvSpPr/>
          <p:nvPr/>
        </p:nvSpPr>
        <p:spPr>
          <a:xfrm>
            <a:off x="2755900" y="2279650"/>
            <a:ext cx="2895600" cy="1152525"/>
          </a:xfrm>
          <a:custGeom>
            <a:avLst/>
            <a:gdLst>
              <a:gd name="connsiteX0" fmla="*/ 0 w 2895600"/>
              <a:gd name="connsiteY0" fmla="*/ 6350 h 1152422"/>
              <a:gd name="connsiteX1" fmla="*/ 101600 w 2895600"/>
              <a:gd name="connsiteY1" fmla="*/ 311150 h 1152422"/>
              <a:gd name="connsiteX2" fmla="*/ 254000 w 2895600"/>
              <a:gd name="connsiteY2" fmla="*/ 565150 h 1152422"/>
              <a:gd name="connsiteX3" fmla="*/ 514350 w 2895600"/>
              <a:gd name="connsiteY3" fmla="*/ 781050 h 1152422"/>
              <a:gd name="connsiteX4" fmla="*/ 762000 w 2895600"/>
              <a:gd name="connsiteY4" fmla="*/ 971550 h 1152422"/>
              <a:gd name="connsiteX5" fmla="*/ 1073150 w 2895600"/>
              <a:gd name="connsiteY5" fmla="*/ 1092200 h 1152422"/>
              <a:gd name="connsiteX6" fmla="*/ 1314450 w 2895600"/>
              <a:gd name="connsiteY6" fmla="*/ 1143000 h 1152422"/>
              <a:gd name="connsiteX7" fmla="*/ 1435100 w 2895600"/>
              <a:gd name="connsiteY7" fmla="*/ 1149350 h 1152422"/>
              <a:gd name="connsiteX8" fmla="*/ 1549400 w 2895600"/>
              <a:gd name="connsiteY8" fmla="*/ 1149350 h 1152422"/>
              <a:gd name="connsiteX9" fmla="*/ 1746250 w 2895600"/>
              <a:gd name="connsiteY9" fmla="*/ 1111250 h 1152422"/>
              <a:gd name="connsiteX10" fmla="*/ 1955800 w 2895600"/>
              <a:gd name="connsiteY10" fmla="*/ 1047750 h 1152422"/>
              <a:gd name="connsiteX11" fmla="*/ 2159000 w 2895600"/>
              <a:gd name="connsiteY11" fmla="*/ 952500 h 1152422"/>
              <a:gd name="connsiteX12" fmla="*/ 2349500 w 2895600"/>
              <a:gd name="connsiteY12" fmla="*/ 825500 h 1152422"/>
              <a:gd name="connsiteX13" fmla="*/ 2501900 w 2895600"/>
              <a:gd name="connsiteY13" fmla="*/ 698500 h 1152422"/>
              <a:gd name="connsiteX14" fmla="*/ 2628900 w 2895600"/>
              <a:gd name="connsiteY14" fmla="*/ 565150 h 1152422"/>
              <a:gd name="connsiteX15" fmla="*/ 2774950 w 2895600"/>
              <a:gd name="connsiteY15" fmla="*/ 368300 h 1152422"/>
              <a:gd name="connsiteX16" fmla="*/ 2857500 w 2895600"/>
              <a:gd name="connsiteY16" fmla="*/ 184150 h 1152422"/>
              <a:gd name="connsiteX17" fmla="*/ 2895600 w 2895600"/>
              <a:gd name="connsiteY17" fmla="*/ 0 h 1152422"/>
              <a:gd name="connsiteX0" fmla="*/ 0 w 2895600"/>
              <a:gd name="connsiteY0" fmla="*/ 6350 h 1152422"/>
              <a:gd name="connsiteX1" fmla="*/ 101600 w 2895600"/>
              <a:gd name="connsiteY1" fmla="*/ 311150 h 1152422"/>
              <a:gd name="connsiteX2" fmla="*/ 254000 w 2895600"/>
              <a:gd name="connsiteY2" fmla="*/ 565150 h 1152422"/>
              <a:gd name="connsiteX3" fmla="*/ 501650 w 2895600"/>
              <a:gd name="connsiteY3" fmla="*/ 793750 h 1152422"/>
              <a:gd name="connsiteX4" fmla="*/ 762000 w 2895600"/>
              <a:gd name="connsiteY4" fmla="*/ 971550 h 1152422"/>
              <a:gd name="connsiteX5" fmla="*/ 1073150 w 2895600"/>
              <a:gd name="connsiteY5" fmla="*/ 1092200 h 1152422"/>
              <a:gd name="connsiteX6" fmla="*/ 1314450 w 2895600"/>
              <a:gd name="connsiteY6" fmla="*/ 1143000 h 1152422"/>
              <a:gd name="connsiteX7" fmla="*/ 1435100 w 2895600"/>
              <a:gd name="connsiteY7" fmla="*/ 1149350 h 1152422"/>
              <a:gd name="connsiteX8" fmla="*/ 1549400 w 2895600"/>
              <a:gd name="connsiteY8" fmla="*/ 1149350 h 1152422"/>
              <a:gd name="connsiteX9" fmla="*/ 1746250 w 2895600"/>
              <a:gd name="connsiteY9" fmla="*/ 1111250 h 1152422"/>
              <a:gd name="connsiteX10" fmla="*/ 1955800 w 2895600"/>
              <a:gd name="connsiteY10" fmla="*/ 1047750 h 1152422"/>
              <a:gd name="connsiteX11" fmla="*/ 2159000 w 2895600"/>
              <a:gd name="connsiteY11" fmla="*/ 952500 h 1152422"/>
              <a:gd name="connsiteX12" fmla="*/ 2349500 w 2895600"/>
              <a:gd name="connsiteY12" fmla="*/ 825500 h 1152422"/>
              <a:gd name="connsiteX13" fmla="*/ 2501900 w 2895600"/>
              <a:gd name="connsiteY13" fmla="*/ 698500 h 1152422"/>
              <a:gd name="connsiteX14" fmla="*/ 2628900 w 2895600"/>
              <a:gd name="connsiteY14" fmla="*/ 565150 h 1152422"/>
              <a:gd name="connsiteX15" fmla="*/ 2774950 w 2895600"/>
              <a:gd name="connsiteY15" fmla="*/ 368300 h 1152422"/>
              <a:gd name="connsiteX16" fmla="*/ 2857500 w 2895600"/>
              <a:gd name="connsiteY16" fmla="*/ 184150 h 1152422"/>
              <a:gd name="connsiteX17" fmla="*/ 2895600 w 2895600"/>
              <a:gd name="connsiteY17" fmla="*/ 0 h 115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5600" h="1152422">
                <a:moveTo>
                  <a:pt x="0" y="6350"/>
                </a:moveTo>
                <a:cubicBezTo>
                  <a:pt x="29633" y="112183"/>
                  <a:pt x="59267" y="218017"/>
                  <a:pt x="101600" y="311150"/>
                </a:cubicBezTo>
                <a:cubicBezTo>
                  <a:pt x="143933" y="404283"/>
                  <a:pt x="187325" y="484717"/>
                  <a:pt x="254000" y="565150"/>
                </a:cubicBezTo>
                <a:cubicBezTo>
                  <a:pt x="320675" y="645583"/>
                  <a:pt x="416983" y="726017"/>
                  <a:pt x="501650" y="793750"/>
                </a:cubicBezTo>
                <a:cubicBezTo>
                  <a:pt x="586317" y="861483"/>
                  <a:pt x="666750" y="921808"/>
                  <a:pt x="762000" y="971550"/>
                </a:cubicBezTo>
                <a:cubicBezTo>
                  <a:pt x="857250" y="1021292"/>
                  <a:pt x="981075" y="1063625"/>
                  <a:pt x="1073150" y="1092200"/>
                </a:cubicBezTo>
                <a:cubicBezTo>
                  <a:pt x="1165225" y="1120775"/>
                  <a:pt x="1254125" y="1133475"/>
                  <a:pt x="1314450" y="1143000"/>
                </a:cubicBezTo>
                <a:cubicBezTo>
                  <a:pt x="1374775" y="1152525"/>
                  <a:pt x="1395942" y="1148292"/>
                  <a:pt x="1435100" y="1149350"/>
                </a:cubicBezTo>
                <a:cubicBezTo>
                  <a:pt x="1474258" y="1150408"/>
                  <a:pt x="1497542" y="1155700"/>
                  <a:pt x="1549400" y="1149350"/>
                </a:cubicBezTo>
                <a:cubicBezTo>
                  <a:pt x="1601258" y="1143000"/>
                  <a:pt x="1678517" y="1128183"/>
                  <a:pt x="1746250" y="1111250"/>
                </a:cubicBezTo>
                <a:cubicBezTo>
                  <a:pt x="1813983" y="1094317"/>
                  <a:pt x="1887008" y="1074208"/>
                  <a:pt x="1955800" y="1047750"/>
                </a:cubicBezTo>
                <a:cubicBezTo>
                  <a:pt x="2024592" y="1021292"/>
                  <a:pt x="2093383" y="989542"/>
                  <a:pt x="2159000" y="952500"/>
                </a:cubicBezTo>
                <a:cubicBezTo>
                  <a:pt x="2224617" y="915458"/>
                  <a:pt x="2292350" y="867833"/>
                  <a:pt x="2349500" y="825500"/>
                </a:cubicBezTo>
                <a:cubicBezTo>
                  <a:pt x="2406650" y="783167"/>
                  <a:pt x="2455333" y="741892"/>
                  <a:pt x="2501900" y="698500"/>
                </a:cubicBezTo>
                <a:cubicBezTo>
                  <a:pt x="2548467" y="655108"/>
                  <a:pt x="2583392" y="620183"/>
                  <a:pt x="2628900" y="565150"/>
                </a:cubicBezTo>
                <a:cubicBezTo>
                  <a:pt x="2674408" y="510117"/>
                  <a:pt x="2736850" y="431800"/>
                  <a:pt x="2774950" y="368300"/>
                </a:cubicBezTo>
                <a:cubicBezTo>
                  <a:pt x="2813050" y="304800"/>
                  <a:pt x="2837392" y="245533"/>
                  <a:pt x="2857500" y="184150"/>
                </a:cubicBezTo>
                <a:cubicBezTo>
                  <a:pt x="2877608" y="122767"/>
                  <a:pt x="2895600" y="0"/>
                  <a:pt x="2895600" y="0"/>
                </a:cubicBezTo>
              </a:path>
            </a:pathLst>
          </a:custGeom>
          <a:ln w="38100" cmpd="sng"/>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21" name="Straight Connector 20"/>
          <p:cNvCxnSpPr/>
          <p:nvPr/>
        </p:nvCxnSpPr>
        <p:spPr>
          <a:xfrm>
            <a:off x="4210050" y="3481388"/>
            <a:ext cx="0" cy="1700212"/>
          </a:xfrm>
          <a:prstGeom prst="line">
            <a:avLst/>
          </a:prstGeom>
          <a:ln>
            <a:solidFill>
              <a:srgbClr val="000000"/>
            </a:solidFill>
            <a:prstDash val="sysDash"/>
          </a:ln>
          <a:effectLst/>
        </p:spPr>
        <p:style>
          <a:lnRef idx="2">
            <a:schemeClr val="accent1"/>
          </a:lnRef>
          <a:fillRef idx="0">
            <a:schemeClr val="accent1"/>
          </a:fillRef>
          <a:effectRef idx="1">
            <a:schemeClr val="accent1"/>
          </a:effectRef>
          <a:fontRef idx="minor">
            <a:schemeClr val="tx1"/>
          </a:fontRef>
        </p:style>
      </p:cxnSp>
      <p:sp>
        <p:nvSpPr>
          <p:cNvPr id="23" name="TextBox 22"/>
          <p:cNvSpPr txBox="1">
            <a:spLocks noChangeArrowheads="1"/>
          </p:cNvSpPr>
          <p:nvPr/>
        </p:nvSpPr>
        <p:spPr bwMode="auto">
          <a:xfrm>
            <a:off x="768350" y="1509713"/>
            <a:ext cx="4959350" cy="307975"/>
          </a:xfrm>
          <a:prstGeom prst="rect">
            <a:avLst/>
          </a:prstGeom>
          <a:noFill/>
          <a:ln w="9525">
            <a:noFill/>
            <a:miter lim="800000"/>
            <a:headEnd/>
            <a:tailEnd/>
          </a:ln>
        </p:spPr>
        <p:txBody>
          <a:bodyPr>
            <a:spAutoFit/>
          </a:bodyPr>
          <a:lstStyle/>
          <a:p>
            <a:r>
              <a:rPr lang="en-US" sz="1400"/>
              <a:t>FIGURE 12.1 – Queuing Costs and Service Levels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22"/>
                                        </p:tgtEl>
                                        <p:attrNameLst>
                                          <p:attrName>style.visibility</p:attrName>
                                        </p:attrNameLst>
                                      </p:cBhvr>
                                      <p:to>
                                        <p:strVal val="visible"/>
                                      </p:to>
                                    </p:set>
                                    <p:animEffect transition="in" filter="strips(upRight)">
                                      <p:cBhvr>
                                        <p:cTn id="7" dur="1000"/>
                                        <p:tgtEl>
                                          <p:spTgt spid="22"/>
                                        </p:tgtEl>
                                      </p:cBhvr>
                                    </p:animEffect>
                                  </p:childTnLst>
                                </p:cTn>
                              </p:par>
                            </p:childTnLst>
                          </p:cTn>
                        </p:par>
                        <p:par>
                          <p:cTn id="8" fill="hold">
                            <p:stCondLst>
                              <p:cond delay="2000"/>
                            </p:stCondLst>
                            <p:childTnLst>
                              <p:par>
                                <p:cTn id="9" presetID="18" presetClass="entr" presetSubtype="3" fill="hold" nodeType="after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strips(upRight)">
                                      <p:cBhvr>
                                        <p:cTn id="11" dur="1000"/>
                                        <p:tgtEl>
                                          <p:spTgt spid="16"/>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1000"/>
                                        <p:tgtEl>
                                          <p:spTgt spid="12"/>
                                        </p:tgtEl>
                                      </p:cBhvr>
                                    </p:animEffect>
                                  </p:childTnLst>
                                </p:cTn>
                              </p:par>
                            </p:childTnLst>
                          </p:cTn>
                        </p:par>
                        <p:par>
                          <p:cTn id="16" fill="hold">
                            <p:stCondLst>
                              <p:cond delay="5000"/>
                            </p:stCondLst>
                            <p:childTnLst>
                              <p:par>
                                <p:cTn id="17" presetID="18" presetClass="entr" presetSubtype="6" fill="hold" nodeType="afterEffect">
                                  <p:stCondLst>
                                    <p:cond delay="1000"/>
                                  </p:stCondLst>
                                  <p:childTnLst>
                                    <p:set>
                                      <p:cBhvr>
                                        <p:cTn id="18" dur="1" fill="hold">
                                          <p:stCondLst>
                                            <p:cond delay="0"/>
                                          </p:stCondLst>
                                        </p:cTn>
                                        <p:tgtEl>
                                          <p:spTgt spid="18"/>
                                        </p:tgtEl>
                                        <p:attrNameLst>
                                          <p:attrName>style.visibility</p:attrName>
                                        </p:attrNameLst>
                                      </p:cBhvr>
                                      <p:to>
                                        <p:strVal val="visible"/>
                                      </p:to>
                                    </p:set>
                                    <p:animEffect transition="in" filter="strips(downRight)">
                                      <p:cBhvr>
                                        <p:cTn id="19" dur="1000"/>
                                        <p:tgtEl>
                                          <p:spTgt spid="18"/>
                                        </p:tgtEl>
                                      </p:cBhvr>
                                    </p:animEffect>
                                  </p:childTnLst>
                                </p:cTn>
                              </p:par>
                            </p:childTnLst>
                          </p:cTn>
                        </p:par>
                        <p:par>
                          <p:cTn id="20" fill="hold">
                            <p:stCondLst>
                              <p:cond delay="7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1000"/>
                                        <p:tgtEl>
                                          <p:spTgt spid="11"/>
                                        </p:tgtEl>
                                      </p:cBhvr>
                                    </p:animEffect>
                                  </p:childTnLst>
                                </p:cTn>
                              </p:par>
                            </p:childTnLst>
                          </p:cTn>
                        </p:par>
                        <p:par>
                          <p:cTn id="24" fill="hold">
                            <p:stCondLst>
                              <p:cond delay="8000"/>
                            </p:stCondLst>
                            <p:childTnLst>
                              <p:par>
                                <p:cTn id="25" presetID="22" presetClass="entr" presetSubtype="8" fill="hold" nodeType="afterEffect">
                                  <p:stCondLst>
                                    <p:cond delay="100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1000"/>
                                        <p:tgtEl>
                                          <p:spTgt spid="19"/>
                                        </p:tgtEl>
                                      </p:cBhvr>
                                    </p:animEffect>
                                  </p:childTnLst>
                                </p:cTn>
                              </p:par>
                            </p:childTnLst>
                          </p:cTn>
                        </p:par>
                        <p:par>
                          <p:cTn id="28" fill="hold">
                            <p:stCondLst>
                              <p:cond delay="100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1000"/>
                                        <p:tgtEl>
                                          <p:spTgt spid="13"/>
                                        </p:tgtEl>
                                      </p:cBhvr>
                                    </p:animEffect>
                                  </p:childTnLst>
                                </p:cTn>
                              </p:par>
                            </p:childTnLst>
                          </p:cTn>
                        </p:par>
                        <p:par>
                          <p:cTn id="32" fill="hold">
                            <p:stCondLst>
                              <p:cond delay="11000"/>
                            </p:stCondLst>
                            <p:childTnLst>
                              <p:par>
                                <p:cTn id="33" presetID="18" presetClass="entr" presetSubtype="3" fill="hold" grpId="0" nodeType="afterEffect">
                                  <p:stCondLst>
                                    <p:cond delay="1000"/>
                                  </p:stCondLst>
                                  <p:childTnLst>
                                    <p:set>
                                      <p:cBhvr>
                                        <p:cTn id="34" dur="1" fill="hold">
                                          <p:stCondLst>
                                            <p:cond delay="0"/>
                                          </p:stCondLst>
                                        </p:cTn>
                                        <p:tgtEl>
                                          <p:spTgt spid="10"/>
                                        </p:tgtEl>
                                        <p:attrNameLst>
                                          <p:attrName>style.visibility</p:attrName>
                                        </p:attrNameLst>
                                      </p:cBhvr>
                                      <p:to>
                                        <p:strVal val="visible"/>
                                      </p:to>
                                    </p:set>
                                    <p:animEffect transition="in" filter="strips(upRight)">
                                      <p:cBhvr>
                                        <p:cTn id="35" dur="1000"/>
                                        <p:tgtEl>
                                          <p:spTgt spid="10"/>
                                        </p:tgtEl>
                                      </p:cBhvr>
                                    </p:animEffect>
                                  </p:childTnLst>
                                </p:cTn>
                              </p:par>
                            </p:childTnLst>
                          </p:cTn>
                        </p:par>
                        <p:par>
                          <p:cTn id="36" fill="hold">
                            <p:stCondLst>
                              <p:cond delay="13000"/>
                            </p:stCondLst>
                            <p:childTnLst>
                              <p:par>
                                <p:cTn id="37" presetID="22" presetClass="entr" presetSubtype="4"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down)">
                                      <p:cBhvr>
                                        <p:cTn id="39" dur="1000"/>
                                        <p:tgtEl>
                                          <p:spTgt spid="21"/>
                                        </p:tgtEl>
                                      </p:cBhvr>
                                    </p:animEffect>
                                  </p:childTnLst>
                                </p:cTn>
                              </p:par>
                            </p:childTnLst>
                          </p:cTn>
                        </p:par>
                        <p:par>
                          <p:cTn id="40" fill="hold">
                            <p:stCondLst>
                              <p:cond delay="140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Three Rivers Shipping Company</a:t>
            </a:r>
          </a:p>
        </p:txBody>
      </p:sp>
      <p:sp>
        <p:nvSpPr>
          <p:cNvPr id="23554" name="Content Placeholder 2"/>
          <p:cNvSpPr>
            <a:spLocks noGrp="1"/>
          </p:cNvSpPr>
          <p:nvPr>
            <p:ph idx="1"/>
          </p:nvPr>
        </p:nvSpPr>
        <p:spPr/>
        <p:txBody>
          <a:bodyPr/>
          <a:lstStyle/>
          <a:p>
            <a:r>
              <a:rPr lang="en-US" sz="2800" smtClean="0">
                <a:latin typeface="Arial" charset="0"/>
                <a:cs typeface="Arial" charset="0"/>
              </a:rPr>
              <a:t>Three Rivers Shipping operates a docking facility on the Ohio River</a:t>
            </a:r>
          </a:p>
          <a:p>
            <a:pPr lvl="1"/>
            <a:r>
              <a:rPr lang="en-US" sz="2400" smtClean="0">
                <a:latin typeface="Arial" charset="0"/>
                <a:cs typeface="Arial" charset="0"/>
              </a:rPr>
              <a:t>An average of 5 ships arrive to unload their cargos each shift</a:t>
            </a:r>
          </a:p>
          <a:p>
            <a:pPr lvl="1"/>
            <a:r>
              <a:rPr lang="en-US" sz="2400" smtClean="0">
                <a:latin typeface="Arial" charset="0"/>
                <a:cs typeface="Arial" charset="0"/>
              </a:rPr>
              <a:t>Idle ships are expensive</a:t>
            </a:r>
          </a:p>
          <a:p>
            <a:pPr lvl="1"/>
            <a:r>
              <a:rPr lang="en-US" sz="2400" smtClean="0">
                <a:latin typeface="Arial" charset="0"/>
                <a:cs typeface="Arial" charset="0"/>
              </a:rPr>
              <a:t>More staff can be hired to unload the ships, but that is expensive as well</a:t>
            </a:r>
          </a:p>
          <a:p>
            <a:r>
              <a:rPr lang="en-US" sz="2800" smtClean="0">
                <a:latin typeface="Arial" charset="0"/>
                <a:cs typeface="Arial" charset="0"/>
              </a:rPr>
              <a:t>Three Rivers Shipping Company wants to determine the optimal number of teams of stevedores to employ each shift to obtain the minimum total expected cost</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4C023555-3277-4CAF-9611-4D4F5537873B}" type="slidenum">
              <a:rPr lang="en-US"/>
              <a:pPr>
                <a:defRPr/>
              </a:pPr>
              <a:t>8</a:t>
            </a:fld>
            <a:endParaRPr lang="en-US"/>
          </a:p>
        </p:txBody>
      </p:sp>
    </p:spTree>
  </p:cSld>
  <p:clrMapOvr>
    <a:masterClrMapping/>
  </p:clrMapOvr>
  <p:transition spd="slow">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Three Rivers Shipping Company</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12 – </a:t>
            </a:r>
            <a:fld id="{F239D3D7-7DA2-4301-BC37-8B744A961617}" type="slidenum">
              <a:rPr lang="en-US"/>
              <a:pPr>
                <a:defRPr/>
              </a:pPr>
              <a:t>9</a:t>
            </a:fld>
            <a:endParaRPr lang="en-US"/>
          </a:p>
        </p:txBody>
      </p:sp>
      <p:graphicFrame>
        <p:nvGraphicFramePr>
          <p:cNvPr id="7" name="Group 378"/>
          <p:cNvGraphicFramePr>
            <a:graphicFrameLocks noGrp="1"/>
          </p:cNvGraphicFramePr>
          <p:nvPr/>
        </p:nvGraphicFramePr>
        <p:xfrm>
          <a:off x="619125" y="1828800"/>
          <a:ext cx="7874000" cy="4356100"/>
        </p:xfrm>
        <a:graphic>
          <a:graphicData uri="http://schemas.openxmlformats.org/drawingml/2006/table">
            <a:tbl>
              <a:tblPr/>
              <a:tblGrid>
                <a:gridCol w="3454400"/>
                <a:gridCol w="1104900"/>
                <a:gridCol w="1104900"/>
                <a:gridCol w="1104900"/>
                <a:gridCol w="1104900"/>
              </a:tblGrid>
              <a:tr h="3302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marT="45715" marB="45715" horzOverflow="overflow">
                    <a:lnL>
                      <a:noFill/>
                    </a:lnL>
                    <a:lnR>
                      <a:noFill/>
                    </a:lnR>
                    <a:lnT>
                      <a:noFill/>
                    </a:lnT>
                    <a:lnB>
                      <a:noFill/>
                    </a:lnB>
                    <a:lnTlToBr>
                      <a:noFill/>
                    </a:lnTlToBr>
                    <a:lnBlToTr>
                      <a:noFill/>
                    </a:lnBlToTr>
                    <a:solidFill>
                      <a:schemeClr val="accent1"/>
                    </a:solidFill>
                  </a:tcPr>
                </a:tc>
                <a:tc gridSpan="4">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NUMBER OF TEAMS OF STEVEDORES WORKING</a:t>
                      </a:r>
                    </a:p>
                  </a:txBody>
                  <a:tcPr marT="45715" marB="45715" horzOverflow="overflow">
                    <a:lnL>
                      <a:noFill/>
                    </a:lnL>
                    <a:lnR>
                      <a:noFill/>
                    </a:lnR>
                    <a:ln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8416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marT="45715" marB="45715"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1</a:t>
                      </a:r>
                    </a:p>
                  </a:txBody>
                  <a:tcPr marT="45715" marB="45715"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2</a:t>
                      </a:r>
                    </a:p>
                  </a:txBody>
                  <a:tcPr marT="45715" marB="45715"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3</a:t>
                      </a:r>
                    </a:p>
                  </a:txBody>
                  <a:tcPr marT="45715" marB="45715"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4</a:t>
                      </a:r>
                    </a:p>
                  </a:txBody>
                  <a:tcPr marT="45715" marB="45715"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76250">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(a)	Average number of ships arriving per shift</a:t>
                      </a:r>
                    </a:p>
                  </a:txBody>
                  <a:tcPr marT="45715" marB="45715"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5</a:t>
                      </a:r>
                    </a:p>
                  </a:txBody>
                  <a:tcPr marT="45715" marB="45715"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5</a:t>
                      </a:r>
                    </a:p>
                  </a:txBody>
                  <a:tcPr marT="45715" marB="45715"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5</a:t>
                      </a:r>
                    </a:p>
                  </a:txBody>
                  <a:tcPr marT="45715" marB="45715"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5</a:t>
                      </a:r>
                    </a:p>
                  </a:txBody>
                  <a:tcPr marT="45715" marB="45715"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76250">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(b)	Average time each ship waits to be unloaded (hours)</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7</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4</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3</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2</a:t>
                      </a:r>
                    </a:p>
                  </a:txBody>
                  <a:tcPr marT="45715" marB="45715" horzOverflow="overflow">
                    <a:lnL>
                      <a:noFill/>
                    </a:lnL>
                    <a:lnR>
                      <a:noFill/>
                    </a:lnR>
                    <a:lnT>
                      <a:noFill/>
                    </a:lnT>
                    <a:lnB>
                      <a:noFill/>
                    </a:lnB>
                    <a:lnTlToBr>
                      <a:noFill/>
                    </a:lnTlToBr>
                    <a:lnBlToTr>
                      <a:noFill/>
                    </a:lnBlToTr>
                    <a:noFill/>
                  </a:tcPr>
                </a:tc>
              </a:tr>
              <a:tr h="476250">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(c)	Total ship hours lost per shift </a:t>
                      </a:r>
                      <a:b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b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a:t>
                      </a:r>
                      <a:r>
                        <a:rPr kumimoji="0" lang="en-US" sz="1400" b="0" i="1" u="none" strike="noStrike" cap="none" normalizeH="0" baseline="0" dirty="0">
                          <a:ln>
                            <a:noFill/>
                          </a:ln>
                          <a:solidFill>
                            <a:schemeClr val="tx1"/>
                          </a:solidFill>
                          <a:effectLst/>
                          <a:latin typeface="Arial" charset="0"/>
                          <a:ea typeface="ＭＳ Ｐゴシック" charset="0"/>
                          <a:cs typeface="ＭＳ Ｐゴシック" charset="0"/>
                        </a:rPr>
                        <a:t>a</a:t>
                      </a: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x </a:t>
                      </a:r>
                      <a:r>
                        <a:rPr kumimoji="0" lang="en-US" sz="1400" b="0" i="1" u="none" strike="noStrike" cap="none" normalizeH="0" baseline="0" dirty="0">
                          <a:ln>
                            <a:noFill/>
                          </a:ln>
                          <a:solidFill>
                            <a:schemeClr val="tx1"/>
                          </a:solidFill>
                          <a:effectLst/>
                          <a:latin typeface="Arial" charset="0"/>
                          <a:ea typeface="ＭＳ Ｐゴシック" charset="0"/>
                          <a:cs typeface="ＭＳ Ｐゴシック" charset="0"/>
                        </a:rPr>
                        <a:t>b</a:t>
                      </a: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35</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20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15</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10</a:t>
                      </a:r>
                    </a:p>
                  </a:txBody>
                  <a:tcPr marT="45715" marB="45715" horzOverflow="overflow">
                    <a:lnL>
                      <a:noFill/>
                    </a:lnL>
                    <a:lnR>
                      <a:noFill/>
                    </a:lnR>
                    <a:lnT>
                      <a:noFill/>
                    </a:lnT>
                    <a:lnB>
                      <a:noFill/>
                    </a:lnB>
                    <a:lnTlToBr>
                      <a:noFill/>
                    </a:lnTlToBr>
                    <a:lnBlToTr>
                      <a:noFill/>
                    </a:lnBlToTr>
                    <a:noFill/>
                  </a:tcPr>
                </a:tc>
              </a:tr>
              <a:tr h="476250">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(d)	Estimated cost per hour of idle ship time</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$1,000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$1,000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$1,000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$1,000</a:t>
                      </a:r>
                    </a:p>
                  </a:txBody>
                  <a:tcPr marT="45715" marB="45715" horzOverflow="overflow">
                    <a:lnL>
                      <a:noFill/>
                    </a:lnL>
                    <a:lnR>
                      <a:noFill/>
                    </a:lnR>
                    <a:lnT>
                      <a:noFill/>
                    </a:lnT>
                    <a:lnB>
                      <a:noFill/>
                    </a:lnB>
                    <a:lnTlToBr>
                      <a:noFill/>
                    </a:lnTlToBr>
                    <a:lnBlToTr>
                      <a:noFill/>
                    </a:lnBlToTr>
                    <a:noFill/>
                  </a:tcPr>
                </a:tc>
              </a:tr>
              <a:tr h="476250">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(e)	Value of ship’s lost time or waiting cost (</a:t>
                      </a:r>
                      <a:r>
                        <a:rPr kumimoji="0" lang="en-US" sz="1400" b="0" i="1" u="none" strike="noStrike" cap="none" normalizeH="0" baseline="0" dirty="0">
                          <a:ln>
                            <a:noFill/>
                          </a:ln>
                          <a:solidFill>
                            <a:schemeClr val="tx1"/>
                          </a:solidFill>
                          <a:effectLst/>
                          <a:latin typeface="Arial" charset="0"/>
                          <a:ea typeface="ＭＳ Ｐゴシック" charset="0"/>
                          <a:cs typeface="ＭＳ Ｐゴシック" charset="0"/>
                        </a:rPr>
                        <a:t>c</a:t>
                      </a: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x </a:t>
                      </a:r>
                      <a:r>
                        <a:rPr kumimoji="0" lang="en-US" sz="1400" b="0" i="1" u="none" strike="noStrike" cap="none" normalizeH="0" baseline="0" dirty="0">
                          <a:ln>
                            <a:noFill/>
                          </a:ln>
                          <a:solidFill>
                            <a:schemeClr val="tx1"/>
                          </a:solidFill>
                          <a:effectLst/>
                          <a:latin typeface="Arial" charset="0"/>
                          <a:ea typeface="ＭＳ Ｐゴシック" charset="0"/>
                          <a:cs typeface="ＭＳ Ｐゴシック" charset="0"/>
                        </a:rPr>
                        <a:t>d</a:t>
                      </a: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$35,000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$20,000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$15,000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$10,000</a:t>
                      </a:r>
                    </a:p>
                  </a:txBody>
                  <a:tcPr marT="45715" marB="45715" horzOverflow="overflow">
                    <a:lnL>
                      <a:noFill/>
                    </a:lnL>
                    <a:lnR>
                      <a:noFill/>
                    </a:lnR>
                    <a:lnT>
                      <a:noFill/>
                    </a:lnT>
                    <a:lnB>
                      <a:noFill/>
                    </a:lnB>
                    <a:lnTlToBr>
                      <a:noFill/>
                    </a:lnTlToBr>
                    <a:lnBlToTr>
                      <a:noFill/>
                    </a:lnBlToTr>
                    <a:noFill/>
                  </a:tcPr>
                </a:tc>
              </a:tr>
              <a:tr h="476250">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(f)	Stevedore team salary or service cost</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$6,000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$12,000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$18,000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$24,000</a:t>
                      </a:r>
                    </a:p>
                  </a:txBody>
                  <a:tcPr marT="45715" marB="45715" horzOverflow="overflow">
                    <a:lnL>
                      <a:noFill/>
                    </a:lnL>
                    <a:lnR>
                      <a:noFill/>
                    </a:lnR>
                    <a:lnT>
                      <a:noFill/>
                    </a:lnT>
                    <a:lnB>
                      <a:noFill/>
                    </a:lnB>
                    <a:lnTlToBr>
                      <a:noFill/>
                    </a:lnTlToBr>
                    <a:lnBlToTr>
                      <a:noFill/>
                    </a:lnBlToTr>
                    <a:noFill/>
                  </a:tcPr>
                </a:tc>
              </a:tr>
              <a:tr h="331788">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(g)	Total expected cost (</a:t>
                      </a:r>
                      <a:r>
                        <a:rPr kumimoji="0" lang="en-US" sz="1400" b="0" i="1" u="none" strike="noStrike" cap="none" normalizeH="0" baseline="0" dirty="0">
                          <a:ln>
                            <a:noFill/>
                          </a:ln>
                          <a:solidFill>
                            <a:schemeClr val="tx1"/>
                          </a:solidFill>
                          <a:effectLst/>
                          <a:latin typeface="Arial" charset="0"/>
                          <a:ea typeface="ＭＳ Ｐゴシック" charset="0"/>
                          <a:cs typeface="ＭＳ Ｐゴシック" charset="0"/>
                        </a:rPr>
                        <a:t>e</a:t>
                      </a: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 </a:t>
                      </a:r>
                      <a:r>
                        <a:rPr kumimoji="0" lang="en-US" sz="1400" b="0" i="1" u="none" strike="noStrike" cap="none" normalizeH="0" baseline="0" dirty="0">
                          <a:ln>
                            <a:noFill/>
                          </a:ln>
                          <a:solidFill>
                            <a:schemeClr val="tx1"/>
                          </a:solidFill>
                          <a:effectLst/>
                          <a:latin typeface="Arial" charset="0"/>
                          <a:ea typeface="ＭＳ Ｐゴシック" charset="0"/>
                          <a:cs typeface="ＭＳ Ｐゴシック" charset="0"/>
                        </a:rPr>
                        <a:t>f</a:t>
                      </a: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$41,000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$32,000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$33,000</a:t>
                      </a:r>
                    </a:p>
                  </a:txBody>
                  <a:tcPr marT="45715" marB="45715"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$34,000</a:t>
                      </a:r>
                    </a:p>
                  </a:txBody>
                  <a:tcPr marT="45715" marB="45715" horzOverflow="overflow">
                    <a:lnL>
                      <a:noFill/>
                    </a:lnL>
                    <a:lnR>
                      <a:noFill/>
                    </a:lnR>
                    <a:lnT>
                      <a:noFill/>
                    </a:lnT>
                    <a:lnB>
                      <a:noFill/>
                    </a:lnB>
                    <a:lnTlToBr>
                      <a:noFill/>
                    </a:lnTlToBr>
                    <a:lnBlToTr>
                      <a:noFill/>
                    </a:lnBlToTr>
                    <a:noFill/>
                  </a:tcPr>
                </a:tc>
              </a:tr>
              <a:tr h="4064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15" marB="45715"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15" marB="45715"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15" marB="45715"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15" marB="45715"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15" marB="45715"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 Box 379"/>
          <p:cNvSpPr txBox="1">
            <a:spLocks noChangeArrowheads="1"/>
          </p:cNvSpPr>
          <p:nvPr/>
        </p:nvSpPr>
        <p:spPr bwMode="auto">
          <a:xfrm>
            <a:off x="5678488" y="5716588"/>
            <a:ext cx="1325562" cy="338137"/>
          </a:xfrm>
          <a:prstGeom prst="rect">
            <a:avLst/>
          </a:prstGeom>
          <a:noFill/>
          <a:ln w="9525">
            <a:noFill/>
            <a:miter lim="800000"/>
            <a:headEnd/>
            <a:tailEnd/>
          </a:ln>
        </p:spPr>
        <p:txBody>
          <a:bodyPr wrap="none">
            <a:spAutoFit/>
          </a:bodyPr>
          <a:lstStyle/>
          <a:p>
            <a:r>
              <a:rPr lang="en-US" sz="1600">
                <a:solidFill>
                  <a:srgbClr val="000000"/>
                </a:solidFill>
                <a:ea typeface="MS PGothic" pitchFamily="34" charset="-128"/>
              </a:rPr>
              <a:t>Optimal cost</a:t>
            </a:r>
          </a:p>
        </p:txBody>
      </p:sp>
      <p:sp>
        <p:nvSpPr>
          <p:cNvPr id="9" name="Freeform 380"/>
          <p:cNvSpPr>
            <a:spLocks/>
          </p:cNvSpPr>
          <p:nvPr/>
        </p:nvSpPr>
        <p:spPr bwMode="auto">
          <a:xfrm>
            <a:off x="5033963" y="5538788"/>
            <a:ext cx="647700" cy="342900"/>
          </a:xfrm>
          <a:custGeom>
            <a:avLst/>
            <a:gdLst>
              <a:gd name="T0" fmla="*/ 2147483647 w 408"/>
              <a:gd name="T1" fmla="*/ 2147483647 h 216"/>
              <a:gd name="T2" fmla="*/ 0 w 408"/>
              <a:gd name="T3" fmla="*/ 2147483647 h 216"/>
              <a:gd name="T4" fmla="*/ 0 w 408"/>
              <a:gd name="T5" fmla="*/ 0 h 216"/>
              <a:gd name="T6" fmla="*/ 2147483647 w 408"/>
              <a:gd name="T7" fmla="*/ 0 h 216"/>
              <a:gd name="T8" fmla="*/ 0 60000 65536"/>
              <a:gd name="T9" fmla="*/ 0 60000 65536"/>
              <a:gd name="T10" fmla="*/ 0 60000 65536"/>
              <a:gd name="T11" fmla="*/ 0 60000 65536"/>
              <a:gd name="T12" fmla="*/ 0 w 408"/>
              <a:gd name="T13" fmla="*/ 0 h 216"/>
              <a:gd name="T14" fmla="*/ 408 w 408"/>
              <a:gd name="T15" fmla="*/ 216 h 216"/>
            </a:gdLst>
            <a:ahLst/>
            <a:cxnLst>
              <a:cxn ang="T8">
                <a:pos x="T0" y="T1"/>
              </a:cxn>
              <a:cxn ang="T9">
                <a:pos x="T2" y="T3"/>
              </a:cxn>
              <a:cxn ang="T10">
                <a:pos x="T4" y="T5"/>
              </a:cxn>
              <a:cxn ang="T11">
                <a:pos x="T6" y="T7"/>
              </a:cxn>
            </a:cxnLst>
            <a:rect l="T12" t="T13" r="T14" b="T15"/>
            <a:pathLst>
              <a:path w="408" h="216">
                <a:moveTo>
                  <a:pt x="408" y="216"/>
                </a:moveTo>
                <a:lnTo>
                  <a:pt x="0" y="216"/>
                </a:lnTo>
                <a:lnTo>
                  <a:pt x="0" y="0"/>
                </a:lnTo>
                <a:lnTo>
                  <a:pt x="152" y="0"/>
                </a:lnTo>
              </a:path>
            </a:pathLst>
          </a:custGeom>
          <a:noFill/>
          <a:ln w="38100" cmpd="sng">
            <a:solidFill>
              <a:srgbClr val="000000"/>
            </a:solidFill>
            <a:round/>
            <a:headEnd type="none" w="med" len="med"/>
            <a:tailEnd type="triangle" w="med" len="med"/>
          </a:ln>
        </p:spPr>
        <p:txBody>
          <a:bodyPr/>
          <a:lstStyle/>
          <a:p>
            <a:endParaRPr lang="en-US"/>
          </a:p>
        </p:txBody>
      </p:sp>
      <p:sp>
        <p:nvSpPr>
          <p:cNvPr id="10" name="AutoShape 381"/>
          <p:cNvSpPr>
            <a:spLocks noChangeArrowheads="1"/>
          </p:cNvSpPr>
          <p:nvPr/>
        </p:nvSpPr>
        <p:spPr bwMode="auto">
          <a:xfrm>
            <a:off x="5256213" y="5373688"/>
            <a:ext cx="850900" cy="330200"/>
          </a:xfrm>
          <a:prstGeom prst="roundRect">
            <a:avLst>
              <a:gd name="adj" fmla="val 50000"/>
            </a:avLst>
          </a:prstGeom>
          <a:noFill/>
          <a:ln w="38100">
            <a:solidFill>
              <a:srgbClr val="000000"/>
            </a:solidFill>
            <a:round/>
            <a:headEnd/>
            <a:tailEnd/>
          </a:ln>
        </p:spPr>
        <p:txBody>
          <a:bodyPr wrap="none" anchor="ctr"/>
          <a:lstStyle/>
          <a:p>
            <a:endParaRPr lang="en-US">
              <a:solidFill>
                <a:srgbClr val="000000"/>
              </a:solidFill>
              <a:latin typeface="Calibri" pitchFamily="34" charset="0"/>
            </a:endParaRPr>
          </a:p>
        </p:txBody>
      </p:sp>
      <p:sp>
        <p:nvSpPr>
          <p:cNvPr id="11" name="TextBox 10"/>
          <p:cNvSpPr txBox="1">
            <a:spLocks noChangeArrowheads="1"/>
          </p:cNvSpPr>
          <p:nvPr/>
        </p:nvSpPr>
        <p:spPr bwMode="auto">
          <a:xfrm>
            <a:off x="552450" y="1319213"/>
            <a:ext cx="6451600" cy="307975"/>
          </a:xfrm>
          <a:prstGeom prst="rect">
            <a:avLst/>
          </a:prstGeom>
          <a:noFill/>
          <a:ln w="9525">
            <a:noFill/>
            <a:miter lim="800000"/>
            <a:headEnd/>
            <a:tailEnd/>
          </a:ln>
        </p:spPr>
        <p:txBody>
          <a:bodyPr>
            <a:spAutoFit/>
          </a:bodyPr>
          <a:lstStyle/>
          <a:p>
            <a:r>
              <a:rPr lang="en-US" sz="1400"/>
              <a:t>TABLE 12.1 – Three Rivers Shipping Company Waiting Line Cost Analysis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4000"/>
                            </p:stCondLst>
                            <p:childTnLst>
                              <p:par>
                                <p:cTn id="13" presetID="18" presetClass="entr" presetSubtype="9"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upLeft)">
                                      <p:cBhvr>
                                        <p:cTn id="15" dur="1000"/>
                                        <p:tgtEl>
                                          <p:spTgt spid="9"/>
                                        </p:tgtEl>
                                      </p:cBhvr>
                                    </p:animEffect>
                                  </p:childTnLst>
                                </p:cTn>
                              </p:par>
                            </p:childTnLst>
                          </p:cTn>
                        </p:par>
                        <p:par>
                          <p:cTn id="16" fill="hold">
                            <p:stCondLst>
                              <p:cond delay="50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1000"/>
                                        <p:tgtEl>
                                          <p:spTgt spid="10"/>
                                        </p:tgtEl>
                                      </p:cBhvr>
                                    </p:animEffect>
                                  </p:childTnLst>
                                </p:cTn>
                              </p:par>
                            </p:childTnLst>
                          </p:cTn>
                        </p:par>
                        <p:par>
                          <p:cTn id="20" fill="hold">
                            <p:stCondLst>
                              <p:cond delay="6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p:bld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4564</TotalTime>
  <Words>3527</Words>
  <Application>Microsoft Macintosh PowerPoint</Application>
  <PresentationFormat>On-screen Show (4:3)</PresentationFormat>
  <Paragraphs>654</Paragraphs>
  <Slides>66</Slides>
  <Notes>0</Notes>
  <HiddenSlides>0</HiddenSlides>
  <MMClips>0</MMClips>
  <ScaleCrop>false</ScaleCrop>
  <HeadingPairs>
    <vt:vector size="8" baseType="variant">
      <vt:variant>
        <vt:lpstr>Fonts Used</vt:lpstr>
      </vt:variant>
      <vt:variant>
        <vt:i4>6</vt:i4>
      </vt:variant>
      <vt:variant>
        <vt:lpstr>Design Template</vt:lpstr>
      </vt:variant>
      <vt:variant>
        <vt:i4>12</vt:i4>
      </vt:variant>
      <vt:variant>
        <vt:lpstr>Embedded OLE Servers</vt:lpstr>
      </vt:variant>
      <vt:variant>
        <vt:i4>1</vt:i4>
      </vt:variant>
      <vt:variant>
        <vt:lpstr>Slide Titles</vt:lpstr>
      </vt:variant>
      <vt:variant>
        <vt:i4>66</vt:i4>
      </vt:variant>
    </vt:vector>
  </HeadingPairs>
  <TitlesOfParts>
    <vt:vector size="85" baseType="lpstr">
      <vt:lpstr>Calibri</vt:lpstr>
      <vt:lpstr>Arial</vt:lpstr>
      <vt:lpstr>Calibri Light</vt:lpstr>
      <vt:lpstr>MS PGothic</vt:lpstr>
      <vt:lpstr>Wingdings</vt:lpstr>
      <vt:lpstr>Symbol</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Waiting Lines and  Queuing Theory Models </vt:lpstr>
      <vt:lpstr>Slide 2</vt:lpstr>
      <vt:lpstr>Slide 3</vt:lpstr>
      <vt:lpstr>Slide 4</vt:lpstr>
      <vt:lpstr>Introduction</vt:lpstr>
      <vt:lpstr>Waiting Line Costs</vt:lpstr>
      <vt:lpstr>Waiting Line Costs</vt:lpstr>
      <vt:lpstr>Three Rivers Shipping Company</vt:lpstr>
      <vt:lpstr>Three Rivers Shipping Company</vt:lpstr>
      <vt:lpstr>Characteristics of a  Queuing System</vt:lpstr>
      <vt:lpstr>Characteristics of a  Queuing System</vt:lpstr>
      <vt:lpstr>Characteristics of a  Queuing System</vt:lpstr>
      <vt:lpstr>Characteristics of a  Queuing System</vt:lpstr>
      <vt:lpstr>Characteristics of a  Queuing System</vt:lpstr>
      <vt:lpstr>Characteristics of a  Queuing System</vt:lpstr>
      <vt:lpstr>Characteristics of a  Queuing System</vt:lpstr>
      <vt:lpstr>Characteristics of a  Queuing System</vt:lpstr>
      <vt:lpstr>Characteristics of a  Queuing System</vt:lpstr>
      <vt:lpstr>Identifying Models Using  Kendall Notation</vt:lpstr>
      <vt:lpstr>Identifying Models Using  Kendall Notation</vt:lpstr>
      <vt:lpstr>Single-Channel Model, Poisson Arrivals, Exponential Service Times (M/M/1)</vt:lpstr>
      <vt:lpstr>Single-Channel Model, Poisson Arrivals, Exponential Service Times (M/M/1)</vt:lpstr>
      <vt:lpstr>Single-Channel Model, Poisson Arrivals, Exponential Service Times (M/M/1)</vt:lpstr>
      <vt:lpstr>Single-Channel Model, Poisson Arrivals, Exponential Service Times (M/M/1)</vt:lpstr>
      <vt:lpstr>Single-Channel Model, Poisson Arrivals, Exponential Service Times (M/M/1)</vt:lpstr>
      <vt:lpstr>Single-Channel Model, Poisson Arrivals, Exponential Service Times (M/M/1)</vt:lpstr>
      <vt:lpstr>Arnold’s Muffler Shop</vt:lpstr>
      <vt:lpstr>Arnold’s Muffler Shop</vt:lpstr>
      <vt:lpstr>Arnold’s Muffler Shop</vt:lpstr>
      <vt:lpstr>Using Excel QM</vt:lpstr>
      <vt:lpstr>Arnold’s Muffler Shop</vt:lpstr>
      <vt:lpstr>Arnold’s Muffler Shop</vt:lpstr>
      <vt:lpstr>Arnold’s Muffler Shop</vt:lpstr>
      <vt:lpstr>Arnold’s Muffler Shop</vt:lpstr>
      <vt:lpstr>Arnold’s Muffler Shop</vt:lpstr>
      <vt:lpstr>Arnold’s Muffler Shop</vt:lpstr>
      <vt:lpstr>Arnold’s Muffler Shop</vt:lpstr>
      <vt:lpstr>Arnold’s Muffler Shop</vt:lpstr>
      <vt:lpstr>Arnold’s Muffler Shop</vt:lpstr>
      <vt:lpstr>Enhancing the Queuing Environment</vt:lpstr>
      <vt:lpstr>Multichannel Model, Poisson Arrivals, Exponential Service Times (M/M/m)</vt:lpstr>
      <vt:lpstr>Multichannel Model, Poisson Arrivals, Exponential Service Times (M/M/m)</vt:lpstr>
      <vt:lpstr>Multichannel Model, Poisson Arrivals, Exponential Service Times (M/M/m)</vt:lpstr>
      <vt:lpstr>Multichannel Model, Poisson Arrivals, Exponential Service Times (M/M/m)</vt:lpstr>
      <vt:lpstr>Arnold’s Muffler Shop Revisited</vt:lpstr>
      <vt:lpstr>Arnold’s Muffler Shop Revisited</vt:lpstr>
      <vt:lpstr>Arnold’s Muffler Shop Revisited</vt:lpstr>
      <vt:lpstr>Arnold’s Muffler Shop Revisited</vt:lpstr>
      <vt:lpstr>Using Excel QM</vt:lpstr>
      <vt:lpstr>Constant Service Time  Model (M/D/1)</vt:lpstr>
      <vt:lpstr>Constant Service Time  Model (M/D/1)</vt:lpstr>
      <vt:lpstr>Constant Service Time  Model (M/D/1)</vt:lpstr>
      <vt:lpstr>Garcia-Golding Recycling, Inc.</vt:lpstr>
      <vt:lpstr>Garcia-Golding Recycling, Inc.</vt:lpstr>
      <vt:lpstr>Using Excel QM</vt:lpstr>
      <vt:lpstr>Finite Population Model  (M/M/1 with Finite Source)</vt:lpstr>
      <vt:lpstr>Finite Population Model  (M/M/1 with Finite Source)</vt:lpstr>
      <vt:lpstr>Finite Population Model  (M/M/1 with Finite Source)</vt:lpstr>
      <vt:lpstr>Finite Population Model  (M/M/1 with Finite Source)</vt:lpstr>
      <vt:lpstr>Department of Commerce</vt:lpstr>
      <vt:lpstr>Department of Commerce</vt:lpstr>
      <vt:lpstr>Department of Commerce</vt:lpstr>
      <vt:lpstr>Using Excel QM</vt:lpstr>
      <vt:lpstr>Some General Operating Characteristic Relationships</vt:lpstr>
      <vt:lpstr>More Complex Queuing Models and the Use of Simulation</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Ch 12 – Waiting Lines and Queuing Theory Models</dc:subject>
  <dc:creator>Jeff Heyl</dc:creator>
  <cp:keywords/>
  <dc:description/>
  <cp:lastModifiedBy>UMURRM2</cp:lastModifiedBy>
  <cp:revision>684</cp:revision>
  <dcterms:created xsi:type="dcterms:W3CDTF">2013-10-16T01:01:25Z</dcterms:created>
  <dcterms:modified xsi:type="dcterms:W3CDTF">2014-03-05T20:13:00Z</dcterms:modified>
  <cp:category/>
</cp:coreProperties>
</file>