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92" r:id="rId2"/>
    <p:sldId id="258" r:id="rId3"/>
    <p:sldId id="259" r:id="rId4"/>
    <p:sldId id="260" r:id="rId5"/>
    <p:sldId id="395" r:id="rId6"/>
    <p:sldId id="396" r:id="rId7"/>
    <p:sldId id="397" r:id="rId8"/>
    <p:sldId id="403" r:id="rId9"/>
    <p:sldId id="398" r:id="rId10"/>
    <p:sldId id="405" r:id="rId11"/>
    <p:sldId id="404" r:id="rId12"/>
    <p:sldId id="406" r:id="rId13"/>
    <p:sldId id="408" r:id="rId14"/>
    <p:sldId id="409" r:id="rId15"/>
    <p:sldId id="410" r:id="rId16"/>
    <p:sldId id="411" r:id="rId17"/>
    <p:sldId id="412" r:id="rId18"/>
    <p:sldId id="413" r:id="rId19"/>
    <p:sldId id="414" r:id="rId20"/>
    <p:sldId id="415" r:id="rId21"/>
    <p:sldId id="416" r:id="rId22"/>
    <p:sldId id="417" r:id="rId23"/>
    <p:sldId id="418" r:id="rId24"/>
    <p:sldId id="419" r:id="rId25"/>
    <p:sldId id="420" r:id="rId26"/>
    <p:sldId id="421" r:id="rId27"/>
    <p:sldId id="422" r:id="rId28"/>
    <p:sldId id="423" r:id="rId29"/>
    <p:sldId id="424" r:id="rId30"/>
    <p:sldId id="425" r:id="rId31"/>
    <p:sldId id="426" r:id="rId32"/>
    <p:sldId id="427" r:id="rId33"/>
    <p:sldId id="428" r:id="rId34"/>
    <p:sldId id="429" r:id="rId35"/>
    <p:sldId id="430" r:id="rId36"/>
    <p:sldId id="394"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7008"/>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B568D01-0553-47EA-A2FA-DDCFBF55F4F7}"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51212C3-57F7-42AE-AC9F-785611D7CC7D}"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DCDBBAF-208A-4D1D-9AA5-51986B5B4E79}"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3243B8D-EC10-41A9-9854-CE285BECE816}"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E234D626-B072-4C95-9875-1162CBAB2B0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FF6D7952-5AF6-4195-AA96-139E10845F7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M2 – </a:t>
            </a:r>
            <a:fld id="{D8A800DB-E5AA-467C-A1AE-9B8D65070B9F}"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M2 – </a:t>
            </a:r>
            <a:fld id="{4586FAE5-8162-4B12-B3FE-B7C182C68D1C}"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B993B686-A0DF-4364-8E3A-80D0543DF7F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M2 – </a:t>
            </a:r>
            <a:fld id="{21D6C964-F0BE-4CCB-83D1-1405EC01B65C}"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M2 – </a:t>
            </a:r>
            <a:fld id="{532F9588-04FA-4CBF-9578-9E194859EF0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M2 – </a:t>
            </a:r>
            <a:fld id="{D8D8157A-101A-4443-9196-2C844A24A254}"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M2 – </a:t>
            </a:r>
            <a:fld id="{E8DF4FDB-FF1E-4129-BFF6-95F318E3301D}"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F649B6B0-C211-43F2-8BA2-A27ACADCE22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D8FDC06A-FBD7-4F8B-87D6-BE8E92C8DD5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403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M2 – </a:t>
            </a:r>
            <a:fld id="{546243E2-97FB-4E9C-88E2-6011E26AF4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Dynamic Programming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2</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Box 75"/>
          <p:cNvSpPr txBox="1">
            <a:spLocks noChangeArrowheads="1"/>
          </p:cNvSpPr>
          <p:nvPr/>
        </p:nvSpPr>
        <p:spPr bwMode="auto">
          <a:xfrm>
            <a:off x="903288" y="2090738"/>
            <a:ext cx="4406900" cy="307975"/>
          </a:xfrm>
          <a:prstGeom prst="rect">
            <a:avLst/>
          </a:prstGeom>
          <a:noFill/>
          <a:ln w="9525">
            <a:noFill/>
            <a:miter lim="800000"/>
            <a:headEnd/>
            <a:tailEnd/>
          </a:ln>
        </p:spPr>
        <p:txBody>
          <a:bodyPr wrap="none">
            <a:spAutoFit/>
          </a:bodyPr>
          <a:lstStyle/>
          <a:p>
            <a:r>
              <a:rPr lang="en-US" sz="1400"/>
              <a:t>FIGURE M2.3 – Solution for the One-Stage Problem </a:t>
            </a:r>
          </a:p>
        </p:txBody>
      </p:sp>
      <p:sp>
        <p:nvSpPr>
          <p:cNvPr id="25602" name="Content Placeholder 2"/>
          <p:cNvSpPr txBox="1">
            <a:spLocks/>
          </p:cNvSpPr>
          <p:nvPr/>
        </p:nvSpPr>
        <p:spPr bwMode="auto">
          <a:xfrm>
            <a:off x="673100" y="1460500"/>
            <a:ext cx="7823200" cy="6223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2:	Solve stage 1</a:t>
            </a:r>
          </a:p>
        </p:txBody>
      </p:sp>
      <p:sp>
        <p:nvSpPr>
          <p:cNvPr id="25603"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650D4E31-9613-43D1-B742-E4ABBF66FA74}" type="slidenum">
              <a:rPr lang="en-US"/>
              <a:pPr>
                <a:defRPr/>
              </a:pPr>
              <a:t>10</a:t>
            </a:fld>
            <a:endParaRPr lang="en-US"/>
          </a:p>
        </p:txBody>
      </p:sp>
      <p:grpSp>
        <p:nvGrpSpPr>
          <p:cNvPr id="25606" name="Group 126"/>
          <p:cNvGrpSpPr>
            <a:grpSpLocks/>
          </p:cNvGrpSpPr>
          <p:nvPr/>
        </p:nvGrpSpPr>
        <p:grpSpPr bwMode="auto">
          <a:xfrm>
            <a:off x="5638800" y="3187700"/>
            <a:ext cx="1554163" cy="2573338"/>
            <a:chOff x="5709728" y="3880777"/>
            <a:chExt cx="1554672" cy="2573799"/>
          </a:xfrm>
        </p:grpSpPr>
        <p:cxnSp>
          <p:nvCxnSpPr>
            <p:cNvPr id="133" name="Straight Connector 132"/>
            <p:cNvCxnSpPr/>
            <p:nvPr/>
          </p:nvCxnSpPr>
          <p:spPr>
            <a:xfrm>
              <a:off x="5709728" y="3880777"/>
              <a:ext cx="0" cy="255315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400" y="3880777"/>
              <a:ext cx="0" cy="2573799"/>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5607" name="Group 124"/>
          <p:cNvGrpSpPr>
            <a:grpSpLocks/>
          </p:cNvGrpSpPr>
          <p:nvPr/>
        </p:nvGrpSpPr>
        <p:grpSpPr bwMode="auto">
          <a:xfrm>
            <a:off x="1690688" y="3413125"/>
            <a:ext cx="5697537" cy="2068513"/>
            <a:chOff x="1690289" y="3413358"/>
            <a:chExt cx="5698243" cy="2068180"/>
          </a:xfrm>
        </p:grpSpPr>
        <p:sp>
          <p:nvSpPr>
            <p:cNvPr id="25635"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5636"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5637"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5638"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5639"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5640"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5641"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5642"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5643"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5644"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721283"/>
              <a:ext cx="1862369" cy="75552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63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812"/>
              <a:ext cx="1511487" cy="36506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812"/>
              <a:ext cx="1862369" cy="78568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73"/>
              <a:ext cx="1368595" cy="33014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255"/>
              <a:ext cx="1384472" cy="34919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9"/>
              <a:ext cx="1560706" cy="36030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889248" y="3659381"/>
              <a:ext cx="1555943" cy="37776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2985"/>
              <a:ext cx="1522602" cy="38093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5654"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55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75"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5655" name="Group 89"/>
            <p:cNvGrpSpPr>
              <a:grpSpLocks/>
            </p:cNvGrpSpPr>
            <p:nvPr/>
          </p:nvGrpSpPr>
          <p:grpSpPr bwMode="auto">
            <a:xfrm>
              <a:off x="3733764" y="3474938"/>
              <a:ext cx="368301" cy="368301"/>
              <a:chOff x="-499341" y="2723520"/>
              <a:chExt cx="368301" cy="368301"/>
            </a:xfrm>
          </p:grpSpPr>
          <p:sp>
            <p:nvSpPr>
              <p:cNvPr id="104" name="Oval 103"/>
              <p:cNvSpPr/>
              <p:nvPr/>
            </p:nvSpPr>
            <p:spPr>
              <a:xfrm>
                <a:off x="-499451" y="272384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73" name="TextBox 104"/>
              <p:cNvSpPr txBox="1">
                <a:spLocks noChangeArrowheads="1"/>
              </p:cNvSpPr>
              <p:nvPr/>
            </p:nvSpPr>
            <p:spPr bwMode="auto">
              <a:xfrm>
                <a:off x="-457448" y="2753782"/>
                <a:ext cx="284515" cy="307777"/>
              </a:xfrm>
              <a:prstGeom prst="rect">
                <a:avLst/>
              </a:prstGeom>
              <a:noFill/>
              <a:ln w="9525">
                <a:noFill/>
                <a:miter lim="800000"/>
                <a:headEnd/>
                <a:tailEnd/>
              </a:ln>
            </p:spPr>
            <p:txBody>
              <a:bodyPr wrap="none">
                <a:spAutoFit/>
              </a:bodyPr>
              <a:lstStyle/>
              <a:p>
                <a:r>
                  <a:rPr lang="en-US" sz="1400"/>
                  <a:t>4</a:t>
                </a:r>
              </a:p>
            </p:txBody>
          </p:sp>
        </p:grpSp>
        <p:grpSp>
          <p:nvGrpSpPr>
            <p:cNvPr id="25656"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37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71"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5657"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786"/>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69"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5658"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060"/>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67"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5659"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487"/>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65"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5393"/>
              <a:ext cx="1552767" cy="109202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5661"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1795"/>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63"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grpSp>
        <p:nvGrpSpPr>
          <p:cNvPr id="25608" name="Group 147"/>
          <p:cNvGrpSpPr>
            <a:grpSpLocks/>
          </p:cNvGrpSpPr>
          <p:nvPr/>
        </p:nvGrpSpPr>
        <p:grpSpPr bwMode="auto">
          <a:xfrm>
            <a:off x="5459413" y="3094038"/>
            <a:ext cx="3473450" cy="2547937"/>
            <a:chOff x="5459317" y="3093939"/>
            <a:chExt cx="3473600" cy="2547837"/>
          </a:xfrm>
        </p:grpSpPr>
        <p:sp>
          <p:nvSpPr>
            <p:cNvPr id="25628" name="TextBox 138"/>
            <p:cNvSpPr txBox="1">
              <a:spLocks noChangeArrowheads="1"/>
            </p:cNvSpPr>
            <p:nvPr/>
          </p:nvSpPr>
          <p:spPr bwMode="auto">
            <a:xfrm>
              <a:off x="5459317" y="33909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5629" name="TextBox 139"/>
            <p:cNvSpPr txBox="1">
              <a:spLocks noChangeArrowheads="1"/>
            </p:cNvSpPr>
            <p:nvPr/>
          </p:nvSpPr>
          <p:spPr bwMode="auto">
            <a:xfrm>
              <a:off x="5487587" y="53339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nvGrpSpPr>
            <p:cNvPr id="25630" name="Group 146"/>
            <p:cNvGrpSpPr>
              <a:grpSpLocks/>
            </p:cNvGrpSpPr>
            <p:nvPr/>
          </p:nvGrpSpPr>
          <p:grpSpPr bwMode="auto">
            <a:xfrm>
              <a:off x="5772102" y="3093939"/>
              <a:ext cx="3160815" cy="2538876"/>
              <a:chOff x="5772102" y="3093939"/>
              <a:chExt cx="3160815" cy="2538876"/>
            </a:xfrm>
          </p:grpSpPr>
          <p:sp>
            <p:nvSpPr>
              <p:cNvPr id="25631" name="TextBox 136"/>
              <p:cNvSpPr txBox="1">
                <a:spLocks noChangeArrowheads="1"/>
              </p:cNvSpPr>
              <p:nvPr/>
            </p:nvSpPr>
            <p:spPr bwMode="auto">
              <a:xfrm>
                <a:off x="7228199" y="3093939"/>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5</a:t>
                </a:r>
              </a:p>
            </p:txBody>
          </p:sp>
          <p:sp>
            <p:nvSpPr>
              <p:cNvPr id="25632" name="TextBox 137"/>
              <p:cNvSpPr txBox="1">
                <a:spLocks noChangeArrowheads="1"/>
              </p:cNvSpPr>
              <p:nvPr/>
            </p:nvSpPr>
            <p:spPr bwMode="auto">
              <a:xfrm>
                <a:off x="7228199" y="4894151"/>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6</a:t>
                </a:r>
              </a:p>
            </p:txBody>
          </p:sp>
          <p:cxnSp>
            <p:nvCxnSpPr>
              <p:cNvPr id="141" name="Straight Arrow Connector 140"/>
              <p:cNvCxnSpPr/>
              <p:nvPr/>
            </p:nvCxnSpPr>
            <p:spPr>
              <a:xfrm flipH="1">
                <a:off x="5843509" y="3276494"/>
                <a:ext cx="1455800" cy="22859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a:endCxn id="25629" idx="3"/>
              </p:cNvCxnSpPr>
              <p:nvPr/>
            </p:nvCxnSpPr>
            <p:spPr>
              <a:xfrm flipH="1">
                <a:off x="5772068" y="5056012"/>
                <a:ext cx="1527241" cy="43178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graphicFrame>
        <p:nvGraphicFramePr>
          <p:cNvPr id="6" name="Table 5"/>
          <p:cNvGraphicFramePr>
            <a:graphicFrameLocks noGrp="1"/>
          </p:cNvGraphicFramePr>
          <p:nvPr/>
        </p:nvGraphicFramePr>
        <p:xfrm>
          <a:off x="1638300" y="1193800"/>
          <a:ext cx="6845300" cy="1752600"/>
        </p:xfrm>
        <a:graphic>
          <a:graphicData uri="http://schemas.openxmlformats.org/drawingml/2006/table">
            <a:tbl>
              <a:tblPr firstRow="1" bandRow="1">
                <a:tableStyleId>{69012ECD-51FC-41F1-AA8D-1B2483CD663E}</a:tableStyleId>
              </a:tblPr>
              <a:tblGrid>
                <a:gridCol w="1905000"/>
                <a:gridCol w="3009900"/>
                <a:gridCol w="1930400"/>
              </a:tblGrid>
              <a:tr h="370840">
                <a:tc>
                  <a:txBody>
                    <a:bodyPr/>
                    <a:lstStyle/>
                    <a:p>
                      <a:pPr algn="ctr"/>
                      <a:endParaRPr lang="en-US"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r>
                        <a:rPr lang="en-US" dirty="0" smtClean="0">
                          <a:latin typeface="Arial"/>
                          <a:cs typeface="Arial"/>
                        </a:rPr>
                        <a:t>STAGE 1</a:t>
                      </a:r>
                      <a:endParaRPr lang="en-US"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endParaRPr lang="en-US" dirty="0">
                        <a:latin typeface="Arial"/>
                        <a:cs typeface="Arial"/>
                      </a:endParaRPr>
                    </a:p>
                  </a:txBody>
                  <a:tcPr>
                    <a:lnB w="19050" cap="flat" cmpd="sng" algn="ctr">
                      <a:solidFill>
                        <a:srgbClr val="FFFFFF"/>
                      </a:solidFill>
                      <a:prstDash val="solid"/>
                      <a:round/>
                      <a:headEnd type="none" w="med" len="med"/>
                      <a:tailEnd type="none" w="med" len="med"/>
                    </a:lnB>
                  </a:tcPr>
                </a:tc>
              </a:tr>
              <a:tr h="370840">
                <a:tc>
                  <a:txBody>
                    <a:bodyPr/>
                    <a:lstStyle/>
                    <a:p>
                      <a:pPr algn="ctr"/>
                      <a:r>
                        <a:rPr lang="en-US" b="1" dirty="0" smtClean="0">
                          <a:solidFill>
                            <a:srgbClr val="FFFFFF"/>
                          </a:solidFill>
                          <a:latin typeface="Arial"/>
                          <a:cs typeface="Arial"/>
                        </a:rPr>
                        <a:t>BEGINNING NODE</a:t>
                      </a:r>
                      <a:endParaRPr lang="en-US"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b="1" dirty="0" smtClean="0">
                          <a:solidFill>
                            <a:srgbClr val="FFFFFF"/>
                          </a:solidFill>
                          <a:latin typeface="Arial"/>
                          <a:cs typeface="Arial"/>
                        </a:rPr>
                        <a:t>SHORTEST DISTANCE TO NODE 7</a:t>
                      </a:r>
                      <a:endParaRPr lang="en-US"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b="1" dirty="0" smtClean="0">
                          <a:solidFill>
                            <a:srgbClr val="FFFFFF"/>
                          </a:solidFill>
                          <a:latin typeface="Arial"/>
                          <a:cs typeface="Arial"/>
                        </a:rPr>
                        <a:t>ARCS ALONG THIS PATH</a:t>
                      </a:r>
                      <a:endParaRPr lang="en-US"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r>
              <a:tr h="370840">
                <a:tc>
                  <a:txBody>
                    <a:bodyPr/>
                    <a:lstStyle/>
                    <a:p>
                      <a:pPr algn="ctr"/>
                      <a:r>
                        <a:rPr lang="en-US" dirty="0" smtClean="0">
                          <a:latin typeface="Arial"/>
                          <a:cs typeface="Arial"/>
                        </a:rPr>
                        <a:t>5</a:t>
                      </a:r>
                      <a:endParaRPr lang="en-US"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dirty="0" smtClean="0">
                          <a:latin typeface="Arial"/>
                          <a:cs typeface="Arial"/>
                        </a:rPr>
                        <a:t>14</a:t>
                      </a:r>
                      <a:endParaRPr lang="en-US"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dirty="0" smtClean="0">
                          <a:latin typeface="Arial"/>
                          <a:cs typeface="Arial"/>
                        </a:rPr>
                        <a:t>5–7</a:t>
                      </a:r>
                      <a:endParaRPr lang="en-US"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370840">
                <a:tc>
                  <a:txBody>
                    <a:bodyPr/>
                    <a:lstStyle/>
                    <a:p>
                      <a:pPr algn="ctr"/>
                      <a:r>
                        <a:rPr lang="en-US" dirty="0" smtClean="0">
                          <a:latin typeface="Arial"/>
                          <a:cs typeface="Arial"/>
                        </a:rPr>
                        <a:t>6</a:t>
                      </a:r>
                      <a:endParaRPr lang="en-US"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2</a:t>
                      </a:r>
                      <a:endParaRPr lang="en-US"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r>
                        <a:rPr lang="en-US" dirty="0" smtClean="0">
                          <a:latin typeface="Arial"/>
                          <a:cs typeface="Arial"/>
                        </a:rPr>
                        <a:t>6–7</a:t>
                      </a:r>
                      <a:endParaRPr lang="en-US"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 name="Straight Connector 111"/>
          <p:cNvCxnSpPr/>
          <p:nvPr/>
        </p:nvCxnSpPr>
        <p:spPr>
          <a:xfrm>
            <a:off x="393065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6626" name="Title 1"/>
          <p:cNvSpPr>
            <a:spLocks noGrp="1"/>
          </p:cNvSpPr>
          <p:nvPr>
            <p:ph type="title"/>
          </p:nvPr>
        </p:nvSpPr>
        <p:spPr/>
        <p:txBody>
          <a:bodyPr/>
          <a:lstStyle/>
          <a:p>
            <a:r>
              <a:rPr lang="en-US" smtClean="0">
                <a:latin typeface="Arial" charset="0"/>
                <a:cs typeface="Arial" charset="0"/>
              </a:rPr>
              <a:t>Shortest-Route Problem</a:t>
            </a:r>
          </a:p>
        </p:txBody>
      </p:sp>
      <p:sp>
        <p:nvSpPr>
          <p:cNvPr id="26627" name="Content Placeholder 2"/>
          <p:cNvSpPr>
            <a:spLocks noGrp="1"/>
          </p:cNvSpPr>
          <p:nvPr>
            <p:ph idx="1"/>
          </p:nvPr>
        </p:nvSpPr>
        <p:spPr>
          <a:xfrm>
            <a:off x="673100" y="1460500"/>
            <a:ext cx="7823200" cy="622300"/>
          </a:xfrm>
        </p:spPr>
        <p:txBody>
          <a:bodyPr/>
          <a:lstStyle/>
          <a:p>
            <a:pPr marL="1168400" indent="-1168400">
              <a:buFont typeface="Arial" charset="0"/>
              <a:buNone/>
            </a:pPr>
            <a:r>
              <a:rPr lang="en-US" sz="2400" smtClean="0">
                <a:latin typeface="Arial" charset="0"/>
                <a:cs typeface="Arial" charset="0"/>
              </a:rPr>
              <a:t>Step 3:	Moving backward, solve for stages 2 and 3</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3E13EDB1-E46F-40D5-9048-A70EA1DED4CE}" type="slidenum">
              <a:rPr lang="en-US"/>
              <a:pPr>
                <a:defRPr/>
              </a:pPr>
              <a:t>11</a:t>
            </a:fld>
            <a:endParaRPr lang="en-US"/>
          </a:p>
        </p:txBody>
      </p:sp>
      <p:sp>
        <p:nvSpPr>
          <p:cNvPr id="76" name="TextBox 75"/>
          <p:cNvSpPr txBox="1">
            <a:spLocks noChangeArrowheads="1"/>
          </p:cNvSpPr>
          <p:nvPr/>
        </p:nvSpPr>
        <p:spPr bwMode="auto">
          <a:xfrm>
            <a:off x="903288" y="2090738"/>
            <a:ext cx="4392612" cy="307975"/>
          </a:xfrm>
          <a:prstGeom prst="rect">
            <a:avLst/>
          </a:prstGeom>
          <a:noFill/>
          <a:ln w="9525">
            <a:noFill/>
            <a:miter lim="800000"/>
            <a:headEnd/>
            <a:tailEnd/>
          </a:ln>
        </p:spPr>
        <p:txBody>
          <a:bodyPr wrap="none">
            <a:spAutoFit/>
          </a:bodyPr>
          <a:lstStyle/>
          <a:p>
            <a:r>
              <a:rPr lang="en-US" sz="1400"/>
              <a:t>FIGURE M2.4 – Solution for the Two-Stage Problem </a:t>
            </a:r>
          </a:p>
        </p:txBody>
      </p:sp>
      <p:grpSp>
        <p:nvGrpSpPr>
          <p:cNvPr id="10" name="Group 9"/>
          <p:cNvGrpSpPr>
            <a:grpSpLocks/>
          </p:cNvGrpSpPr>
          <p:nvPr/>
        </p:nvGrpSpPr>
        <p:grpSpPr bwMode="auto">
          <a:xfrm>
            <a:off x="1690688" y="3252788"/>
            <a:ext cx="5697537" cy="2686050"/>
            <a:chOff x="1690289" y="3252688"/>
            <a:chExt cx="5698243" cy="2686611"/>
          </a:xfrm>
        </p:grpSpPr>
        <p:grpSp>
          <p:nvGrpSpPr>
            <p:cNvPr id="26642" name="Group 126"/>
            <p:cNvGrpSpPr>
              <a:grpSpLocks/>
            </p:cNvGrpSpPr>
            <p:nvPr/>
          </p:nvGrpSpPr>
          <p:grpSpPr bwMode="auto">
            <a:xfrm>
              <a:off x="5638800" y="3365500"/>
              <a:ext cx="1554672" cy="2573799"/>
              <a:chOff x="5709728" y="3880777"/>
              <a:chExt cx="1554672" cy="2573799"/>
            </a:xfrm>
          </p:grpSpPr>
          <p:cxnSp>
            <p:nvCxnSpPr>
              <p:cNvPr id="133" name="Straight Connector 132"/>
              <p:cNvCxnSpPr/>
              <p:nvPr/>
            </p:nvCxnSpPr>
            <p:spPr>
              <a:xfrm>
                <a:off x="5709818" y="3880701"/>
                <a:ext cx="0" cy="2553233"/>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174" y="3880701"/>
                <a:ext cx="0" cy="2573875"/>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6643" name="Group 124"/>
            <p:cNvGrpSpPr>
              <a:grpSpLocks/>
            </p:cNvGrpSpPr>
            <p:nvPr/>
          </p:nvGrpSpPr>
          <p:grpSpPr bwMode="auto">
            <a:xfrm>
              <a:off x="1690289" y="3252688"/>
              <a:ext cx="5698243" cy="2406650"/>
              <a:chOff x="1690289" y="3074888"/>
              <a:chExt cx="5698243" cy="2406650"/>
            </a:xfrm>
          </p:grpSpPr>
          <p:sp>
            <p:nvSpPr>
              <p:cNvPr id="26646"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6647"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6648"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6649"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6650"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6651"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6652"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6653"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6654"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6655"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346407"/>
                <a:ext cx="1870307" cy="111148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76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943"/>
                <a:ext cx="1511487" cy="3652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943"/>
                <a:ext cx="1862369" cy="7859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63"/>
                <a:ext cx="1368595" cy="33026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402"/>
                <a:ext cx="1384472" cy="3493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4"/>
                <a:ext cx="1560706" cy="36043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930529" y="3270191"/>
                <a:ext cx="1514663" cy="7669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3293"/>
                <a:ext cx="1522602" cy="38108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6665"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61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86"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6666" name="Group 89"/>
              <p:cNvGrpSpPr>
                <a:grpSpLocks/>
              </p:cNvGrpSpPr>
              <p:nvPr/>
            </p:nvGrpSpPr>
            <p:grpSpPr bwMode="auto">
              <a:xfrm>
                <a:off x="3733764" y="3074888"/>
                <a:ext cx="368301" cy="368301"/>
                <a:chOff x="-499341" y="2323470"/>
                <a:chExt cx="368301" cy="368301"/>
              </a:xfrm>
            </p:grpSpPr>
            <p:sp>
              <p:nvSpPr>
                <p:cNvPr id="104" name="Oval 103"/>
                <p:cNvSpPr/>
                <p:nvPr/>
              </p:nvSpPr>
              <p:spPr>
                <a:xfrm>
                  <a:off x="-499451" y="2323470"/>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84" name="TextBox 104"/>
                <p:cNvSpPr txBox="1">
                  <a:spLocks noChangeArrowheads="1"/>
                </p:cNvSpPr>
                <p:nvPr/>
              </p:nvSpPr>
              <p:spPr bwMode="auto">
                <a:xfrm>
                  <a:off x="-457448" y="2353732"/>
                  <a:ext cx="284515" cy="307777"/>
                </a:xfrm>
                <a:prstGeom prst="rect">
                  <a:avLst/>
                </a:prstGeom>
                <a:noFill/>
                <a:ln w="9525">
                  <a:noFill/>
                  <a:miter lim="800000"/>
                  <a:headEnd/>
                  <a:tailEnd/>
                </a:ln>
              </p:spPr>
              <p:txBody>
                <a:bodyPr wrap="none">
                  <a:spAutoFit/>
                </a:bodyPr>
                <a:lstStyle/>
                <a:p>
                  <a:r>
                    <a:rPr lang="en-US" sz="1400"/>
                    <a:t>4</a:t>
                  </a:r>
                </a:p>
              </p:txBody>
            </p:sp>
          </p:grpSp>
          <p:grpSp>
            <p:nvGrpSpPr>
              <p:cNvPr id="26667"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29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82"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6668"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99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80"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6669"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12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78"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6670"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55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76"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7012"/>
                <a:ext cx="1552767" cy="109084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6672"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216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74"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sp>
          <p:nvSpPr>
            <p:cNvPr id="26644" name="TextBox 138"/>
            <p:cNvSpPr txBox="1">
              <a:spLocks noChangeArrowheads="1"/>
            </p:cNvSpPr>
            <p:nvPr/>
          </p:nvSpPr>
          <p:spPr bwMode="auto">
            <a:xfrm>
              <a:off x="5459317" y="35687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6645" name="TextBox 139"/>
            <p:cNvSpPr txBox="1">
              <a:spLocks noChangeArrowheads="1"/>
            </p:cNvSpPr>
            <p:nvPr/>
          </p:nvSpPr>
          <p:spPr bwMode="auto">
            <a:xfrm>
              <a:off x="5487587" y="55117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grpSp>
        <p:nvGrpSpPr>
          <p:cNvPr id="13" name="Group 12"/>
          <p:cNvGrpSpPr>
            <a:grpSpLocks/>
          </p:cNvGrpSpPr>
          <p:nvPr/>
        </p:nvGrpSpPr>
        <p:grpSpPr bwMode="auto">
          <a:xfrm>
            <a:off x="565150" y="2535238"/>
            <a:ext cx="3562350" cy="3611562"/>
            <a:chOff x="564651" y="2535242"/>
            <a:chExt cx="3562814" cy="3611161"/>
          </a:xfrm>
        </p:grpSpPr>
        <p:sp>
          <p:nvSpPr>
            <p:cNvPr id="26633" name="TextBox 136"/>
            <p:cNvSpPr txBox="1">
              <a:spLocks noChangeArrowheads="1"/>
            </p:cNvSpPr>
            <p:nvPr/>
          </p:nvSpPr>
          <p:spPr bwMode="auto">
            <a:xfrm>
              <a:off x="564651" y="3468639"/>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3</a:t>
              </a:r>
            </a:p>
          </p:txBody>
        </p:sp>
        <p:sp>
          <p:nvSpPr>
            <p:cNvPr id="26634" name="TextBox 137"/>
            <p:cNvSpPr txBox="1">
              <a:spLocks noChangeArrowheads="1"/>
            </p:cNvSpPr>
            <p:nvPr/>
          </p:nvSpPr>
          <p:spPr bwMode="auto">
            <a:xfrm>
              <a:off x="564651" y="5397388"/>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2</a:t>
              </a:r>
            </a:p>
          </p:txBody>
        </p:sp>
        <p:cxnSp>
          <p:nvCxnSpPr>
            <p:cNvPr id="141" name="Straight Arrow Connector 140"/>
            <p:cNvCxnSpPr>
              <a:endCxn id="26638" idx="1"/>
            </p:cNvCxnSpPr>
            <p:nvPr/>
          </p:nvCxnSpPr>
          <p:spPr>
            <a:xfrm flipV="1">
              <a:off x="2195226" y="2846357"/>
              <a:ext cx="1548014" cy="15397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a:endCxn id="26637" idx="1"/>
            </p:cNvCxnSpPr>
            <p:nvPr/>
          </p:nvCxnSpPr>
          <p:spPr>
            <a:xfrm>
              <a:off x="2195226" y="3990817"/>
              <a:ext cx="1579768" cy="1031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6637" name="TextBox 73"/>
            <p:cNvSpPr txBox="1">
              <a:spLocks noChangeArrowheads="1"/>
            </p:cNvSpPr>
            <p:nvPr/>
          </p:nvSpPr>
          <p:spPr bwMode="auto">
            <a:xfrm>
              <a:off x="3775657" y="3940603"/>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26638" name="TextBox 109"/>
            <p:cNvSpPr txBox="1">
              <a:spLocks noChangeArrowheads="1"/>
            </p:cNvSpPr>
            <p:nvPr/>
          </p:nvSpPr>
          <p:spPr bwMode="auto">
            <a:xfrm>
              <a:off x="3743100" y="26924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26639" name="TextBox 110"/>
            <p:cNvSpPr txBox="1">
              <a:spLocks noChangeArrowheads="1"/>
            </p:cNvSpPr>
            <p:nvPr/>
          </p:nvSpPr>
          <p:spPr bwMode="auto">
            <a:xfrm>
              <a:off x="3728593" y="5838626"/>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sp>
          <p:nvSpPr>
            <p:cNvPr id="26640" name="TextBox 112"/>
            <p:cNvSpPr txBox="1">
              <a:spLocks noChangeArrowheads="1"/>
            </p:cNvSpPr>
            <p:nvPr/>
          </p:nvSpPr>
          <p:spPr bwMode="auto">
            <a:xfrm>
              <a:off x="564651" y="2535242"/>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4</a:t>
              </a:r>
            </a:p>
          </p:txBody>
        </p:sp>
        <p:cxnSp>
          <p:nvCxnSpPr>
            <p:cNvPr id="114" name="Straight Arrow Connector 113"/>
            <p:cNvCxnSpPr/>
            <p:nvPr/>
          </p:nvCxnSpPr>
          <p:spPr>
            <a:xfrm>
              <a:off x="2195226" y="5913067"/>
              <a:ext cx="1579768" cy="10317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2000"/>
                            </p:stCondLst>
                            <p:childTnLst>
                              <p:par>
                                <p:cTn id="9" presetID="22" presetClass="entr" presetSubtype="1" fill="hold" nodeType="afterEffect">
                                  <p:stCondLst>
                                    <p:cond delay="1000"/>
                                  </p:stCondLst>
                                  <p:childTnLst>
                                    <p:set>
                                      <p:cBhvr>
                                        <p:cTn id="10" dur="1" fill="hold">
                                          <p:stCondLst>
                                            <p:cond delay="0"/>
                                          </p:stCondLst>
                                        </p:cTn>
                                        <p:tgtEl>
                                          <p:spTgt spid="112"/>
                                        </p:tgtEl>
                                        <p:attrNameLst>
                                          <p:attrName>style.visibility</p:attrName>
                                        </p:attrNameLst>
                                      </p:cBhvr>
                                      <p:to>
                                        <p:strVal val="visible"/>
                                      </p:to>
                                    </p:set>
                                    <p:animEffect transition="in" filter="wipe(up)">
                                      <p:cBhvr>
                                        <p:cTn id="11" dur="1000"/>
                                        <p:tgtEl>
                                          <p:spTgt spid="112"/>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left)">
                                      <p:cBhvr>
                                        <p:cTn id="19"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75"/>
          <p:cNvSpPr txBox="1">
            <a:spLocks noChangeArrowheads="1"/>
          </p:cNvSpPr>
          <p:nvPr/>
        </p:nvSpPr>
        <p:spPr bwMode="auto">
          <a:xfrm>
            <a:off x="903288" y="2090738"/>
            <a:ext cx="4392612" cy="307975"/>
          </a:xfrm>
          <a:prstGeom prst="rect">
            <a:avLst/>
          </a:prstGeom>
          <a:noFill/>
          <a:ln w="9525">
            <a:noFill/>
            <a:miter lim="800000"/>
            <a:headEnd/>
            <a:tailEnd/>
          </a:ln>
        </p:spPr>
        <p:txBody>
          <a:bodyPr wrap="none">
            <a:spAutoFit/>
          </a:bodyPr>
          <a:lstStyle/>
          <a:p>
            <a:r>
              <a:rPr lang="en-US" sz="1400"/>
              <a:t>FIGURE M2.4 – Solution for the Two-Stage Problem </a:t>
            </a:r>
          </a:p>
        </p:txBody>
      </p:sp>
      <p:sp>
        <p:nvSpPr>
          <p:cNvPr id="27650" name="Content Placeholder 2"/>
          <p:cNvSpPr txBox="1">
            <a:spLocks/>
          </p:cNvSpPr>
          <p:nvPr/>
        </p:nvSpPr>
        <p:spPr bwMode="auto">
          <a:xfrm>
            <a:off x="673100" y="1460500"/>
            <a:ext cx="7823200" cy="6223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3:	Moving backward, solve for stages 2 and 3</a:t>
            </a:r>
          </a:p>
        </p:txBody>
      </p:sp>
      <p:cxnSp>
        <p:nvCxnSpPr>
          <p:cNvPr id="112" name="Straight Connector 111"/>
          <p:cNvCxnSpPr/>
          <p:nvPr/>
        </p:nvCxnSpPr>
        <p:spPr>
          <a:xfrm>
            <a:off x="393065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7652"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DFFA627B-C956-4C89-9289-E5F86F95B654}" type="slidenum">
              <a:rPr lang="en-US"/>
              <a:pPr>
                <a:defRPr/>
              </a:pPr>
              <a:t>12</a:t>
            </a:fld>
            <a:endParaRPr lang="en-US"/>
          </a:p>
        </p:txBody>
      </p:sp>
      <p:grpSp>
        <p:nvGrpSpPr>
          <p:cNvPr id="27655" name="Group 9"/>
          <p:cNvGrpSpPr>
            <a:grpSpLocks/>
          </p:cNvGrpSpPr>
          <p:nvPr/>
        </p:nvGrpSpPr>
        <p:grpSpPr bwMode="auto">
          <a:xfrm>
            <a:off x="1690688" y="3252788"/>
            <a:ext cx="5697537" cy="2686050"/>
            <a:chOff x="1690289" y="3252688"/>
            <a:chExt cx="5698243" cy="2686611"/>
          </a:xfrm>
        </p:grpSpPr>
        <p:grpSp>
          <p:nvGrpSpPr>
            <p:cNvPr id="27697" name="Group 126"/>
            <p:cNvGrpSpPr>
              <a:grpSpLocks/>
            </p:cNvGrpSpPr>
            <p:nvPr/>
          </p:nvGrpSpPr>
          <p:grpSpPr bwMode="auto">
            <a:xfrm>
              <a:off x="5638800" y="3365500"/>
              <a:ext cx="1554672" cy="2573799"/>
              <a:chOff x="5709728" y="3880777"/>
              <a:chExt cx="1554672" cy="2573799"/>
            </a:xfrm>
          </p:grpSpPr>
          <p:cxnSp>
            <p:nvCxnSpPr>
              <p:cNvPr id="133" name="Straight Connector 132"/>
              <p:cNvCxnSpPr/>
              <p:nvPr/>
            </p:nvCxnSpPr>
            <p:spPr>
              <a:xfrm>
                <a:off x="5709818" y="3880701"/>
                <a:ext cx="0" cy="2553233"/>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174" y="3880701"/>
                <a:ext cx="0" cy="2573875"/>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7698" name="Group 124"/>
            <p:cNvGrpSpPr>
              <a:grpSpLocks/>
            </p:cNvGrpSpPr>
            <p:nvPr/>
          </p:nvGrpSpPr>
          <p:grpSpPr bwMode="auto">
            <a:xfrm>
              <a:off x="1690289" y="3252688"/>
              <a:ext cx="5698243" cy="2406650"/>
              <a:chOff x="1690289" y="3074888"/>
              <a:chExt cx="5698243" cy="2406650"/>
            </a:xfrm>
          </p:grpSpPr>
          <p:sp>
            <p:nvSpPr>
              <p:cNvPr id="27701"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7702"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7703"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7704"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7705"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7706"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7707"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7708"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7709"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7710"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346407"/>
                <a:ext cx="1870307" cy="111148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76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943"/>
                <a:ext cx="1511487" cy="3652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943"/>
                <a:ext cx="1862369" cy="7859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63"/>
                <a:ext cx="1368595" cy="33026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402"/>
                <a:ext cx="1384472" cy="3493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4"/>
                <a:ext cx="1560706" cy="36043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930529" y="3270191"/>
                <a:ext cx="1514663" cy="7669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3293"/>
                <a:ext cx="1522602" cy="38108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7720"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61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41"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7721" name="Group 89"/>
              <p:cNvGrpSpPr>
                <a:grpSpLocks/>
              </p:cNvGrpSpPr>
              <p:nvPr/>
            </p:nvGrpSpPr>
            <p:grpSpPr bwMode="auto">
              <a:xfrm>
                <a:off x="3733764" y="3074888"/>
                <a:ext cx="368301" cy="368301"/>
                <a:chOff x="-499341" y="2323470"/>
                <a:chExt cx="368301" cy="368301"/>
              </a:xfrm>
            </p:grpSpPr>
            <p:sp>
              <p:nvSpPr>
                <p:cNvPr id="104" name="Oval 103"/>
                <p:cNvSpPr/>
                <p:nvPr/>
              </p:nvSpPr>
              <p:spPr>
                <a:xfrm>
                  <a:off x="-499451" y="2323470"/>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39" name="TextBox 104"/>
                <p:cNvSpPr txBox="1">
                  <a:spLocks noChangeArrowheads="1"/>
                </p:cNvSpPr>
                <p:nvPr/>
              </p:nvSpPr>
              <p:spPr bwMode="auto">
                <a:xfrm>
                  <a:off x="-457448" y="2353732"/>
                  <a:ext cx="284515" cy="307777"/>
                </a:xfrm>
                <a:prstGeom prst="rect">
                  <a:avLst/>
                </a:prstGeom>
                <a:noFill/>
                <a:ln w="9525">
                  <a:noFill/>
                  <a:miter lim="800000"/>
                  <a:headEnd/>
                  <a:tailEnd/>
                </a:ln>
              </p:spPr>
              <p:txBody>
                <a:bodyPr wrap="none">
                  <a:spAutoFit/>
                </a:bodyPr>
                <a:lstStyle/>
                <a:p>
                  <a:r>
                    <a:rPr lang="en-US" sz="1400"/>
                    <a:t>4</a:t>
                  </a:r>
                </a:p>
              </p:txBody>
            </p:sp>
          </p:grpSp>
          <p:grpSp>
            <p:nvGrpSpPr>
              <p:cNvPr id="27722"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29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37"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7723"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99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35"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7724"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12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33"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7725"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55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31"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7012"/>
                <a:ext cx="1552767" cy="109084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7727"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216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729"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sp>
          <p:nvSpPr>
            <p:cNvPr id="27699" name="TextBox 138"/>
            <p:cNvSpPr txBox="1">
              <a:spLocks noChangeArrowheads="1"/>
            </p:cNvSpPr>
            <p:nvPr/>
          </p:nvSpPr>
          <p:spPr bwMode="auto">
            <a:xfrm>
              <a:off x="5459317" y="35687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7700" name="TextBox 139"/>
            <p:cNvSpPr txBox="1">
              <a:spLocks noChangeArrowheads="1"/>
            </p:cNvSpPr>
            <p:nvPr/>
          </p:nvSpPr>
          <p:spPr bwMode="auto">
            <a:xfrm>
              <a:off x="5487587" y="55117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grpSp>
        <p:nvGrpSpPr>
          <p:cNvPr id="27656" name="Group 12"/>
          <p:cNvGrpSpPr>
            <a:grpSpLocks/>
          </p:cNvGrpSpPr>
          <p:nvPr/>
        </p:nvGrpSpPr>
        <p:grpSpPr bwMode="auto">
          <a:xfrm>
            <a:off x="565150" y="2535238"/>
            <a:ext cx="3562350" cy="3611562"/>
            <a:chOff x="564651" y="2535242"/>
            <a:chExt cx="3562814" cy="3611161"/>
          </a:xfrm>
        </p:grpSpPr>
        <p:sp>
          <p:nvSpPr>
            <p:cNvPr id="27688" name="TextBox 136"/>
            <p:cNvSpPr txBox="1">
              <a:spLocks noChangeArrowheads="1"/>
            </p:cNvSpPr>
            <p:nvPr/>
          </p:nvSpPr>
          <p:spPr bwMode="auto">
            <a:xfrm>
              <a:off x="564651" y="3468639"/>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3</a:t>
              </a:r>
            </a:p>
          </p:txBody>
        </p:sp>
        <p:sp>
          <p:nvSpPr>
            <p:cNvPr id="27689" name="TextBox 137"/>
            <p:cNvSpPr txBox="1">
              <a:spLocks noChangeArrowheads="1"/>
            </p:cNvSpPr>
            <p:nvPr/>
          </p:nvSpPr>
          <p:spPr bwMode="auto">
            <a:xfrm>
              <a:off x="564651" y="5397388"/>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2</a:t>
              </a:r>
            </a:p>
          </p:txBody>
        </p:sp>
        <p:cxnSp>
          <p:nvCxnSpPr>
            <p:cNvPr id="141" name="Straight Arrow Connector 140"/>
            <p:cNvCxnSpPr>
              <a:endCxn id="27693" idx="1"/>
            </p:cNvCxnSpPr>
            <p:nvPr/>
          </p:nvCxnSpPr>
          <p:spPr>
            <a:xfrm flipV="1">
              <a:off x="2195226" y="2846357"/>
              <a:ext cx="1548014" cy="15397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a:endCxn id="27692" idx="1"/>
            </p:cNvCxnSpPr>
            <p:nvPr/>
          </p:nvCxnSpPr>
          <p:spPr>
            <a:xfrm>
              <a:off x="2195226" y="3990817"/>
              <a:ext cx="1579768" cy="1031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7692" name="TextBox 73"/>
            <p:cNvSpPr txBox="1">
              <a:spLocks noChangeArrowheads="1"/>
            </p:cNvSpPr>
            <p:nvPr/>
          </p:nvSpPr>
          <p:spPr bwMode="auto">
            <a:xfrm>
              <a:off x="3775657" y="3940603"/>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27693" name="TextBox 109"/>
            <p:cNvSpPr txBox="1">
              <a:spLocks noChangeArrowheads="1"/>
            </p:cNvSpPr>
            <p:nvPr/>
          </p:nvSpPr>
          <p:spPr bwMode="auto">
            <a:xfrm>
              <a:off x="3743100" y="26924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27694" name="TextBox 110"/>
            <p:cNvSpPr txBox="1">
              <a:spLocks noChangeArrowheads="1"/>
            </p:cNvSpPr>
            <p:nvPr/>
          </p:nvSpPr>
          <p:spPr bwMode="auto">
            <a:xfrm>
              <a:off x="3728593" y="5838626"/>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sp>
          <p:nvSpPr>
            <p:cNvPr id="27695" name="TextBox 112"/>
            <p:cNvSpPr txBox="1">
              <a:spLocks noChangeArrowheads="1"/>
            </p:cNvSpPr>
            <p:nvPr/>
          </p:nvSpPr>
          <p:spPr bwMode="auto">
            <a:xfrm>
              <a:off x="564651" y="2535242"/>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4</a:t>
              </a:r>
            </a:p>
          </p:txBody>
        </p:sp>
        <p:cxnSp>
          <p:nvCxnSpPr>
            <p:cNvPr id="114" name="Straight Arrow Connector 113"/>
            <p:cNvCxnSpPr/>
            <p:nvPr/>
          </p:nvCxnSpPr>
          <p:spPr>
            <a:xfrm>
              <a:off x="2195226" y="5913067"/>
              <a:ext cx="1579768" cy="10317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aphicFrame>
        <p:nvGraphicFramePr>
          <p:cNvPr id="75" name="Table 74"/>
          <p:cNvGraphicFramePr>
            <a:graphicFrameLocks noGrp="1"/>
          </p:cNvGraphicFramePr>
          <p:nvPr/>
        </p:nvGraphicFramePr>
        <p:xfrm>
          <a:off x="2195513" y="401638"/>
          <a:ext cx="6491287" cy="2925762"/>
        </p:xfrm>
        <a:graphic>
          <a:graphicData uri="http://schemas.openxmlformats.org/drawingml/2006/table">
            <a:tbl>
              <a:tblPr firstRow="1" bandRow="1">
                <a:tableStyleId>{69012ECD-51FC-41F1-AA8D-1B2483CD663E}</a:tableStyleId>
              </a:tblPr>
              <a:tblGrid>
                <a:gridCol w="1806626"/>
                <a:gridCol w="2854469"/>
                <a:gridCol w="1830714"/>
              </a:tblGrid>
              <a:tr h="257115">
                <a:tc>
                  <a:txBody>
                    <a:bodyPr/>
                    <a:lstStyle/>
                    <a:p>
                      <a:pPr algn="ct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r>
                        <a:rPr lang="en-US" sz="1600" dirty="0" smtClean="0">
                          <a:latin typeface="Arial"/>
                          <a:cs typeface="Arial"/>
                        </a:rPr>
                        <a:t>STAGE 2</a:t>
                      </a: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r>
              <a:tr h="401522">
                <a:tc>
                  <a:txBody>
                    <a:bodyPr/>
                    <a:lstStyle/>
                    <a:p>
                      <a:pPr algn="ctr"/>
                      <a:r>
                        <a:rPr lang="en-US" sz="1600" b="1" dirty="0" smtClean="0">
                          <a:solidFill>
                            <a:srgbClr val="FFFFFF"/>
                          </a:solidFill>
                          <a:latin typeface="Arial"/>
                          <a:cs typeface="Arial"/>
                        </a:rPr>
                        <a:t>BEGINNING NODE</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sz="1600" b="1" dirty="0" smtClean="0">
                          <a:solidFill>
                            <a:srgbClr val="FFFFFF"/>
                          </a:solidFill>
                          <a:latin typeface="Arial"/>
                          <a:cs typeface="Arial"/>
                        </a:rPr>
                        <a:t>SHORTEST DISTANCE TO NODE 7</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sz="1600" b="1" dirty="0" smtClean="0">
                          <a:solidFill>
                            <a:srgbClr val="FFFFFF"/>
                          </a:solidFill>
                          <a:latin typeface="Arial"/>
                          <a:cs typeface="Arial"/>
                        </a:rPr>
                        <a:t>ARCS ALONG THIS PATH</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r>
              <a:tr h="257115">
                <a:tc>
                  <a:txBody>
                    <a:bodyPr/>
                    <a:lstStyle/>
                    <a:p>
                      <a:pPr algn="ctr"/>
                      <a:r>
                        <a:rPr lang="en-US" sz="1600" dirty="0" smtClean="0">
                          <a:latin typeface="Arial"/>
                          <a:cs typeface="Arial"/>
                        </a:rPr>
                        <a:t>4</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24</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4–5</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5–7</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r>
                        <a:rPr lang="en-US" sz="1600" dirty="0" smtClean="0">
                          <a:latin typeface="Arial"/>
                          <a:cs typeface="Arial"/>
                        </a:rPr>
                        <a:t>3</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8</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3–6</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6–7</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r>
                        <a:rPr lang="en-US" sz="1600" dirty="0" smtClean="0">
                          <a:latin typeface="Arial"/>
                          <a:cs typeface="Arial"/>
                        </a:rPr>
                        <a:t>2</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12</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2–6</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r>
                        <a:rPr lang="en-US" sz="1600" dirty="0" smtClean="0">
                          <a:latin typeface="Arial"/>
                          <a:cs typeface="Arial"/>
                        </a:rPr>
                        <a:t>6–7</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8" name="Straight Connector 117"/>
          <p:cNvCxnSpPr/>
          <p:nvPr/>
        </p:nvCxnSpPr>
        <p:spPr>
          <a:xfrm>
            <a:off x="187960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8674" name="Content Placeholder 2"/>
          <p:cNvSpPr txBox="1">
            <a:spLocks/>
          </p:cNvSpPr>
          <p:nvPr/>
        </p:nvSpPr>
        <p:spPr bwMode="auto">
          <a:xfrm>
            <a:off x="673100" y="1460500"/>
            <a:ext cx="7823200" cy="6223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3:	Moving backward, solve for stages 2 and 3</a:t>
            </a:r>
          </a:p>
        </p:txBody>
      </p:sp>
      <p:cxnSp>
        <p:nvCxnSpPr>
          <p:cNvPr id="112" name="Straight Connector 111"/>
          <p:cNvCxnSpPr/>
          <p:nvPr/>
        </p:nvCxnSpPr>
        <p:spPr>
          <a:xfrm>
            <a:off x="393065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8676"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C1250609-4C81-4D9E-9718-AE3961B36D24}" type="slidenum">
              <a:rPr lang="en-US"/>
              <a:pPr>
                <a:defRPr/>
              </a:pPr>
              <a:t>13</a:t>
            </a:fld>
            <a:endParaRPr lang="en-US"/>
          </a:p>
        </p:txBody>
      </p:sp>
      <p:sp>
        <p:nvSpPr>
          <p:cNvPr id="76" name="TextBox 75"/>
          <p:cNvSpPr txBox="1">
            <a:spLocks noChangeArrowheads="1"/>
          </p:cNvSpPr>
          <p:nvPr/>
        </p:nvSpPr>
        <p:spPr bwMode="auto">
          <a:xfrm>
            <a:off x="903288" y="2090738"/>
            <a:ext cx="4483100" cy="307975"/>
          </a:xfrm>
          <a:prstGeom prst="rect">
            <a:avLst/>
          </a:prstGeom>
          <a:noFill/>
          <a:ln w="9525">
            <a:noFill/>
            <a:miter lim="800000"/>
            <a:headEnd/>
            <a:tailEnd/>
          </a:ln>
        </p:spPr>
        <p:txBody>
          <a:bodyPr wrap="none">
            <a:spAutoFit/>
          </a:bodyPr>
          <a:lstStyle/>
          <a:p>
            <a:r>
              <a:rPr lang="en-US" sz="1400"/>
              <a:t>FIGURE M2.5 – Solution for the Three-Stage Problem </a:t>
            </a:r>
          </a:p>
        </p:txBody>
      </p:sp>
      <p:grpSp>
        <p:nvGrpSpPr>
          <p:cNvPr id="28680" name="Group 9"/>
          <p:cNvGrpSpPr>
            <a:grpSpLocks/>
          </p:cNvGrpSpPr>
          <p:nvPr/>
        </p:nvGrpSpPr>
        <p:grpSpPr bwMode="auto">
          <a:xfrm>
            <a:off x="1690688" y="3252788"/>
            <a:ext cx="5697537" cy="2686050"/>
            <a:chOff x="1690289" y="3252688"/>
            <a:chExt cx="5698243" cy="2686611"/>
          </a:xfrm>
        </p:grpSpPr>
        <p:grpSp>
          <p:nvGrpSpPr>
            <p:cNvPr id="28688" name="Group 126"/>
            <p:cNvGrpSpPr>
              <a:grpSpLocks/>
            </p:cNvGrpSpPr>
            <p:nvPr/>
          </p:nvGrpSpPr>
          <p:grpSpPr bwMode="auto">
            <a:xfrm>
              <a:off x="5638800" y="3365500"/>
              <a:ext cx="1554672" cy="2573799"/>
              <a:chOff x="5709728" y="3880777"/>
              <a:chExt cx="1554672" cy="2573799"/>
            </a:xfrm>
          </p:grpSpPr>
          <p:cxnSp>
            <p:nvCxnSpPr>
              <p:cNvPr id="133" name="Straight Connector 132"/>
              <p:cNvCxnSpPr/>
              <p:nvPr/>
            </p:nvCxnSpPr>
            <p:spPr>
              <a:xfrm>
                <a:off x="5709818" y="3880701"/>
                <a:ext cx="0" cy="2553233"/>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174" y="3880701"/>
                <a:ext cx="0" cy="2573875"/>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8689" name="Group 124"/>
            <p:cNvGrpSpPr>
              <a:grpSpLocks/>
            </p:cNvGrpSpPr>
            <p:nvPr/>
          </p:nvGrpSpPr>
          <p:grpSpPr bwMode="auto">
            <a:xfrm>
              <a:off x="1690289" y="3252688"/>
              <a:ext cx="5698243" cy="2406650"/>
              <a:chOff x="1690289" y="3074888"/>
              <a:chExt cx="5698243" cy="2406650"/>
            </a:xfrm>
          </p:grpSpPr>
          <p:sp>
            <p:nvSpPr>
              <p:cNvPr id="28692"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8693"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8694"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8695"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8696"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8697"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8698"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8699"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8700"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8701"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346407"/>
                <a:ext cx="1870307" cy="111148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76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943"/>
                <a:ext cx="1511487" cy="3652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943"/>
                <a:ext cx="1862369" cy="7859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63"/>
                <a:ext cx="1368595" cy="33026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402"/>
                <a:ext cx="1384472" cy="3493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4"/>
                <a:ext cx="1560706" cy="36043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930529" y="3270191"/>
                <a:ext cx="1514663" cy="7669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3293"/>
                <a:ext cx="1522602" cy="38108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711"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61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32"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8712" name="Group 89"/>
              <p:cNvGrpSpPr>
                <a:grpSpLocks/>
              </p:cNvGrpSpPr>
              <p:nvPr/>
            </p:nvGrpSpPr>
            <p:grpSpPr bwMode="auto">
              <a:xfrm>
                <a:off x="3733764" y="3074888"/>
                <a:ext cx="368301" cy="368301"/>
                <a:chOff x="-499341" y="2323470"/>
                <a:chExt cx="368301" cy="368301"/>
              </a:xfrm>
            </p:grpSpPr>
            <p:sp>
              <p:nvSpPr>
                <p:cNvPr id="104" name="Oval 103"/>
                <p:cNvSpPr/>
                <p:nvPr/>
              </p:nvSpPr>
              <p:spPr>
                <a:xfrm>
                  <a:off x="-499451" y="2323470"/>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30" name="TextBox 104"/>
                <p:cNvSpPr txBox="1">
                  <a:spLocks noChangeArrowheads="1"/>
                </p:cNvSpPr>
                <p:nvPr/>
              </p:nvSpPr>
              <p:spPr bwMode="auto">
                <a:xfrm>
                  <a:off x="-457448" y="2353732"/>
                  <a:ext cx="284515" cy="307777"/>
                </a:xfrm>
                <a:prstGeom prst="rect">
                  <a:avLst/>
                </a:prstGeom>
                <a:noFill/>
                <a:ln w="9525">
                  <a:noFill/>
                  <a:miter lim="800000"/>
                  <a:headEnd/>
                  <a:tailEnd/>
                </a:ln>
              </p:spPr>
              <p:txBody>
                <a:bodyPr wrap="none">
                  <a:spAutoFit/>
                </a:bodyPr>
                <a:lstStyle/>
                <a:p>
                  <a:r>
                    <a:rPr lang="en-US" sz="1400"/>
                    <a:t>4</a:t>
                  </a:r>
                </a:p>
              </p:txBody>
            </p:sp>
          </p:grpSp>
          <p:grpSp>
            <p:nvGrpSpPr>
              <p:cNvPr id="28713"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29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28"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8714"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99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26"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8715"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12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24"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8716"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55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22"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7012"/>
                <a:ext cx="1552767" cy="109084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718"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216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720"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sp>
          <p:nvSpPr>
            <p:cNvPr id="28690" name="TextBox 138"/>
            <p:cNvSpPr txBox="1">
              <a:spLocks noChangeArrowheads="1"/>
            </p:cNvSpPr>
            <p:nvPr/>
          </p:nvSpPr>
          <p:spPr bwMode="auto">
            <a:xfrm>
              <a:off x="5459317" y="35687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8691" name="TextBox 139"/>
            <p:cNvSpPr txBox="1">
              <a:spLocks noChangeArrowheads="1"/>
            </p:cNvSpPr>
            <p:nvPr/>
          </p:nvSpPr>
          <p:spPr bwMode="auto">
            <a:xfrm>
              <a:off x="5487587" y="55117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sp>
        <p:nvSpPr>
          <p:cNvPr id="28681" name="TextBox 73"/>
          <p:cNvSpPr txBox="1">
            <a:spLocks noChangeArrowheads="1"/>
          </p:cNvSpPr>
          <p:nvPr/>
        </p:nvSpPr>
        <p:spPr bwMode="auto">
          <a:xfrm>
            <a:off x="3775075" y="3940175"/>
            <a:ext cx="285750"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28682" name="TextBox 109"/>
          <p:cNvSpPr txBox="1">
            <a:spLocks noChangeArrowheads="1"/>
          </p:cNvSpPr>
          <p:nvPr/>
        </p:nvSpPr>
        <p:spPr bwMode="auto">
          <a:xfrm>
            <a:off x="3743325" y="2692400"/>
            <a:ext cx="384175"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28683" name="TextBox 110"/>
          <p:cNvSpPr txBox="1">
            <a:spLocks noChangeArrowheads="1"/>
          </p:cNvSpPr>
          <p:nvPr/>
        </p:nvSpPr>
        <p:spPr bwMode="auto">
          <a:xfrm>
            <a:off x="3729038" y="5838825"/>
            <a:ext cx="384175"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grpSp>
        <p:nvGrpSpPr>
          <p:cNvPr id="8" name="Group 7"/>
          <p:cNvGrpSpPr>
            <a:grpSpLocks/>
          </p:cNvGrpSpPr>
          <p:nvPr/>
        </p:nvGrpSpPr>
        <p:grpSpPr bwMode="auto">
          <a:xfrm>
            <a:off x="517525" y="2697163"/>
            <a:ext cx="1704975" cy="1417637"/>
            <a:chOff x="517778" y="2696694"/>
            <a:chExt cx="1704718" cy="1418698"/>
          </a:xfrm>
        </p:grpSpPr>
        <p:cxnSp>
          <p:nvCxnSpPr>
            <p:cNvPr id="141" name="Straight Arrow Connector 140"/>
            <p:cNvCxnSpPr/>
            <p:nvPr/>
          </p:nvCxnSpPr>
          <p:spPr>
            <a:xfrm>
              <a:off x="1236808" y="3365531"/>
              <a:ext cx="541255" cy="37969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8686" name="TextBox 112"/>
            <p:cNvSpPr txBox="1">
              <a:spLocks noChangeArrowheads="1"/>
            </p:cNvSpPr>
            <p:nvPr/>
          </p:nvSpPr>
          <p:spPr bwMode="auto">
            <a:xfrm>
              <a:off x="517778" y="2696694"/>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1</a:t>
              </a:r>
            </a:p>
          </p:txBody>
        </p:sp>
        <p:sp>
          <p:nvSpPr>
            <p:cNvPr id="28687" name="TextBox 116"/>
            <p:cNvSpPr txBox="1">
              <a:spLocks noChangeArrowheads="1"/>
            </p:cNvSpPr>
            <p:nvPr/>
          </p:nvSpPr>
          <p:spPr bwMode="auto">
            <a:xfrm>
              <a:off x="1674225" y="3807615"/>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13</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118"/>
                                        </p:tgtEl>
                                        <p:attrNameLst>
                                          <p:attrName>style.visibility</p:attrName>
                                        </p:attrNameLst>
                                      </p:cBhvr>
                                      <p:to>
                                        <p:strVal val="visible"/>
                                      </p:to>
                                    </p:set>
                                    <p:animEffect transition="in" filter="wipe(up)">
                                      <p:cBhvr>
                                        <p:cTn id="7" dur="1000"/>
                                        <p:tgtEl>
                                          <p:spTgt spid="11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wipe(left)">
                                      <p:cBhvr>
                                        <p:cTn id="15"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75"/>
          <p:cNvSpPr txBox="1">
            <a:spLocks noChangeArrowheads="1"/>
          </p:cNvSpPr>
          <p:nvPr/>
        </p:nvSpPr>
        <p:spPr bwMode="auto">
          <a:xfrm>
            <a:off x="903288" y="2090738"/>
            <a:ext cx="4483100" cy="307975"/>
          </a:xfrm>
          <a:prstGeom prst="rect">
            <a:avLst/>
          </a:prstGeom>
          <a:noFill/>
          <a:ln w="9525">
            <a:noFill/>
            <a:miter lim="800000"/>
            <a:headEnd/>
            <a:tailEnd/>
          </a:ln>
        </p:spPr>
        <p:txBody>
          <a:bodyPr wrap="none">
            <a:spAutoFit/>
          </a:bodyPr>
          <a:lstStyle/>
          <a:p>
            <a:r>
              <a:rPr lang="en-US" sz="1400"/>
              <a:t>FIGURE M2.5 – Solution for the Three-Stage Problem </a:t>
            </a:r>
          </a:p>
        </p:txBody>
      </p:sp>
      <p:cxnSp>
        <p:nvCxnSpPr>
          <p:cNvPr id="118" name="Straight Connector 117"/>
          <p:cNvCxnSpPr/>
          <p:nvPr/>
        </p:nvCxnSpPr>
        <p:spPr>
          <a:xfrm>
            <a:off x="187960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9699" name="Content Placeholder 2"/>
          <p:cNvSpPr txBox="1">
            <a:spLocks/>
          </p:cNvSpPr>
          <p:nvPr/>
        </p:nvSpPr>
        <p:spPr bwMode="auto">
          <a:xfrm>
            <a:off x="673100" y="1460500"/>
            <a:ext cx="7823200" cy="6223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3:	Moving backward, solve for stages 2 and 3</a:t>
            </a:r>
          </a:p>
        </p:txBody>
      </p:sp>
      <p:cxnSp>
        <p:nvCxnSpPr>
          <p:cNvPr id="112" name="Straight Connector 111"/>
          <p:cNvCxnSpPr/>
          <p:nvPr/>
        </p:nvCxnSpPr>
        <p:spPr>
          <a:xfrm>
            <a:off x="3930650" y="2500313"/>
            <a:ext cx="0" cy="389413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9701"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2E67B755-F5BC-4E4C-9597-2C8A9F48C475}" type="slidenum">
              <a:rPr lang="en-US"/>
              <a:pPr>
                <a:defRPr/>
              </a:pPr>
              <a:t>14</a:t>
            </a:fld>
            <a:endParaRPr lang="en-US"/>
          </a:p>
        </p:txBody>
      </p:sp>
      <p:grpSp>
        <p:nvGrpSpPr>
          <p:cNvPr id="29704" name="Group 9"/>
          <p:cNvGrpSpPr>
            <a:grpSpLocks/>
          </p:cNvGrpSpPr>
          <p:nvPr/>
        </p:nvGrpSpPr>
        <p:grpSpPr bwMode="auto">
          <a:xfrm>
            <a:off x="1690688" y="3252788"/>
            <a:ext cx="5697537" cy="2686050"/>
            <a:chOff x="1690289" y="3252688"/>
            <a:chExt cx="5698243" cy="2686611"/>
          </a:xfrm>
        </p:grpSpPr>
        <p:grpSp>
          <p:nvGrpSpPr>
            <p:cNvPr id="29734" name="Group 126"/>
            <p:cNvGrpSpPr>
              <a:grpSpLocks/>
            </p:cNvGrpSpPr>
            <p:nvPr/>
          </p:nvGrpSpPr>
          <p:grpSpPr bwMode="auto">
            <a:xfrm>
              <a:off x="5638800" y="3365500"/>
              <a:ext cx="1554672" cy="2573799"/>
              <a:chOff x="5709728" y="3880777"/>
              <a:chExt cx="1554672" cy="2573799"/>
            </a:xfrm>
          </p:grpSpPr>
          <p:cxnSp>
            <p:nvCxnSpPr>
              <p:cNvPr id="133" name="Straight Connector 132"/>
              <p:cNvCxnSpPr/>
              <p:nvPr/>
            </p:nvCxnSpPr>
            <p:spPr>
              <a:xfrm>
                <a:off x="5709818" y="3880701"/>
                <a:ext cx="0" cy="2553233"/>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174" y="3880701"/>
                <a:ext cx="0" cy="2573875"/>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9735" name="Group 124"/>
            <p:cNvGrpSpPr>
              <a:grpSpLocks/>
            </p:cNvGrpSpPr>
            <p:nvPr/>
          </p:nvGrpSpPr>
          <p:grpSpPr bwMode="auto">
            <a:xfrm>
              <a:off x="1690289" y="3252688"/>
              <a:ext cx="5698243" cy="2406650"/>
              <a:chOff x="1690289" y="3074888"/>
              <a:chExt cx="5698243" cy="2406650"/>
            </a:xfrm>
          </p:grpSpPr>
          <p:sp>
            <p:nvSpPr>
              <p:cNvPr id="29738"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9739"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9740"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9741"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9742"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9743"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9744"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9745"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9746"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9747"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346407"/>
                <a:ext cx="1870307" cy="111148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76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943"/>
                <a:ext cx="1511487" cy="3652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943"/>
                <a:ext cx="1862369" cy="78597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63"/>
                <a:ext cx="1368595" cy="33026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402"/>
                <a:ext cx="1384472" cy="3493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4"/>
                <a:ext cx="1560706" cy="36043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930529" y="3270191"/>
                <a:ext cx="1514663" cy="7669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3293"/>
                <a:ext cx="1522602" cy="38108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9757"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61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78"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9758" name="Group 89"/>
              <p:cNvGrpSpPr>
                <a:grpSpLocks/>
              </p:cNvGrpSpPr>
              <p:nvPr/>
            </p:nvGrpSpPr>
            <p:grpSpPr bwMode="auto">
              <a:xfrm>
                <a:off x="3733764" y="3074888"/>
                <a:ext cx="368301" cy="368301"/>
                <a:chOff x="-499341" y="2323470"/>
                <a:chExt cx="368301" cy="368301"/>
              </a:xfrm>
            </p:grpSpPr>
            <p:sp>
              <p:nvSpPr>
                <p:cNvPr id="104" name="Oval 103"/>
                <p:cNvSpPr/>
                <p:nvPr/>
              </p:nvSpPr>
              <p:spPr>
                <a:xfrm>
                  <a:off x="-499451" y="2323470"/>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76" name="TextBox 104"/>
                <p:cNvSpPr txBox="1">
                  <a:spLocks noChangeArrowheads="1"/>
                </p:cNvSpPr>
                <p:nvPr/>
              </p:nvSpPr>
              <p:spPr bwMode="auto">
                <a:xfrm>
                  <a:off x="-457448" y="2353732"/>
                  <a:ext cx="284515" cy="307777"/>
                </a:xfrm>
                <a:prstGeom prst="rect">
                  <a:avLst/>
                </a:prstGeom>
                <a:noFill/>
                <a:ln w="9525">
                  <a:noFill/>
                  <a:miter lim="800000"/>
                  <a:headEnd/>
                  <a:tailEnd/>
                </a:ln>
              </p:spPr>
              <p:txBody>
                <a:bodyPr wrap="none">
                  <a:spAutoFit/>
                </a:bodyPr>
                <a:lstStyle/>
                <a:p>
                  <a:r>
                    <a:rPr lang="en-US" sz="1400"/>
                    <a:t>4</a:t>
                  </a:r>
                </a:p>
              </p:txBody>
            </p:sp>
          </p:grpSp>
          <p:grpSp>
            <p:nvGrpSpPr>
              <p:cNvPr id="29759"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297"/>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74"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9760"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99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72"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9761"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12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70"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9762"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551"/>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68"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7012"/>
                <a:ext cx="1552767" cy="109084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9764"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2162"/>
                  <a:ext cx="368346" cy="36837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66"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sp>
          <p:nvSpPr>
            <p:cNvPr id="29736" name="TextBox 138"/>
            <p:cNvSpPr txBox="1">
              <a:spLocks noChangeArrowheads="1"/>
            </p:cNvSpPr>
            <p:nvPr/>
          </p:nvSpPr>
          <p:spPr bwMode="auto">
            <a:xfrm>
              <a:off x="5459317" y="35687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9737" name="TextBox 139"/>
            <p:cNvSpPr txBox="1">
              <a:spLocks noChangeArrowheads="1"/>
            </p:cNvSpPr>
            <p:nvPr/>
          </p:nvSpPr>
          <p:spPr bwMode="auto">
            <a:xfrm>
              <a:off x="5487587" y="55117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sp>
        <p:nvSpPr>
          <p:cNvPr id="29705" name="TextBox 73"/>
          <p:cNvSpPr txBox="1">
            <a:spLocks noChangeArrowheads="1"/>
          </p:cNvSpPr>
          <p:nvPr/>
        </p:nvSpPr>
        <p:spPr bwMode="auto">
          <a:xfrm>
            <a:off x="3775075" y="3940175"/>
            <a:ext cx="285750"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29706" name="TextBox 109"/>
          <p:cNvSpPr txBox="1">
            <a:spLocks noChangeArrowheads="1"/>
          </p:cNvSpPr>
          <p:nvPr/>
        </p:nvSpPr>
        <p:spPr bwMode="auto">
          <a:xfrm>
            <a:off x="3743325" y="2692400"/>
            <a:ext cx="384175"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29707" name="TextBox 110"/>
          <p:cNvSpPr txBox="1">
            <a:spLocks noChangeArrowheads="1"/>
          </p:cNvSpPr>
          <p:nvPr/>
        </p:nvSpPr>
        <p:spPr bwMode="auto">
          <a:xfrm>
            <a:off x="3729038" y="5838825"/>
            <a:ext cx="384175" cy="307975"/>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graphicFrame>
        <p:nvGraphicFramePr>
          <p:cNvPr id="116" name="Table 115"/>
          <p:cNvGraphicFramePr>
            <a:graphicFrameLocks noGrp="1"/>
          </p:cNvGraphicFramePr>
          <p:nvPr/>
        </p:nvGraphicFramePr>
        <p:xfrm>
          <a:off x="2195513" y="401638"/>
          <a:ext cx="6491287" cy="1920875"/>
        </p:xfrm>
        <a:graphic>
          <a:graphicData uri="http://schemas.openxmlformats.org/drawingml/2006/table">
            <a:tbl>
              <a:tblPr firstRow="1" bandRow="1">
                <a:tableStyleId>{69012ECD-51FC-41F1-AA8D-1B2483CD663E}</a:tableStyleId>
              </a:tblPr>
              <a:tblGrid>
                <a:gridCol w="1806626"/>
                <a:gridCol w="2854469"/>
                <a:gridCol w="1830714"/>
              </a:tblGrid>
              <a:tr h="257115">
                <a:tc>
                  <a:txBody>
                    <a:bodyPr/>
                    <a:lstStyle/>
                    <a:p>
                      <a:pPr algn="ct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r>
                        <a:rPr lang="en-US" sz="1600" dirty="0" smtClean="0">
                          <a:latin typeface="Arial"/>
                          <a:cs typeface="Arial"/>
                        </a:rPr>
                        <a:t>STAGE 3</a:t>
                      </a: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c>
                  <a:txBody>
                    <a:bodyPr/>
                    <a:lstStyle/>
                    <a:p>
                      <a:pPr algn="ctr"/>
                      <a:endParaRPr lang="en-US" sz="1600" dirty="0">
                        <a:latin typeface="Arial"/>
                        <a:cs typeface="Arial"/>
                      </a:endParaRPr>
                    </a:p>
                  </a:txBody>
                  <a:tcPr>
                    <a:lnB w="19050" cap="flat" cmpd="sng" algn="ctr">
                      <a:solidFill>
                        <a:srgbClr val="FFFFFF"/>
                      </a:solidFill>
                      <a:prstDash val="solid"/>
                      <a:round/>
                      <a:headEnd type="none" w="med" len="med"/>
                      <a:tailEnd type="none" w="med" len="med"/>
                    </a:lnB>
                  </a:tcPr>
                </a:tc>
              </a:tr>
              <a:tr h="401522">
                <a:tc>
                  <a:txBody>
                    <a:bodyPr/>
                    <a:lstStyle/>
                    <a:p>
                      <a:pPr algn="ctr"/>
                      <a:r>
                        <a:rPr lang="en-US" sz="1600" b="1" dirty="0" smtClean="0">
                          <a:solidFill>
                            <a:srgbClr val="FFFFFF"/>
                          </a:solidFill>
                          <a:latin typeface="Arial"/>
                          <a:cs typeface="Arial"/>
                        </a:rPr>
                        <a:t>BEGINNING NODE</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sz="1600" b="1" dirty="0" smtClean="0">
                          <a:solidFill>
                            <a:srgbClr val="FFFFFF"/>
                          </a:solidFill>
                          <a:latin typeface="Arial"/>
                          <a:cs typeface="Arial"/>
                        </a:rPr>
                        <a:t>SHORTEST DISTANCE TO NODE 7</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a:r>
                        <a:rPr lang="en-US" sz="1600" b="1" dirty="0" smtClean="0">
                          <a:solidFill>
                            <a:srgbClr val="FFFFFF"/>
                          </a:solidFill>
                          <a:latin typeface="Arial"/>
                          <a:cs typeface="Arial"/>
                        </a:rPr>
                        <a:t>ARCS ALONG THIS PATH</a:t>
                      </a:r>
                      <a:endParaRPr lang="en-US" sz="1600" b="1" dirty="0">
                        <a:solidFill>
                          <a:srgbClr val="FFFFFF"/>
                        </a:solidFill>
                        <a:latin typeface="Arial"/>
                        <a:cs typeface="Arial"/>
                      </a:endParaRPr>
                    </a:p>
                  </a:txBody>
                  <a:tcP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r>
              <a:tr h="257115">
                <a:tc>
                  <a:txBody>
                    <a:bodyPr/>
                    <a:lstStyle/>
                    <a:p>
                      <a:pPr algn="ctr"/>
                      <a:r>
                        <a:rPr lang="en-US" sz="1600" dirty="0" smtClean="0">
                          <a:latin typeface="Arial"/>
                          <a:cs typeface="Arial"/>
                        </a:rPr>
                        <a:t>1</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13</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1–3</a:t>
                      </a:r>
                      <a:endParaRPr lang="en-US" sz="16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c>
                  <a:txBody>
                    <a:bodyPr/>
                    <a:lstStyle/>
                    <a:p>
                      <a:pPr algn="ctr"/>
                      <a:r>
                        <a:rPr lang="en-US" sz="1600" dirty="0" smtClean="0">
                          <a:latin typeface="Arial"/>
                          <a:cs typeface="Arial"/>
                        </a:rPr>
                        <a:t>3–6</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solidFill>
                  </a:tcPr>
                </a:tc>
              </a:tr>
              <a:tr h="257115">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a:r>
                        <a:rPr lang="en-US" sz="1600" dirty="0" smtClean="0">
                          <a:latin typeface="Arial"/>
                          <a:cs typeface="Arial"/>
                        </a:rPr>
                        <a:t>6–7</a:t>
                      </a:r>
                      <a:endParaRPr lang="en-US" sz="1600" dirty="0">
                        <a:latin typeface="Arial"/>
                        <a:cs typeface="Arial"/>
                      </a:endParaRPr>
                    </a:p>
                  </a:txBody>
                  <a:tcP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bl>
          </a:graphicData>
        </a:graphic>
      </p:graphicFrame>
      <p:grpSp>
        <p:nvGrpSpPr>
          <p:cNvPr id="29730" name="Group 7"/>
          <p:cNvGrpSpPr>
            <a:grpSpLocks/>
          </p:cNvGrpSpPr>
          <p:nvPr/>
        </p:nvGrpSpPr>
        <p:grpSpPr bwMode="auto">
          <a:xfrm>
            <a:off x="517525" y="2697163"/>
            <a:ext cx="1704975" cy="1417637"/>
            <a:chOff x="517778" y="2696694"/>
            <a:chExt cx="1704718" cy="1418698"/>
          </a:xfrm>
        </p:grpSpPr>
        <p:cxnSp>
          <p:nvCxnSpPr>
            <p:cNvPr id="141" name="Straight Arrow Connector 140"/>
            <p:cNvCxnSpPr/>
            <p:nvPr/>
          </p:nvCxnSpPr>
          <p:spPr>
            <a:xfrm>
              <a:off x="1236808" y="3365531"/>
              <a:ext cx="541255" cy="37969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9732" name="TextBox 112"/>
            <p:cNvSpPr txBox="1">
              <a:spLocks noChangeArrowheads="1"/>
            </p:cNvSpPr>
            <p:nvPr/>
          </p:nvSpPr>
          <p:spPr bwMode="auto">
            <a:xfrm>
              <a:off x="517778" y="2696694"/>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1</a:t>
              </a:r>
            </a:p>
          </p:txBody>
        </p:sp>
        <p:sp>
          <p:nvSpPr>
            <p:cNvPr id="29733" name="TextBox 116"/>
            <p:cNvSpPr txBox="1">
              <a:spLocks noChangeArrowheads="1"/>
            </p:cNvSpPr>
            <p:nvPr/>
          </p:nvSpPr>
          <p:spPr bwMode="auto">
            <a:xfrm>
              <a:off x="1674225" y="3807615"/>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13</a:t>
              </a:r>
            </a:p>
          </p:txBody>
        </p:sp>
      </p:grpSp>
    </p:spTree>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ontent Placeholder 2"/>
          <p:cNvSpPr txBox="1">
            <a:spLocks/>
          </p:cNvSpPr>
          <p:nvPr/>
        </p:nvSpPr>
        <p:spPr bwMode="auto">
          <a:xfrm>
            <a:off x="673100" y="1295400"/>
            <a:ext cx="7823200" cy="14986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4:	Find the optimal solution after all stages have been solved</a:t>
            </a:r>
          </a:p>
        </p:txBody>
      </p:sp>
      <p:sp>
        <p:nvSpPr>
          <p:cNvPr id="30722"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EBFC372B-70C0-4B38-9FE7-BF5E362B0AC9}" type="slidenum">
              <a:rPr lang="en-US"/>
              <a:pPr>
                <a:defRPr/>
              </a:pPr>
              <a:t>15</a:t>
            </a:fld>
            <a:endParaRPr lang="en-US"/>
          </a:p>
        </p:txBody>
      </p:sp>
      <p:grpSp>
        <p:nvGrpSpPr>
          <p:cNvPr id="30725" name="Group 2"/>
          <p:cNvGrpSpPr>
            <a:grpSpLocks/>
          </p:cNvGrpSpPr>
          <p:nvPr/>
        </p:nvGrpSpPr>
        <p:grpSpPr bwMode="auto">
          <a:xfrm>
            <a:off x="1674813" y="2500313"/>
            <a:ext cx="5713412" cy="3894137"/>
            <a:chOff x="1674225" y="2500410"/>
            <a:chExt cx="5714307" cy="3893816"/>
          </a:xfrm>
        </p:grpSpPr>
        <p:cxnSp>
          <p:nvCxnSpPr>
            <p:cNvPr id="118" name="Straight Connector 117"/>
            <p:cNvCxnSpPr/>
            <p:nvPr/>
          </p:nvCxnSpPr>
          <p:spPr>
            <a:xfrm>
              <a:off x="1879044" y="2500410"/>
              <a:ext cx="0" cy="3893816"/>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3930415" y="2500410"/>
              <a:ext cx="0" cy="3893816"/>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nvGrpSpPr>
            <p:cNvPr id="30728" name="Group 9"/>
            <p:cNvGrpSpPr>
              <a:grpSpLocks/>
            </p:cNvGrpSpPr>
            <p:nvPr/>
          </p:nvGrpSpPr>
          <p:grpSpPr bwMode="auto">
            <a:xfrm>
              <a:off x="1690289" y="3252688"/>
              <a:ext cx="5698243" cy="2686611"/>
              <a:chOff x="1690289" y="3252688"/>
              <a:chExt cx="5698243" cy="2686611"/>
            </a:xfrm>
          </p:grpSpPr>
          <p:grpSp>
            <p:nvGrpSpPr>
              <p:cNvPr id="30733" name="Group 126"/>
              <p:cNvGrpSpPr>
                <a:grpSpLocks/>
              </p:cNvGrpSpPr>
              <p:nvPr/>
            </p:nvGrpSpPr>
            <p:grpSpPr bwMode="auto">
              <a:xfrm>
                <a:off x="5638800" y="3365500"/>
                <a:ext cx="1554672" cy="2573799"/>
                <a:chOff x="5709728" y="3880777"/>
                <a:chExt cx="1554672" cy="2573799"/>
              </a:xfrm>
            </p:grpSpPr>
            <p:cxnSp>
              <p:nvCxnSpPr>
                <p:cNvPr id="133" name="Straight Connector 132"/>
                <p:cNvCxnSpPr/>
                <p:nvPr/>
              </p:nvCxnSpPr>
              <p:spPr>
                <a:xfrm>
                  <a:off x="5709761" y="3880803"/>
                  <a:ext cx="0" cy="255249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167" y="3880803"/>
                  <a:ext cx="0" cy="2573126"/>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30734" name="Group 124"/>
              <p:cNvGrpSpPr>
                <a:grpSpLocks/>
              </p:cNvGrpSpPr>
              <p:nvPr/>
            </p:nvGrpSpPr>
            <p:grpSpPr bwMode="auto">
              <a:xfrm>
                <a:off x="1690289" y="3252688"/>
                <a:ext cx="5698243" cy="2406650"/>
                <a:chOff x="1690289" y="3074888"/>
                <a:chExt cx="5698243" cy="2406650"/>
              </a:xfrm>
            </p:grpSpPr>
            <p:sp>
              <p:nvSpPr>
                <p:cNvPr id="30737"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30738"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30739"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30740"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30741"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30742"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30743"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30744"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30745"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30746"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045" y="3346463"/>
                  <a:ext cx="1870368" cy="111115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494" y="4473495"/>
                  <a:ext cx="179098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355" y="4476670"/>
                  <a:ext cx="1511537" cy="36509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045" y="4476670"/>
                  <a:ext cx="1862430" cy="78574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35" y="4095701"/>
                  <a:ext cx="1368639" cy="33017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35" y="4521116"/>
                  <a:ext cx="1384517" cy="34922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134" y="4109988"/>
                  <a:ext cx="1560757" cy="36033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930416" y="3270269"/>
                  <a:ext cx="1514712" cy="7667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118" y="4952880"/>
                  <a:ext cx="1522651" cy="38096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0756"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570" y="2138397"/>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77"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30757" name="Group 89"/>
                <p:cNvGrpSpPr>
                  <a:grpSpLocks/>
                </p:cNvGrpSpPr>
                <p:nvPr/>
              </p:nvGrpSpPr>
              <p:grpSpPr bwMode="auto">
                <a:xfrm>
                  <a:off x="3733764" y="3074888"/>
                  <a:ext cx="368301" cy="368301"/>
                  <a:chOff x="-499341" y="2323470"/>
                  <a:chExt cx="368301" cy="368301"/>
                </a:xfrm>
              </p:grpSpPr>
              <p:sp>
                <p:nvSpPr>
                  <p:cNvPr id="104" name="Oval 103"/>
                  <p:cNvSpPr/>
                  <p:nvPr/>
                </p:nvSpPr>
                <p:spPr>
                  <a:xfrm>
                    <a:off x="-499570" y="2323605"/>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75" name="TextBox 104"/>
                  <p:cNvSpPr txBox="1">
                    <a:spLocks noChangeArrowheads="1"/>
                  </p:cNvSpPr>
                  <p:nvPr/>
                </p:nvSpPr>
                <p:spPr bwMode="auto">
                  <a:xfrm>
                    <a:off x="-457448" y="2353732"/>
                    <a:ext cx="284515" cy="307777"/>
                  </a:xfrm>
                  <a:prstGeom prst="rect">
                    <a:avLst/>
                  </a:prstGeom>
                  <a:noFill/>
                  <a:ln w="9525">
                    <a:noFill/>
                    <a:miter lim="800000"/>
                    <a:headEnd/>
                    <a:tailEnd/>
                  </a:ln>
                </p:spPr>
                <p:txBody>
                  <a:bodyPr wrap="none">
                    <a:spAutoFit/>
                  </a:bodyPr>
                  <a:lstStyle/>
                  <a:p>
                    <a:r>
                      <a:rPr lang="en-US" sz="1400"/>
                      <a:t>4</a:t>
                    </a:r>
                  </a:p>
                </p:txBody>
              </p:sp>
            </p:grpSp>
            <p:grpSp>
              <p:nvGrpSpPr>
                <p:cNvPr id="30758"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35" y="2495187"/>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73"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30759"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6985" y="1954660"/>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71"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30760"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44" y="1349903"/>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69"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30761"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527" y="1232331"/>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67"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355" y="4206817"/>
                  <a:ext cx="1552818" cy="10905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0763"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570" y="1591703"/>
                    <a:ext cx="368358"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65"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sp>
            <p:nvSpPr>
              <p:cNvPr id="30735" name="TextBox 138"/>
              <p:cNvSpPr txBox="1">
                <a:spLocks noChangeArrowheads="1"/>
              </p:cNvSpPr>
              <p:nvPr/>
            </p:nvSpPr>
            <p:spPr bwMode="auto">
              <a:xfrm>
                <a:off x="5459317" y="35687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30736" name="TextBox 139"/>
              <p:cNvSpPr txBox="1">
                <a:spLocks noChangeArrowheads="1"/>
              </p:cNvSpPr>
              <p:nvPr/>
            </p:nvSpPr>
            <p:spPr bwMode="auto">
              <a:xfrm>
                <a:off x="5487587" y="55117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sp>
          <p:nvSpPr>
            <p:cNvPr id="30729" name="TextBox 73"/>
            <p:cNvSpPr txBox="1">
              <a:spLocks noChangeArrowheads="1"/>
            </p:cNvSpPr>
            <p:nvPr/>
          </p:nvSpPr>
          <p:spPr bwMode="auto">
            <a:xfrm>
              <a:off x="3775657" y="3940603"/>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30730" name="TextBox 109"/>
            <p:cNvSpPr txBox="1">
              <a:spLocks noChangeArrowheads="1"/>
            </p:cNvSpPr>
            <p:nvPr/>
          </p:nvSpPr>
          <p:spPr bwMode="auto">
            <a:xfrm>
              <a:off x="3743100" y="26924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30731" name="TextBox 110"/>
            <p:cNvSpPr txBox="1">
              <a:spLocks noChangeArrowheads="1"/>
            </p:cNvSpPr>
            <p:nvPr/>
          </p:nvSpPr>
          <p:spPr bwMode="auto">
            <a:xfrm>
              <a:off x="3728593" y="5838626"/>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sp>
          <p:nvSpPr>
            <p:cNvPr id="30732" name="TextBox 116"/>
            <p:cNvSpPr txBox="1">
              <a:spLocks noChangeArrowheads="1"/>
            </p:cNvSpPr>
            <p:nvPr/>
          </p:nvSpPr>
          <p:spPr bwMode="auto">
            <a:xfrm>
              <a:off x="1674225" y="3807615"/>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13</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5"/>
                                        </p:tgtEl>
                                        <p:attrNameLst>
                                          <p:attrName>style.visibility</p:attrName>
                                        </p:attrNameLst>
                                      </p:cBhvr>
                                      <p:to>
                                        <p:strVal val="visible"/>
                                      </p:to>
                                    </p:set>
                                    <p:animEffect transition="in" filter="strips(downRight)">
                                      <p:cBhvr>
                                        <p:cTn id="7"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a:t>
            </a:r>
            <a:r>
              <a:rPr lang="en-US" dirty="0" smtClean="0"/>
              <a:t>Terminology</a:t>
            </a:r>
            <a:endParaRPr lang="en-US" dirty="0"/>
          </a:p>
        </p:txBody>
      </p:sp>
      <p:sp>
        <p:nvSpPr>
          <p:cNvPr id="31746" name="Content Placeholder 2"/>
          <p:cNvSpPr>
            <a:spLocks noGrp="1"/>
          </p:cNvSpPr>
          <p:nvPr>
            <p:ph idx="1"/>
          </p:nvPr>
        </p:nvSpPr>
        <p:spPr>
          <a:xfrm>
            <a:off x="673100" y="1600200"/>
            <a:ext cx="7823200" cy="4965700"/>
          </a:xfrm>
        </p:spPr>
        <p:txBody>
          <a:bodyPr/>
          <a:lstStyle/>
          <a:p>
            <a:pPr marL="457200" indent="-457200">
              <a:buFont typeface="Calibri" pitchFamily="34" charset="0"/>
              <a:buAutoNum type="arabicPeriod"/>
            </a:pPr>
            <a:r>
              <a:rPr lang="en-US" sz="2400" b="1" smtClean="0">
                <a:latin typeface="Arial" charset="0"/>
                <a:cs typeface="Arial" charset="0"/>
              </a:rPr>
              <a:t>Stage</a:t>
            </a:r>
            <a:r>
              <a:rPr lang="en-US" sz="2400" smtClean="0">
                <a:latin typeface="Arial" charset="0"/>
                <a:cs typeface="Arial" charset="0"/>
              </a:rPr>
              <a:t>: a period or a logical subproblem</a:t>
            </a:r>
          </a:p>
          <a:p>
            <a:pPr marL="457200" indent="-457200">
              <a:buFont typeface="Calibri" pitchFamily="34" charset="0"/>
              <a:buAutoNum type="arabicPeriod"/>
            </a:pPr>
            <a:r>
              <a:rPr lang="en-US" sz="2400" b="1" smtClean="0">
                <a:latin typeface="Arial" charset="0"/>
                <a:cs typeface="Arial" charset="0"/>
              </a:rPr>
              <a:t>State</a:t>
            </a:r>
            <a:r>
              <a:rPr lang="en-US" sz="2400" smtClean="0">
                <a:latin typeface="Arial" charset="0"/>
                <a:cs typeface="Arial" charset="0"/>
              </a:rPr>
              <a:t> </a:t>
            </a:r>
            <a:r>
              <a:rPr lang="en-US" sz="2400" b="1" smtClean="0">
                <a:latin typeface="Arial" charset="0"/>
                <a:cs typeface="Arial" charset="0"/>
              </a:rPr>
              <a:t>variables</a:t>
            </a:r>
            <a:r>
              <a:rPr lang="en-US" sz="2400" smtClean="0">
                <a:latin typeface="Arial" charset="0"/>
                <a:cs typeface="Arial" charset="0"/>
              </a:rPr>
              <a:t>: possible beginning situations or conditions of a stage. These have also been called the input variables</a:t>
            </a:r>
          </a:p>
          <a:p>
            <a:pPr marL="457200" indent="-457200">
              <a:buFont typeface="Calibri" pitchFamily="34" charset="0"/>
              <a:buAutoNum type="arabicPeriod"/>
            </a:pPr>
            <a:r>
              <a:rPr lang="en-US" sz="2400" b="1" smtClean="0">
                <a:latin typeface="Arial" charset="0"/>
                <a:cs typeface="Arial" charset="0"/>
              </a:rPr>
              <a:t>Decision variables</a:t>
            </a:r>
            <a:r>
              <a:rPr lang="en-US" sz="2400" smtClean="0">
                <a:latin typeface="Arial" charset="0"/>
                <a:cs typeface="Arial" charset="0"/>
              </a:rPr>
              <a:t>: alternatives or possible decisions that exist at each stage</a:t>
            </a:r>
          </a:p>
          <a:p>
            <a:pPr marL="457200" indent="-457200">
              <a:buFont typeface="Calibri" pitchFamily="34" charset="0"/>
              <a:buAutoNum type="arabicPeriod"/>
            </a:pPr>
            <a:r>
              <a:rPr lang="en-US" sz="2400" b="1" smtClean="0">
                <a:latin typeface="Arial" charset="0"/>
                <a:cs typeface="Arial" charset="0"/>
              </a:rPr>
              <a:t>Decision criterion</a:t>
            </a:r>
            <a:r>
              <a:rPr lang="en-US" sz="2400" smtClean="0">
                <a:latin typeface="Arial" charset="0"/>
                <a:cs typeface="Arial" charset="0"/>
              </a:rPr>
              <a:t>: a statement concerning the objective of the problem</a:t>
            </a:r>
          </a:p>
          <a:p>
            <a:pPr marL="457200" indent="-457200">
              <a:buFont typeface="Calibri" pitchFamily="34" charset="0"/>
              <a:buAutoNum type="arabicPeriod"/>
            </a:pPr>
            <a:r>
              <a:rPr lang="en-US" sz="2400" b="1" smtClean="0">
                <a:latin typeface="Arial" charset="0"/>
                <a:cs typeface="Arial" charset="0"/>
              </a:rPr>
              <a:t>Optimal policy</a:t>
            </a:r>
            <a:r>
              <a:rPr lang="en-US" sz="2400" smtClean="0">
                <a:latin typeface="Arial" charset="0"/>
                <a:cs typeface="Arial" charset="0"/>
              </a:rPr>
              <a:t>: a set of decision rules, developed as a result of the decision criteria, that gives optimal decisions for any entering condition at any stage</a:t>
            </a:r>
          </a:p>
          <a:p>
            <a:pPr marL="457200" indent="-457200">
              <a:buFont typeface="Calibri" pitchFamily="34" charset="0"/>
              <a:buAutoNum type="arabicPeriod"/>
            </a:pPr>
            <a:r>
              <a:rPr lang="en-US" sz="2400" b="1" smtClean="0">
                <a:latin typeface="Arial" charset="0"/>
                <a:cs typeface="Arial" charset="0"/>
              </a:rPr>
              <a:t>Transformation</a:t>
            </a:r>
            <a:r>
              <a:rPr lang="en-US" sz="2400" smtClean="0">
                <a:latin typeface="Arial" charset="0"/>
                <a:cs typeface="Arial" charset="0"/>
              </a:rPr>
              <a:t>: normally, an algebraic statement that reveals the relationship between stages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BEE0CC6D-DFEE-4011-B616-0C2484CE12B9}" type="slidenum">
              <a:rPr lang="en-US"/>
              <a:pPr>
                <a:defRPr/>
              </a:pPr>
              <a:t>16</a:t>
            </a:fld>
            <a:endParaRPr lang="en-US"/>
          </a:p>
        </p:txBody>
      </p:sp>
    </p:spTree>
  </p:cSld>
  <p:clrMapOvr>
    <a:masterClrMapping/>
  </p:clrMapOvr>
  <p:transition spd="slow">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p:cNvSpPr txBox="1">
            <a:spLocks/>
          </p:cNvSpPr>
          <p:nvPr/>
        </p:nvSpPr>
        <p:spPr bwMode="auto">
          <a:xfrm>
            <a:off x="673100" y="1600200"/>
            <a:ext cx="7823200" cy="4965700"/>
          </a:xfrm>
          <a:prstGeom prst="rect">
            <a:avLst/>
          </a:prstGeom>
          <a:noFill/>
          <a:ln w="9525">
            <a:noFill/>
            <a:miter lim="800000"/>
            <a:headEnd/>
            <a:tailEnd/>
          </a:ln>
        </p:spPr>
        <p:txBody>
          <a:bodyPr/>
          <a:lstStyle/>
          <a:p>
            <a:pPr marL="457200" indent="-457200">
              <a:lnSpc>
                <a:spcPct val="90000"/>
              </a:lnSpc>
              <a:spcAft>
                <a:spcPts val="600"/>
              </a:spcAft>
              <a:buFont typeface="Calibri" pitchFamily="34" charset="0"/>
              <a:buAutoNum type="arabicPeriod"/>
            </a:pPr>
            <a:r>
              <a:rPr lang="en-US" sz="2400" b="1"/>
              <a:t>Stage</a:t>
            </a:r>
            <a:r>
              <a:rPr lang="en-US" sz="2400"/>
              <a:t>: a period or a logical subproblem</a:t>
            </a:r>
          </a:p>
          <a:p>
            <a:pPr marL="457200" indent="-457200">
              <a:lnSpc>
                <a:spcPct val="90000"/>
              </a:lnSpc>
              <a:spcAft>
                <a:spcPts val="600"/>
              </a:spcAft>
              <a:buFont typeface="Calibri" pitchFamily="34" charset="0"/>
              <a:buAutoNum type="arabicPeriod"/>
            </a:pPr>
            <a:r>
              <a:rPr lang="en-US" sz="2400" b="1"/>
              <a:t>State</a:t>
            </a:r>
            <a:r>
              <a:rPr lang="en-US" sz="2400"/>
              <a:t> </a:t>
            </a:r>
            <a:r>
              <a:rPr lang="en-US" sz="2400" b="1"/>
              <a:t>variables</a:t>
            </a:r>
            <a:r>
              <a:rPr lang="en-US" sz="2400"/>
              <a:t>: possible beginning situations or conditions of a stage. These have also been called the input variables</a:t>
            </a:r>
          </a:p>
          <a:p>
            <a:pPr marL="457200" indent="-457200">
              <a:lnSpc>
                <a:spcPct val="90000"/>
              </a:lnSpc>
              <a:spcAft>
                <a:spcPts val="600"/>
              </a:spcAft>
              <a:buFont typeface="Calibri" pitchFamily="34" charset="0"/>
              <a:buAutoNum type="arabicPeriod"/>
            </a:pPr>
            <a:r>
              <a:rPr lang="en-US" sz="2400" b="1"/>
              <a:t>Decision variables</a:t>
            </a:r>
            <a:r>
              <a:rPr lang="en-US" sz="2400"/>
              <a:t>: alternatives or possible decisions that exist at each stage</a:t>
            </a:r>
          </a:p>
          <a:p>
            <a:pPr marL="457200" indent="-457200">
              <a:lnSpc>
                <a:spcPct val="90000"/>
              </a:lnSpc>
              <a:spcAft>
                <a:spcPts val="600"/>
              </a:spcAft>
              <a:buFont typeface="Calibri" pitchFamily="34" charset="0"/>
              <a:buAutoNum type="arabicPeriod"/>
            </a:pPr>
            <a:r>
              <a:rPr lang="en-US" sz="2400" b="1"/>
              <a:t>Decision criterion</a:t>
            </a:r>
            <a:r>
              <a:rPr lang="en-US" sz="2400"/>
              <a:t>: a statement concerning the objective of the problem</a:t>
            </a:r>
          </a:p>
          <a:p>
            <a:pPr marL="457200" indent="-457200">
              <a:lnSpc>
                <a:spcPct val="90000"/>
              </a:lnSpc>
              <a:spcAft>
                <a:spcPts val="600"/>
              </a:spcAft>
              <a:buFont typeface="Calibri" pitchFamily="34" charset="0"/>
              <a:buAutoNum type="arabicPeriod"/>
            </a:pPr>
            <a:r>
              <a:rPr lang="en-US" sz="2400" b="1"/>
              <a:t>Optimal policy</a:t>
            </a:r>
            <a:r>
              <a:rPr lang="en-US" sz="2400"/>
              <a:t>: a set of decision rules, developed as a result of the decision criteria, that gives optimal decisions for any entering condition at any stage</a:t>
            </a:r>
          </a:p>
          <a:p>
            <a:pPr marL="457200" indent="-457200">
              <a:lnSpc>
                <a:spcPct val="90000"/>
              </a:lnSpc>
              <a:spcAft>
                <a:spcPts val="600"/>
              </a:spcAft>
              <a:buFont typeface="Calibri" pitchFamily="34" charset="0"/>
              <a:buAutoNum type="arabicPeriod"/>
            </a:pPr>
            <a:r>
              <a:rPr lang="en-US" sz="2400" b="1"/>
              <a:t>Transformation</a:t>
            </a:r>
            <a:r>
              <a:rPr lang="en-US" sz="2400"/>
              <a:t>: normally, an algebraic statement that reveals the relationship between stages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a:t>
            </a:r>
            <a:r>
              <a:rPr lang="en-US" dirty="0" smtClean="0"/>
              <a:t>Terminology</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56A04E21-2E9A-4523-A065-722624E19B07}" type="slidenum">
              <a:rPr lang="en-US"/>
              <a:pPr>
                <a:defRPr/>
              </a:pPr>
              <a:t>17</a:t>
            </a:fld>
            <a:endParaRPr lang="en-US"/>
          </a:p>
        </p:txBody>
      </p:sp>
      <p:grpSp>
        <p:nvGrpSpPr>
          <p:cNvPr id="32773" name="Group 11"/>
          <p:cNvGrpSpPr>
            <a:grpSpLocks/>
          </p:cNvGrpSpPr>
          <p:nvPr/>
        </p:nvGrpSpPr>
        <p:grpSpPr bwMode="auto">
          <a:xfrm>
            <a:off x="241300" y="1752600"/>
            <a:ext cx="8559800" cy="2705100"/>
            <a:chOff x="-292100" y="368300"/>
            <a:chExt cx="8559800" cy="2705100"/>
          </a:xfrm>
        </p:grpSpPr>
        <p:sp>
          <p:nvSpPr>
            <p:cNvPr id="8" name="Rectangle 7"/>
            <p:cNvSpPr/>
            <p:nvPr/>
          </p:nvSpPr>
          <p:spPr>
            <a:xfrm>
              <a:off x="-292100" y="368300"/>
              <a:ext cx="8559800" cy="27051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781" name="TextBox 8"/>
            <p:cNvSpPr txBox="1">
              <a:spLocks noChangeArrowheads="1"/>
            </p:cNvSpPr>
            <p:nvPr/>
          </p:nvSpPr>
          <p:spPr bwMode="auto">
            <a:xfrm>
              <a:off x="50800" y="726132"/>
              <a:ext cx="4519186" cy="461665"/>
            </a:xfrm>
            <a:prstGeom prst="rect">
              <a:avLst/>
            </a:prstGeom>
            <a:noFill/>
            <a:ln w="9525">
              <a:noFill/>
              <a:miter lim="800000"/>
              <a:headEnd/>
              <a:tailEnd/>
            </a:ln>
          </p:spPr>
          <p:txBody>
            <a:bodyPr wrap="none">
              <a:spAutoFit/>
            </a:bodyPr>
            <a:lstStyle/>
            <a:p>
              <a:pPr marL="342900" indent="-342900">
                <a:buFont typeface="Arial" charset="0"/>
                <a:buChar char="•"/>
              </a:pPr>
              <a:r>
                <a:rPr lang="en-US" sz="2400"/>
                <a:t>Shortest-route transformation</a:t>
              </a:r>
            </a:p>
          </p:txBody>
        </p:sp>
      </p:grpSp>
      <p:graphicFrame>
        <p:nvGraphicFramePr>
          <p:cNvPr id="11" name="Table 10"/>
          <p:cNvGraphicFramePr>
            <a:graphicFrameLocks noGrp="1"/>
          </p:cNvGraphicFramePr>
          <p:nvPr/>
        </p:nvGraphicFramePr>
        <p:xfrm>
          <a:off x="927100" y="2781300"/>
          <a:ext cx="7620000" cy="1311275"/>
        </p:xfrm>
        <a:graphic>
          <a:graphicData uri="http://schemas.openxmlformats.org/drawingml/2006/table">
            <a:tbl>
              <a:tblPr firstRow="1" bandRow="1">
                <a:tableStyleId>{2D5ABB26-0587-4C30-8999-92F81FD0307C}</a:tableStyleId>
              </a:tblPr>
              <a:tblGrid>
                <a:gridCol w="2171700"/>
                <a:gridCol w="584200"/>
                <a:gridCol w="2400300"/>
                <a:gridCol w="381000"/>
                <a:gridCol w="2082800"/>
              </a:tblGrid>
              <a:tr h="370840">
                <a:tc>
                  <a:txBody>
                    <a:bodyPr/>
                    <a:lstStyle/>
                    <a:p>
                      <a:pPr algn="ctr"/>
                      <a:r>
                        <a:rPr lang="en-US" sz="2000" dirty="0" smtClean="0">
                          <a:latin typeface="Arial"/>
                          <a:cs typeface="Arial"/>
                        </a:rPr>
                        <a:t>Distance from the beginning of a given stage to the last node </a:t>
                      </a:r>
                      <a:endParaRPr lang="en-US" sz="2000" dirty="0">
                        <a:latin typeface="Arial"/>
                        <a:cs typeface="Arial"/>
                      </a:endParaRPr>
                    </a:p>
                  </a:txBody>
                  <a:tcPr anchor="ctr"/>
                </a:tc>
                <a:tc>
                  <a:txBody>
                    <a:bodyPr/>
                    <a:lstStyle/>
                    <a:p>
                      <a:pPr algn="ctr"/>
                      <a:r>
                        <a:rPr lang="en-US" sz="2000" dirty="0" smtClean="0">
                          <a:latin typeface="Arial"/>
                          <a:cs typeface="Arial"/>
                        </a:rPr>
                        <a:t>=</a:t>
                      </a:r>
                      <a:endParaRPr lang="en-US" sz="2000" dirty="0">
                        <a:latin typeface="Arial"/>
                        <a:cs typeface="Arial"/>
                      </a:endParaRPr>
                    </a:p>
                  </a:txBody>
                  <a:tcPr anchor="ctr"/>
                </a:tc>
                <a:tc>
                  <a:txBody>
                    <a:bodyPr/>
                    <a:lstStyle/>
                    <a:p>
                      <a:pPr algn="ctr"/>
                      <a:r>
                        <a:rPr lang="en-US" sz="2000" dirty="0" smtClean="0">
                          <a:latin typeface="Arial"/>
                          <a:cs typeface="Arial"/>
                        </a:rPr>
                        <a:t>Distance from the beginning of the previous stage to the last node</a:t>
                      </a:r>
                      <a:endParaRPr lang="en-US" sz="2000" dirty="0">
                        <a:latin typeface="Arial"/>
                        <a:cs typeface="Arial"/>
                      </a:endParaRPr>
                    </a:p>
                  </a:txBody>
                  <a:tcPr anchor="ctr"/>
                </a:tc>
                <a:tc>
                  <a:txBody>
                    <a:bodyPr/>
                    <a:lstStyle/>
                    <a:p>
                      <a:pPr algn="ctr"/>
                      <a:r>
                        <a:rPr lang="en-US" sz="2000" dirty="0" smtClean="0">
                          <a:latin typeface="Arial"/>
                          <a:cs typeface="Arial"/>
                        </a:rPr>
                        <a:t>+</a:t>
                      </a:r>
                      <a:endParaRPr lang="en-US" sz="2000" dirty="0">
                        <a:latin typeface="Arial"/>
                        <a:cs typeface="Arial"/>
                      </a:endParaRPr>
                    </a:p>
                  </a:txBody>
                  <a:tcPr anchor="ctr"/>
                </a:tc>
                <a:tc>
                  <a:txBody>
                    <a:bodyPr/>
                    <a:lstStyle/>
                    <a:p>
                      <a:pPr algn="ctr"/>
                      <a:r>
                        <a:rPr lang="en-US" sz="2000" dirty="0" smtClean="0">
                          <a:latin typeface="Arial"/>
                          <a:cs typeface="Arial"/>
                        </a:rPr>
                        <a:t>Distance from given stage to the previous stage</a:t>
                      </a:r>
                      <a:endParaRPr lang="en-US" sz="2000" dirty="0">
                        <a:latin typeface="Arial"/>
                        <a:cs typeface="Arial"/>
                      </a:endParaRPr>
                    </a:p>
                  </a:txBody>
                  <a:tcPr anchor="ctr"/>
                </a:tc>
              </a:tr>
            </a:tbl>
          </a:graphicData>
        </a:graphic>
      </p:graphicFrame>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a:t>
            </a:r>
            <a:r>
              <a:rPr lang="en-US" dirty="0" smtClean="0"/>
              <a:t>Terminology</a:t>
            </a:r>
            <a:endParaRPr lang="en-US" dirty="0"/>
          </a:p>
        </p:txBody>
      </p:sp>
      <p:sp>
        <p:nvSpPr>
          <p:cNvPr id="33794" name="Content Placeholder 2"/>
          <p:cNvSpPr>
            <a:spLocks noGrp="1"/>
          </p:cNvSpPr>
          <p:nvPr>
            <p:ph idx="1"/>
          </p:nvPr>
        </p:nvSpPr>
        <p:spPr>
          <a:xfrm>
            <a:off x="673100" y="1600200"/>
            <a:ext cx="7823200" cy="850900"/>
          </a:xfrm>
        </p:spPr>
        <p:txBody>
          <a:bodyPr/>
          <a:lstStyle/>
          <a:p>
            <a:r>
              <a:rPr lang="en-US" sz="2400" smtClean="0">
                <a:latin typeface="Arial" charset="0"/>
                <a:cs typeface="Arial" charset="0"/>
              </a:rPr>
              <a:t>State variables, decision variables, decision criteria, and optimal policy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204E3007-D439-4AA1-9FFA-AC5FA861AD10}" type="slidenum">
              <a:rPr lang="en-US"/>
              <a:pPr>
                <a:defRPr/>
              </a:pPr>
              <a:t>18</a:t>
            </a:fld>
            <a:endParaRPr lang="en-US"/>
          </a:p>
        </p:txBody>
      </p:sp>
      <p:sp>
        <p:nvSpPr>
          <p:cNvPr id="6" name="TextBox 5"/>
          <p:cNvSpPr txBox="1">
            <a:spLocks noChangeArrowheads="1"/>
          </p:cNvSpPr>
          <p:nvPr/>
        </p:nvSpPr>
        <p:spPr bwMode="auto">
          <a:xfrm>
            <a:off x="711200" y="2506663"/>
            <a:ext cx="7785100" cy="3786187"/>
          </a:xfrm>
          <a:prstGeom prst="rect">
            <a:avLst/>
          </a:prstGeom>
          <a:noFill/>
          <a:ln w="9525">
            <a:noFill/>
            <a:miter lim="800000"/>
            <a:headEnd/>
            <a:tailEnd/>
          </a:ln>
        </p:spPr>
        <p:txBody>
          <a:bodyPr>
            <a:spAutoFit/>
          </a:bodyPr>
          <a:lstStyle/>
          <a:p>
            <a:pPr marL="457200" indent="-457200">
              <a:buFont typeface="Calibri" pitchFamily="34" charset="0"/>
              <a:buAutoNum type="arabicPeriod"/>
            </a:pPr>
            <a:r>
              <a:rPr lang="en-US" sz="2000"/>
              <a:t>State variables for stage 2 are the entering nodes, which are</a:t>
            </a:r>
          </a:p>
          <a:p>
            <a:pPr marL="914400" lvl="1" indent="-457200">
              <a:buFont typeface="Calibri" pitchFamily="34" charset="0"/>
              <a:buAutoNum type="alphaLcParenR"/>
            </a:pPr>
            <a:r>
              <a:rPr lang="en-US" sz="2000"/>
              <a:t>node 2</a:t>
            </a:r>
          </a:p>
          <a:p>
            <a:pPr marL="914400" lvl="1" indent="-457200">
              <a:buFont typeface="Calibri" pitchFamily="34" charset="0"/>
              <a:buAutoNum type="alphaLcParenR"/>
            </a:pPr>
            <a:r>
              <a:rPr lang="en-US" sz="2000"/>
              <a:t>node 3</a:t>
            </a:r>
          </a:p>
          <a:p>
            <a:pPr marL="914400" lvl="1" indent="-457200">
              <a:buFont typeface="Calibri" pitchFamily="34" charset="0"/>
              <a:buAutoNum type="alphaLcParenR"/>
            </a:pPr>
            <a:r>
              <a:rPr lang="en-US" sz="2000"/>
              <a:t>node 4</a:t>
            </a:r>
          </a:p>
          <a:p>
            <a:pPr marL="457200" indent="-457200">
              <a:buFont typeface="Calibri" pitchFamily="34" charset="0"/>
              <a:buAutoNum type="arabicPeriod" startAt="2"/>
            </a:pPr>
            <a:r>
              <a:rPr lang="en-US" sz="2000"/>
              <a:t>Decision variables for stage 2 are the following arcs or routes: </a:t>
            </a:r>
          </a:p>
          <a:p>
            <a:pPr marL="914400" lvl="1" indent="-457200">
              <a:buFont typeface="Calibri" pitchFamily="34" charset="0"/>
              <a:buAutoNum type="alphaLcParenR"/>
            </a:pPr>
            <a:r>
              <a:rPr lang="en-US" sz="2000"/>
              <a:t>4–5</a:t>
            </a:r>
          </a:p>
          <a:p>
            <a:pPr marL="914400" lvl="1" indent="-457200">
              <a:buFont typeface="Calibri" pitchFamily="34" charset="0"/>
              <a:buAutoNum type="alphaLcParenR"/>
            </a:pPr>
            <a:r>
              <a:rPr lang="en-US" sz="2000"/>
              <a:t>3–5</a:t>
            </a:r>
          </a:p>
          <a:p>
            <a:pPr marL="914400" lvl="1" indent="-457200">
              <a:buFont typeface="Calibri" pitchFamily="34" charset="0"/>
              <a:buAutoNum type="alphaLcParenR"/>
            </a:pPr>
            <a:r>
              <a:rPr lang="en-US" sz="2000"/>
              <a:t>3–6</a:t>
            </a:r>
          </a:p>
          <a:p>
            <a:pPr marL="914400" lvl="1" indent="-457200">
              <a:buFont typeface="Calibri" pitchFamily="34" charset="0"/>
              <a:buAutoNum type="alphaLcParenR"/>
            </a:pPr>
            <a:r>
              <a:rPr lang="en-US" sz="2000"/>
              <a:t>2–5</a:t>
            </a:r>
          </a:p>
          <a:p>
            <a:pPr marL="914400" lvl="1" indent="-457200">
              <a:buFont typeface="Calibri" pitchFamily="34" charset="0"/>
              <a:buAutoNum type="alphaLcParenR"/>
            </a:pPr>
            <a:r>
              <a:rPr lang="en-US" sz="2000"/>
              <a:t>2–6</a:t>
            </a:r>
          </a:p>
          <a:p>
            <a:pPr marL="457200" indent="-457200">
              <a:buFont typeface="Calibri" pitchFamily="34" charset="0"/>
              <a:buAutoNum type="arabicPeriod" startAt="3"/>
            </a:pPr>
            <a:r>
              <a:rPr lang="en-US" sz="2000"/>
              <a:t>The decision criterion is the minimization of the total distances traveled</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a:t>
            </a:r>
            <a:r>
              <a:rPr lang="en-US" dirty="0" smtClean="0"/>
              <a:t>Terminology</a:t>
            </a:r>
            <a:endParaRPr lang="en-US" dirty="0"/>
          </a:p>
        </p:txBody>
      </p:sp>
      <p:sp>
        <p:nvSpPr>
          <p:cNvPr id="34818" name="Content Placeholder 2"/>
          <p:cNvSpPr>
            <a:spLocks noGrp="1"/>
          </p:cNvSpPr>
          <p:nvPr>
            <p:ph idx="1"/>
          </p:nvPr>
        </p:nvSpPr>
        <p:spPr>
          <a:xfrm>
            <a:off x="673100" y="1600200"/>
            <a:ext cx="7823200" cy="635000"/>
          </a:xfrm>
        </p:spPr>
        <p:txBody>
          <a:bodyPr/>
          <a:lstStyle/>
          <a:p>
            <a:pPr marL="457200" indent="-457200">
              <a:buFont typeface="Calibri" pitchFamily="34" charset="0"/>
              <a:buAutoNum type="arabicPeriod" startAt="4"/>
            </a:pPr>
            <a:r>
              <a:rPr lang="en-US" sz="2000" smtClean="0">
                <a:latin typeface="Arial" charset="0"/>
                <a:cs typeface="Arial" charset="0"/>
              </a:rPr>
              <a:t>The optimal policy for any beginning condition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15E772F9-DDB7-487E-85E0-559D107E6719}" type="slidenum">
              <a:rPr lang="en-US"/>
              <a:pPr>
                <a:defRPr/>
              </a:pPr>
              <a:t>19</a:t>
            </a:fld>
            <a:endParaRPr lang="en-US"/>
          </a:p>
        </p:txBody>
      </p:sp>
      <p:graphicFrame>
        <p:nvGraphicFramePr>
          <p:cNvPr id="7" name="Table 6"/>
          <p:cNvGraphicFramePr>
            <a:graphicFrameLocks noGrp="1"/>
          </p:cNvGraphicFramePr>
          <p:nvPr/>
        </p:nvGraphicFramePr>
        <p:xfrm>
          <a:off x="1117600" y="2501900"/>
          <a:ext cx="6921500" cy="1736725"/>
        </p:xfrm>
        <a:graphic>
          <a:graphicData uri="http://schemas.openxmlformats.org/drawingml/2006/table">
            <a:tbl>
              <a:tblPr firstRow="1" bandRow="1">
                <a:tableStyleId>{69012ECD-51FC-41F1-AA8D-1B2483CD663E}</a:tableStyleId>
              </a:tblPr>
              <a:tblGrid>
                <a:gridCol w="3009900"/>
                <a:gridCol w="3911600"/>
              </a:tblGrid>
              <a:tr h="185634">
                <a:tc>
                  <a:txBody>
                    <a:bodyPr/>
                    <a:lstStyle/>
                    <a:p>
                      <a:pPr algn="ctr"/>
                      <a:r>
                        <a:rPr lang="en-US" sz="1800" dirty="0" smtClean="0">
                          <a:latin typeface="Arial"/>
                          <a:cs typeface="Arial"/>
                        </a:rPr>
                        <a:t>GIVEN THIS</a:t>
                      </a:r>
                      <a:r>
                        <a:rPr lang="en-US" sz="1800" baseline="0" dirty="0" smtClean="0">
                          <a:latin typeface="Arial"/>
                          <a:cs typeface="Arial"/>
                        </a:rPr>
                        <a:t> ENTERING CONDITION</a:t>
                      </a:r>
                      <a:endParaRPr lang="en-US" sz="18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800" dirty="0" smtClean="0">
                          <a:latin typeface="Arial"/>
                          <a:cs typeface="Arial"/>
                        </a:rPr>
                        <a:t>THIS ARC WILL MINIMIZE </a:t>
                      </a:r>
                    </a:p>
                    <a:p>
                      <a:pPr algn="ctr"/>
                      <a:r>
                        <a:rPr lang="en-US" sz="1800" dirty="0" smtClean="0">
                          <a:latin typeface="Arial"/>
                          <a:cs typeface="Arial"/>
                        </a:rPr>
                        <a:t>TOTAL DISTANCE TO NODE 7</a:t>
                      </a:r>
                      <a:endParaRPr lang="en-US" sz="1800" dirty="0">
                        <a:latin typeface="Arial"/>
                        <a:cs typeface="Arial"/>
                      </a:endParaRPr>
                    </a:p>
                  </a:txBody>
                  <a:tcPr>
                    <a:lnB w="19050" cap="flat" cmpd="sng" algn="ctr">
                      <a:solidFill>
                        <a:scrgbClr r="0" g="0" b="0"/>
                      </a:solidFill>
                      <a:prstDash val="solid"/>
                      <a:round/>
                      <a:headEnd type="none" w="med" len="med"/>
                      <a:tailEnd type="none" w="med" len="med"/>
                    </a:lnB>
                  </a:tcPr>
                </a:tc>
              </a:tr>
              <a:tr h="132856">
                <a:tc>
                  <a:txBody>
                    <a:bodyPr/>
                    <a:lstStyle/>
                    <a:p>
                      <a:pPr algn="ctr"/>
                      <a:r>
                        <a:rPr lang="en-US" sz="1800" dirty="0" smtClean="0">
                          <a:latin typeface="Arial"/>
                          <a:cs typeface="Arial"/>
                        </a:rPr>
                        <a:t>2</a:t>
                      </a:r>
                      <a:endParaRPr lang="en-US" sz="18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2–6</a:t>
                      </a:r>
                      <a:endParaRPr lang="en-US" sz="18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32856">
                <a:tc>
                  <a:txBody>
                    <a:bodyPr/>
                    <a:lstStyle/>
                    <a:p>
                      <a:pPr algn="ctr"/>
                      <a:r>
                        <a:rPr lang="en-US" sz="1800" dirty="0" smtClean="0">
                          <a:latin typeface="Arial"/>
                          <a:cs typeface="Arial"/>
                        </a:rPr>
                        <a:t>3</a:t>
                      </a:r>
                      <a:endParaRPr lang="en-US" sz="18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3–6</a:t>
                      </a:r>
                      <a:endParaRPr lang="en-US" sz="18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32856">
                <a:tc>
                  <a:txBody>
                    <a:bodyPr/>
                    <a:lstStyle/>
                    <a:p>
                      <a:pPr algn="ctr"/>
                      <a:r>
                        <a:rPr lang="en-US" sz="1800" dirty="0" smtClean="0">
                          <a:latin typeface="Arial"/>
                          <a:cs typeface="Arial"/>
                        </a:rPr>
                        <a:t>4</a:t>
                      </a:r>
                      <a:endParaRPr lang="en-US" sz="18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smtClean="0">
                          <a:latin typeface="Arial"/>
                          <a:cs typeface="Arial"/>
                        </a:rPr>
                        <a:t>4–5</a:t>
                      </a:r>
                      <a:endParaRPr lang="en-US" sz="18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M2 – </a:t>
            </a:r>
            <a:fld id="{1D73ADE3-8187-4129-BFF9-2428EF1BC828}" type="slidenum">
              <a:rPr lang="en-US"/>
              <a:pPr>
                <a:defRPr/>
              </a:pPr>
              <a:t>2</a:t>
            </a:fld>
            <a:endParaRPr lang="en-US"/>
          </a:p>
        </p:txBody>
      </p:sp>
      <p:sp>
        <p:nvSpPr>
          <p:cNvPr id="4" name="TextBox 3"/>
          <p:cNvSpPr txBox="1">
            <a:spLocks noChangeArrowheads="1"/>
          </p:cNvSpPr>
          <p:nvPr/>
        </p:nvSpPr>
        <p:spPr bwMode="auto">
          <a:xfrm>
            <a:off x="792163" y="2400300"/>
            <a:ext cx="7569200" cy="339725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overall approach of dynamic programming.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dynamic programming to solve the shortest- route problem.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Develop dynamic programming stages.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important dynamic programming terminology.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the use of dynamic programming in solving knapsack problems.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a:t>
            </a:r>
            <a:r>
              <a:rPr lang="en-US" dirty="0" smtClean="0"/>
              <a:t>Terminology</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B0726A6C-B60B-4576-BACF-249304FC81C0}" type="slidenum">
              <a:rPr lang="en-US"/>
              <a:pPr>
                <a:defRPr/>
              </a:pPr>
              <a:t>20</a:t>
            </a:fld>
            <a:endParaRPr lang="en-US"/>
          </a:p>
        </p:txBody>
      </p:sp>
      <p:grpSp>
        <p:nvGrpSpPr>
          <p:cNvPr id="66" name="Group 65"/>
          <p:cNvGrpSpPr>
            <a:grpSpLocks/>
          </p:cNvGrpSpPr>
          <p:nvPr/>
        </p:nvGrpSpPr>
        <p:grpSpPr bwMode="auto">
          <a:xfrm>
            <a:off x="1876425" y="2133600"/>
            <a:ext cx="5699125" cy="3894138"/>
            <a:chOff x="1876996" y="2134257"/>
            <a:chExt cx="5698243" cy="3893816"/>
          </a:xfrm>
        </p:grpSpPr>
        <p:cxnSp>
          <p:nvCxnSpPr>
            <p:cNvPr id="9" name="Straight Connector 8"/>
            <p:cNvCxnSpPr/>
            <p:nvPr/>
          </p:nvCxnSpPr>
          <p:spPr>
            <a:xfrm>
              <a:off x="5826085" y="2134257"/>
              <a:ext cx="0" cy="3893816"/>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116612" y="2134257"/>
              <a:ext cx="0" cy="3893816"/>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35865" name="TextBox 22"/>
            <p:cNvSpPr txBox="1">
              <a:spLocks noChangeArrowheads="1"/>
            </p:cNvSpPr>
            <p:nvPr/>
          </p:nvSpPr>
          <p:spPr bwMode="auto">
            <a:xfrm>
              <a:off x="4176457" y="3225005"/>
              <a:ext cx="384365" cy="307777"/>
            </a:xfrm>
            <a:prstGeom prst="rect">
              <a:avLst/>
            </a:prstGeom>
            <a:noFill/>
            <a:ln w="9525">
              <a:noFill/>
              <a:miter lim="800000"/>
              <a:headEnd/>
              <a:tailEnd/>
            </a:ln>
          </p:spPr>
          <p:txBody>
            <a:bodyPr wrap="none">
              <a:spAutoFit/>
            </a:bodyPr>
            <a:lstStyle/>
            <a:p>
              <a:r>
                <a:rPr lang="en-US" sz="1400"/>
                <a:t>10</a:t>
              </a:r>
            </a:p>
          </p:txBody>
        </p:sp>
        <p:sp>
          <p:nvSpPr>
            <p:cNvPr id="35866" name="TextBox 23"/>
            <p:cNvSpPr txBox="1">
              <a:spLocks noChangeArrowheads="1"/>
            </p:cNvSpPr>
            <p:nvPr/>
          </p:nvSpPr>
          <p:spPr bwMode="auto">
            <a:xfrm>
              <a:off x="4148798" y="3888579"/>
              <a:ext cx="384365" cy="307777"/>
            </a:xfrm>
            <a:prstGeom prst="rect">
              <a:avLst/>
            </a:prstGeom>
            <a:noFill/>
            <a:ln w="9525">
              <a:noFill/>
              <a:miter lim="800000"/>
              <a:headEnd/>
              <a:tailEnd/>
            </a:ln>
          </p:spPr>
          <p:txBody>
            <a:bodyPr wrap="none">
              <a:spAutoFit/>
            </a:bodyPr>
            <a:lstStyle/>
            <a:p>
              <a:r>
                <a:rPr lang="en-US" sz="1400"/>
                <a:t>12</a:t>
              </a:r>
            </a:p>
          </p:txBody>
        </p:sp>
        <p:sp>
          <p:nvSpPr>
            <p:cNvPr id="35867" name="TextBox 24"/>
            <p:cNvSpPr txBox="1">
              <a:spLocks noChangeArrowheads="1"/>
            </p:cNvSpPr>
            <p:nvPr/>
          </p:nvSpPr>
          <p:spPr bwMode="auto">
            <a:xfrm>
              <a:off x="4510897" y="4128626"/>
              <a:ext cx="284515" cy="307777"/>
            </a:xfrm>
            <a:prstGeom prst="rect">
              <a:avLst/>
            </a:prstGeom>
            <a:noFill/>
            <a:ln w="9525">
              <a:noFill/>
              <a:miter lim="800000"/>
              <a:headEnd/>
              <a:tailEnd/>
            </a:ln>
          </p:spPr>
          <p:txBody>
            <a:bodyPr wrap="none">
              <a:spAutoFit/>
            </a:bodyPr>
            <a:lstStyle/>
            <a:p>
              <a:r>
                <a:rPr lang="en-US" sz="1400"/>
                <a:t>6</a:t>
              </a:r>
            </a:p>
          </p:txBody>
        </p:sp>
        <p:sp>
          <p:nvSpPr>
            <p:cNvPr id="35868" name="TextBox 26"/>
            <p:cNvSpPr txBox="1">
              <a:spLocks noChangeArrowheads="1"/>
            </p:cNvSpPr>
            <p:nvPr/>
          </p:nvSpPr>
          <p:spPr bwMode="auto">
            <a:xfrm>
              <a:off x="4129748" y="4624822"/>
              <a:ext cx="284515" cy="307777"/>
            </a:xfrm>
            <a:prstGeom prst="rect">
              <a:avLst/>
            </a:prstGeom>
            <a:noFill/>
            <a:ln w="9525">
              <a:noFill/>
              <a:miter lim="800000"/>
              <a:headEnd/>
              <a:tailEnd/>
            </a:ln>
          </p:spPr>
          <p:txBody>
            <a:bodyPr wrap="none">
              <a:spAutoFit/>
            </a:bodyPr>
            <a:lstStyle/>
            <a:p>
              <a:r>
                <a:rPr lang="en-US" sz="1400"/>
                <a:t>4</a:t>
              </a:r>
            </a:p>
          </p:txBody>
        </p:sp>
        <p:sp>
          <p:nvSpPr>
            <p:cNvPr id="35869" name="TextBox 28"/>
            <p:cNvSpPr txBox="1">
              <a:spLocks noChangeArrowheads="1"/>
            </p:cNvSpPr>
            <p:nvPr/>
          </p:nvSpPr>
          <p:spPr bwMode="auto">
            <a:xfrm>
              <a:off x="4542332" y="4705798"/>
              <a:ext cx="384365" cy="307777"/>
            </a:xfrm>
            <a:prstGeom prst="rect">
              <a:avLst/>
            </a:prstGeom>
            <a:noFill/>
            <a:ln w="9525">
              <a:noFill/>
              <a:miter lim="800000"/>
              <a:headEnd/>
              <a:tailEnd/>
            </a:ln>
          </p:spPr>
          <p:txBody>
            <a:bodyPr wrap="none">
              <a:spAutoFit/>
            </a:bodyPr>
            <a:lstStyle/>
            <a:p>
              <a:r>
                <a:rPr lang="en-US" sz="1400"/>
                <a:t>10</a:t>
              </a:r>
            </a:p>
          </p:txBody>
        </p:sp>
        <p:cxnSp>
          <p:nvCxnSpPr>
            <p:cNvPr id="30" name="Straight Arrow Connector 29"/>
            <p:cNvCxnSpPr/>
            <p:nvPr/>
          </p:nvCxnSpPr>
          <p:spPr>
            <a:xfrm flipV="1">
              <a:off x="2065880" y="3158110"/>
              <a:ext cx="1871372" cy="111115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2137306" y="4285142"/>
              <a:ext cx="1790423"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4126136" y="4288317"/>
              <a:ext cx="1509478" cy="36509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2065880" y="4288317"/>
              <a:ext cx="1863437" cy="78574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5838783" y="3907348"/>
              <a:ext cx="1368213" cy="33017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V="1">
              <a:off x="5838783" y="4332763"/>
              <a:ext cx="1384086" cy="34922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V="1">
              <a:off x="4075344" y="3921634"/>
              <a:ext cx="1560270" cy="36033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4116612" y="3081917"/>
              <a:ext cx="1515827" cy="76669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4129310" y="4764527"/>
              <a:ext cx="1523764" cy="38096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9" name="Oval 58"/>
            <p:cNvSpPr/>
            <p:nvPr/>
          </p:nvSpPr>
          <p:spPr>
            <a:xfrm>
              <a:off x="3919793" y="4104182"/>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80" name="TextBox 59"/>
            <p:cNvSpPr txBox="1">
              <a:spLocks noChangeArrowheads="1"/>
            </p:cNvSpPr>
            <p:nvPr/>
          </p:nvSpPr>
          <p:spPr bwMode="auto">
            <a:xfrm>
              <a:off x="3962364" y="4134743"/>
              <a:ext cx="284515" cy="307777"/>
            </a:xfrm>
            <a:prstGeom prst="rect">
              <a:avLst/>
            </a:prstGeom>
            <a:noFill/>
            <a:ln w="9525">
              <a:noFill/>
              <a:miter lim="800000"/>
              <a:headEnd/>
              <a:tailEnd/>
            </a:ln>
          </p:spPr>
          <p:txBody>
            <a:bodyPr wrap="none">
              <a:spAutoFit/>
            </a:bodyPr>
            <a:lstStyle/>
            <a:p>
              <a:r>
                <a:rPr lang="en-US" sz="1400"/>
                <a:t>3</a:t>
              </a:r>
            </a:p>
          </p:txBody>
        </p:sp>
        <p:sp>
          <p:nvSpPr>
            <p:cNvPr id="57" name="Oval 56"/>
            <p:cNvSpPr/>
            <p:nvPr/>
          </p:nvSpPr>
          <p:spPr>
            <a:xfrm>
              <a:off x="3919793" y="2886670"/>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82" name="TextBox 57"/>
            <p:cNvSpPr txBox="1">
              <a:spLocks noChangeArrowheads="1"/>
            </p:cNvSpPr>
            <p:nvPr/>
          </p:nvSpPr>
          <p:spPr bwMode="auto">
            <a:xfrm>
              <a:off x="3962364" y="2916797"/>
              <a:ext cx="284515" cy="307777"/>
            </a:xfrm>
            <a:prstGeom prst="rect">
              <a:avLst/>
            </a:prstGeom>
            <a:noFill/>
            <a:ln w="9525">
              <a:noFill/>
              <a:miter lim="800000"/>
              <a:headEnd/>
              <a:tailEnd/>
            </a:ln>
          </p:spPr>
          <p:txBody>
            <a:bodyPr wrap="none">
              <a:spAutoFit/>
            </a:bodyPr>
            <a:lstStyle/>
            <a:p>
              <a:r>
                <a:rPr lang="en-US" sz="1400"/>
                <a:t>4</a:t>
              </a:r>
            </a:p>
          </p:txBody>
        </p:sp>
        <p:sp>
          <p:nvSpPr>
            <p:cNvPr id="55" name="Oval 54"/>
            <p:cNvSpPr/>
            <p:nvPr/>
          </p:nvSpPr>
          <p:spPr>
            <a:xfrm>
              <a:off x="5632440" y="3727975"/>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84" name="TextBox 55"/>
            <p:cNvSpPr txBox="1">
              <a:spLocks noChangeArrowheads="1"/>
            </p:cNvSpPr>
            <p:nvPr/>
          </p:nvSpPr>
          <p:spPr bwMode="auto">
            <a:xfrm>
              <a:off x="5674294" y="3758601"/>
              <a:ext cx="284515" cy="307777"/>
            </a:xfrm>
            <a:prstGeom prst="rect">
              <a:avLst/>
            </a:prstGeom>
            <a:noFill/>
            <a:ln w="9525">
              <a:noFill/>
              <a:miter lim="800000"/>
              <a:headEnd/>
              <a:tailEnd/>
            </a:ln>
          </p:spPr>
          <p:txBody>
            <a:bodyPr wrap="none">
              <a:spAutoFit/>
            </a:bodyPr>
            <a:lstStyle/>
            <a:p>
              <a:r>
                <a:rPr lang="en-US" sz="1400"/>
                <a:t>5</a:t>
              </a:r>
            </a:p>
          </p:txBody>
        </p:sp>
        <p:sp>
          <p:nvSpPr>
            <p:cNvPr id="53" name="Oval 52"/>
            <p:cNvSpPr/>
            <p:nvPr/>
          </p:nvSpPr>
          <p:spPr>
            <a:xfrm>
              <a:off x="5635614" y="4491500"/>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86" name="TextBox 53"/>
            <p:cNvSpPr txBox="1">
              <a:spLocks noChangeArrowheads="1"/>
            </p:cNvSpPr>
            <p:nvPr/>
          </p:nvSpPr>
          <p:spPr bwMode="auto">
            <a:xfrm>
              <a:off x="5677907" y="4521648"/>
              <a:ext cx="284515" cy="307777"/>
            </a:xfrm>
            <a:prstGeom prst="rect">
              <a:avLst/>
            </a:prstGeom>
            <a:noFill/>
            <a:ln w="9525">
              <a:noFill/>
              <a:miter lim="800000"/>
              <a:headEnd/>
              <a:tailEnd/>
            </a:ln>
          </p:spPr>
          <p:txBody>
            <a:bodyPr wrap="none">
              <a:spAutoFit/>
            </a:bodyPr>
            <a:lstStyle/>
            <a:p>
              <a:r>
                <a:rPr lang="en-US" sz="1400"/>
                <a:t>6</a:t>
              </a:r>
            </a:p>
          </p:txBody>
        </p:sp>
        <p:sp>
          <p:nvSpPr>
            <p:cNvPr id="51" name="Oval 50"/>
            <p:cNvSpPr/>
            <p:nvPr/>
          </p:nvSpPr>
          <p:spPr>
            <a:xfrm>
              <a:off x="7206996" y="4097833"/>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88" name="TextBox 51"/>
            <p:cNvSpPr txBox="1">
              <a:spLocks noChangeArrowheads="1"/>
            </p:cNvSpPr>
            <p:nvPr/>
          </p:nvSpPr>
          <p:spPr bwMode="auto">
            <a:xfrm>
              <a:off x="7248831" y="4128626"/>
              <a:ext cx="284515" cy="307777"/>
            </a:xfrm>
            <a:prstGeom prst="rect">
              <a:avLst/>
            </a:prstGeom>
            <a:noFill/>
            <a:ln w="9525">
              <a:noFill/>
              <a:miter lim="800000"/>
              <a:headEnd/>
              <a:tailEnd/>
            </a:ln>
          </p:spPr>
          <p:txBody>
            <a:bodyPr wrap="none">
              <a:spAutoFit/>
            </a:bodyPr>
            <a:lstStyle/>
            <a:p>
              <a:r>
                <a:rPr lang="en-US" sz="1400"/>
                <a:t>7</a:t>
              </a:r>
            </a:p>
          </p:txBody>
        </p:sp>
        <p:sp>
          <p:nvSpPr>
            <p:cNvPr id="49" name="Oval 48"/>
            <p:cNvSpPr/>
            <p:nvPr/>
          </p:nvSpPr>
          <p:spPr>
            <a:xfrm>
              <a:off x="1876996" y="4105769"/>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90" name="TextBox 49"/>
            <p:cNvSpPr txBox="1">
              <a:spLocks noChangeArrowheads="1"/>
            </p:cNvSpPr>
            <p:nvPr/>
          </p:nvSpPr>
          <p:spPr bwMode="auto">
            <a:xfrm>
              <a:off x="1918889" y="4135601"/>
              <a:ext cx="284515" cy="307777"/>
            </a:xfrm>
            <a:prstGeom prst="rect">
              <a:avLst/>
            </a:prstGeom>
            <a:noFill/>
            <a:ln w="9525">
              <a:noFill/>
              <a:miter lim="800000"/>
              <a:headEnd/>
              <a:tailEnd/>
            </a:ln>
          </p:spPr>
          <p:txBody>
            <a:bodyPr wrap="none">
              <a:spAutoFit/>
            </a:bodyPr>
            <a:lstStyle/>
            <a:p>
              <a:r>
                <a:rPr lang="en-US" sz="1400"/>
                <a:t>1</a:t>
              </a:r>
            </a:p>
          </p:txBody>
        </p:sp>
        <p:cxnSp>
          <p:nvCxnSpPr>
            <p:cNvPr id="45" name="Straight Arrow Connector 44"/>
            <p:cNvCxnSpPr/>
            <p:nvPr/>
          </p:nvCxnSpPr>
          <p:spPr>
            <a:xfrm flipV="1">
              <a:off x="4126136" y="4018464"/>
              <a:ext cx="1552335" cy="109052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3919793" y="4924851"/>
              <a:ext cx="368243" cy="36827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893" name="TextBox 47"/>
            <p:cNvSpPr txBox="1">
              <a:spLocks noChangeArrowheads="1"/>
            </p:cNvSpPr>
            <p:nvPr/>
          </p:nvSpPr>
          <p:spPr bwMode="auto">
            <a:xfrm>
              <a:off x="3962364" y="4955146"/>
              <a:ext cx="284515" cy="307777"/>
            </a:xfrm>
            <a:prstGeom prst="rect">
              <a:avLst/>
            </a:prstGeom>
            <a:noFill/>
            <a:ln w="9525">
              <a:noFill/>
              <a:miter lim="800000"/>
              <a:headEnd/>
              <a:tailEnd/>
            </a:ln>
          </p:spPr>
          <p:txBody>
            <a:bodyPr wrap="none">
              <a:spAutoFit/>
            </a:bodyPr>
            <a:lstStyle/>
            <a:p>
              <a:r>
                <a:rPr lang="en-US" sz="1400"/>
                <a:t>2</a:t>
              </a:r>
            </a:p>
          </p:txBody>
        </p:sp>
        <p:sp>
          <p:nvSpPr>
            <p:cNvPr id="35894" name="TextBox 17"/>
            <p:cNvSpPr txBox="1">
              <a:spLocks noChangeArrowheads="1"/>
            </p:cNvSpPr>
            <p:nvPr/>
          </p:nvSpPr>
          <p:spPr bwMode="auto">
            <a:xfrm>
              <a:off x="5646024" y="3202547"/>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35895" name="TextBox 18"/>
            <p:cNvSpPr txBox="1">
              <a:spLocks noChangeArrowheads="1"/>
            </p:cNvSpPr>
            <p:nvPr/>
          </p:nvSpPr>
          <p:spPr bwMode="auto">
            <a:xfrm>
              <a:off x="5674294" y="5145646"/>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sp>
          <p:nvSpPr>
            <p:cNvPr id="35896" name="TextBox 11"/>
            <p:cNvSpPr txBox="1">
              <a:spLocks noChangeArrowheads="1"/>
            </p:cNvSpPr>
            <p:nvPr/>
          </p:nvSpPr>
          <p:spPr bwMode="auto">
            <a:xfrm>
              <a:off x="3962364" y="3574450"/>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8</a:t>
              </a:r>
            </a:p>
          </p:txBody>
        </p:sp>
        <p:sp>
          <p:nvSpPr>
            <p:cNvPr id="35897" name="TextBox 12"/>
            <p:cNvSpPr txBox="1">
              <a:spLocks noChangeArrowheads="1"/>
            </p:cNvSpPr>
            <p:nvPr/>
          </p:nvSpPr>
          <p:spPr bwMode="auto">
            <a:xfrm>
              <a:off x="3929807" y="2326247"/>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24</a:t>
              </a:r>
            </a:p>
          </p:txBody>
        </p:sp>
        <p:sp>
          <p:nvSpPr>
            <p:cNvPr id="35898" name="TextBox 13"/>
            <p:cNvSpPr txBox="1">
              <a:spLocks noChangeArrowheads="1"/>
            </p:cNvSpPr>
            <p:nvPr/>
          </p:nvSpPr>
          <p:spPr bwMode="auto">
            <a:xfrm>
              <a:off x="3915300" y="5472473"/>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12</a:t>
              </a:r>
            </a:p>
          </p:txBody>
        </p:sp>
      </p:grpSp>
      <p:grpSp>
        <p:nvGrpSpPr>
          <p:cNvPr id="74" name="Group 73"/>
          <p:cNvGrpSpPr>
            <a:grpSpLocks/>
          </p:cNvGrpSpPr>
          <p:nvPr/>
        </p:nvGrpSpPr>
        <p:grpSpPr bwMode="auto">
          <a:xfrm>
            <a:off x="1519238" y="1979613"/>
            <a:ext cx="2409825" cy="2944812"/>
            <a:chOff x="1519612" y="1979482"/>
            <a:chExt cx="2410195" cy="2945402"/>
          </a:xfrm>
        </p:grpSpPr>
        <p:sp>
          <p:nvSpPr>
            <p:cNvPr id="35859" name="TextBox 62"/>
            <p:cNvSpPr txBox="1">
              <a:spLocks noChangeArrowheads="1"/>
            </p:cNvSpPr>
            <p:nvPr/>
          </p:nvSpPr>
          <p:spPr bwMode="auto">
            <a:xfrm>
              <a:off x="1519612" y="1979482"/>
              <a:ext cx="1093389" cy="1169551"/>
            </a:xfrm>
            <a:prstGeom prst="rect">
              <a:avLst/>
            </a:prstGeom>
            <a:noFill/>
            <a:ln w="9525">
              <a:noFill/>
              <a:miter lim="800000"/>
              <a:headEnd/>
              <a:tailEnd/>
            </a:ln>
          </p:spPr>
          <p:txBody>
            <a:bodyPr>
              <a:spAutoFit/>
            </a:bodyPr>
            <a:lstStyle/>
            <a:p>
              <a:r>
                <a:rPr lang="en-US" sz="1400"/>
                <a:t>State variables are the entering nodes</a:t>
              </a:r>
            </a:p>
          </p:txBody>
        </p:sp>
        <p:cxnSp>
          <p:nvCxnSpPr>
            <p:cNvPr id="67" name="Straight Arrow Connector 66"/>
            <p:cNvCxnSpPr/>
            <p:nvPr/>
          </p:nvCxnSpPr>
          <p:spPr>
            <a:xfrm flipV="1">
              <a:off x="2065796" y="3035381"/>
              <a:ext cx="1821142" cy="12226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2065796" y="3154467"/>
              <a:ext cx="1821142" cy="98127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a:stCxn id="35859" idx="2"/>
            </p:cNvCxnSpPr>
            <p:nvPr/>
          </p:nvCxnSpPr>
          <p:spPr>
            <a:xfrm>
              <a:off x="2065796" y="3149703"/>
              <a:ext cx="1864011" cy="177518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91" name="Group 90"/>
          <p:cNvGrpSpPr>
            <a:grpSpLocks/>
          </p:cNvGrpSpPr>
          <p:nvPr/>
        </p:nvGrpSpPr>
        <p:grpSpPr bwMode="auto">
          <a:xfrm>
            <a:off x="4795838" y="2032000"/>
            <a:ext cx="3228975" cy="2732088"/>
            <a:chOff x="4795413" y="2032462"/>
            <a:chExt cx="3229307" cy="2732184"/>
          </a:xfrm>
        </p:grpSpPr>
        <p:sp>
          <p:nvSpPr>
            <p:cNvPr id="35853" name="TextBox 64"/>
            <p:cNvSpPr txBox="1">
              <a:spLocks noChangeArrowheads="1"/>
            </p:cNvSpPr>
            <p:nvPr/>
          </p:nvSpPr>
          <p:spPr bwMode="auto">
            <a:xfrm>
              <a:off x="6931331" y="2032462"/>
              <a:ext cx="1093389" cy="954107"/>
            </a:xfrm>
            <a:prstGeom prst="rect">
              <a:avLst/>
            </a:prstGeom>
            <a:noFill/>
            <a:ln w="9525">
              <a:noFill/>
              <a:miter lim="800000"/>
              <a:headEnd/>
              <a:tailEnd/>
            </a:ln>
          </p:spPr>
          <p:txBody>
            <a:bodyPr>
              <a:spAutoFit/>
            </a:bodyPr>
            <a:lstStyle/>
            <a:p>
              <a:r>
                <a:rPr lang="en-US" sz="1400"/>
                <a:t>Decision</a:t>
              </a:r>
            </a:p>
            <a:p>
              <a:r>
                <a:rPr lang="en-US" sz="1400"/>
                <a:t>variables are all </a:t>
              </a:r>
            </a:p>
            <a:p>
              <a:r>
                <a:rPr lang="en-US" sz="1400"/>
                <a:t>the arcs</a:t>
              </a:r>
            </a:p>
          </p:txBody>
        </p:sp>
        <p:cxnSp>
          <p:nvCxnSpPr>
            <p:cNvPr id="75" name="Straight Arrow Connector 74"/>
            <p:cNvCxnSpPr/>
            <p:nvPr/>
          </p:nvCxnSpPr>
          <p:spPr>
            <a:xfrm flipH="1">
              <a:off x="4795413" y="2413475"/>
              <a:ext cx="2202088" cy="93348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flipH="1">
              <a:off x="5016098" y="2413475"/>
              <a:ext cx="1981404" cy="160343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a:off x="5365384" y="2413475"/>
              <a:ext cx="1632118" cy="210827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5282825" y="2413475"/>
              <a:ext cx="1714676" cy="182410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a:stCxn id="35853" idx="1"/>
            </p:cNvCxnSpPr>
            <p:nvPr/>
          </p:nvCxnSpPr>
          <p:spPr>
            <a:xfrm flipH="1">
              <a:off x="5365384" y="2508729"/>
              <a:ext cx="1565436" cy="225591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02" name="Group 101"/>
          <p:cNvGrpSpPr>
            <a:grpSpLocks/>
          </p:cNvGrpSpPr>
          <p:nvPr/>
        </p:nvGrpSpPr>
        <p:grpSpPr bwMode="auto">
          <a:xfrm>
            <a:off x="4654550" y="3532188"/>
            <a:ext cx="4210050" cy="3111500"/>
            <a:chOff x="4654550" y="3532782"/>
            <a:chExt cx="4210724" cy="3110188"/>
          </a:xfrm>
        </p:grpSpPr>
        <p:sp>
          <p:nvSpPr>
            <p:cNvPr id="35849" name="TextBox 63"/>
            <p:cNvSpPr txBox="1">
              <a:spLocks noChangeArrowheads="1"/>
            </p:cNvSpPr>
            <p:nvPr/>
          </p:nvSpPr>
          <p:spPr bwMode="auto">
            <a:xfrm>
              <a:off x="6030389" y="5473419"/>
              <a:ext cx="2834885" cy="1169551"/>
            </a:xfrm>
            <a:prstGeom prst="rect">
              <a:avLst/>
            </a:prstGeom>
            <a:noFill/>
            <a:ln w="9525">
              <a:noFill/>
              <a:miter lim="800000"/>
              <a:headEnd/>
              <a:tailEnd/>
            </a:ln>
          </p:spPr>
          <p:txBody>
            <a:bodyPr>
              <a:spAutoFit/>
            </a:bodyPr>
            <a:lstStyle/>
            <a:p>
              <a:r>
                <a:rPr lang="en-US" sz="1400"/>
                <a:t>The optimal policy is the arc, </a:t>
              </a:r>
            </a:p>
            <a:p>
              <a:r>
                <a:rPr lang="en-US" sz="1400"/>
                <a:t>for any entering node, that </a:t>
              </a:r>
            </a:p>
            <a:p>
              <a:r>
                <a:rPr lang="en-US" sz="1400"/>
                <a:t>will minimize the total distance </a:t>
              </a:r>
            </a:p>
            <a:p>
              <a:r>
                <a:rPr lang="en-US" sz="1400"/>
                <a:t>to the destination at this</a:t>
              </a:r>
            </a:p>
            <a:p>
              <a:r>
                <a:rPr lang="en-US" sz="1400"/>
                <a:t>stage</a:t>
              </a:r>
            </a:p>
          </p:txBody>
        </p:sp>
        <p:cxnSp>
          <p:nvCxnSpPr>
            <p:cNvPr id="92" name="Straight Arrow Connector 91"/>
            <p:cNvCxnSpPr/>
            <p:nvPr/>
          </p:nvCxnSpPr>
          <p:spPr>
            <a:xfrm flipH="1" flipV="1">
              <a:off x="4851432" y="3532782"/>
              <a:ext cx="1149534" cy="234057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flipH="1" flipV="1">
              <a:off x="4724411" y="4473772"/>
              <a:ext cx="1276554" cy="139958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flipH="1" flipV="1">
              <a:off x="4654550" y="5075181"/>
              <a:ext cx="1376583" cy="79817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03" name="TextBox 102"/>
          <p:cNvSpPr txBox="1">
            <a:spLocks noChangeArrowheads="1"/>
          </p:cNvSpPr>
          <p:nvPr/>
        </p:nvSpPr>
        <p:spPr bwMode="auto">
          <a:xfrm>
            <a:off x="788988" y="1506538"/>
            <a:ext cx="4864100" cy="307975"/>
          </a:xfrm>
          <a:prstGeom prst="rect">
            <a:avLst/>
          </a:prstGeom>
          <a:noFill/>
          <a:ln w="9525">
            <a:noFill/>
            <a:miter lim="800000"/>
            <a:headEnd/>
            <a:tailEnd/>
          </a:ln>
        </p:spPr>
        <p:txBody>
          <a:bodyPr wrap="none">
            <a:spAutoFit/>
          </a:bodyPr>
          <a:lstStyle/>
          <a:p>
            <a:r>
              <a:rPr lang="en-US" sz="1400"/>
              <a:t>FIGURE M2.6 – Stage 2 from the Shortest-Route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1000"/>
                                        <p:tgtEl>
                                          <p:spTgt spid="6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4"/>
                                        </p:tgtEl>
                                        <p:attrNameLst>
                                          <p:attrName>style.visibility</p:attrName>
                                        </p:attrNameLst>
                                      </p:cBhvr>
                                      <p:to>
                                        <p:strVal val="visible"/>
                                      </p:to>
                                    </p:set>
                                    <p:animEffect transition="in" filter="strips(downRight)">
                                      <p:cBhvr>
                                        <p:cTn id="11" dur="1000"/>
                                        <p:tgtEl>
                                          <p:spTgt spid="74"/>
                                        </p:tgtEl>
                                      </p:cBhvr>
                                    </p:animEffect>
                                  </p:childTnLst>
                                </p:cTn>
                              </p:par>
                            </p:childTnLst>
                          </p:cTn>
                        </p:par>
                        <p:par>
                          <p:cTn id="12" fill="hold">
                            <p:stCondLst>
                              <p:cond delay="4000"/>
                            </p:stCondLst>
                            <p:childTnLst>
                              <p:par>
                                <p:cTn id="13" presetID="16" presetClass="entr" presetSubtype="37" fill="hold" nodeType="afterEffect">
                                  <p:stCondLst>
                                    <p:cond delay="2000"/>
                                  </p:stCondLst>
                                  <p:childTnLst>
                                    <p:set>
                                      <p:cBhvr>
                                        <p:cTn id="14" dur="1" fill="hold">
                                          <p:stCondLst>
                                            <p:cond delay="0"/>
                                          </p:stCondLst>
                                        </p:cTn>
                                        <p:tgtEl>
                                          <p:spTgt spid="91"/>
                                        </p:tgtEl>
                                        <p:attrNameLst>
                                          <p:attrName>style.visibility</p:attrName>
                                        </p:attrNameLst>
                                      </p:cBhvr>
                                      <p:to>
                                        <p:strVal val="visible"/>
                                      </p:to>
                                    </p:set>
                                    <p:animEffect transition="in" filter="barn(outVertical)">
                                      <p:cBhvr>
                                        <p:cTn id="15" dur="1000"/>
                                        <p:tgtEl>
                                          <p:spTgt spid="91"/>
                                        </p:tgtEl>
                                      </p:cBhvr>
                                    </p:animEffect>
                                  </p:childTnLst>
                                </p:cTn>
                              </p:par>
                            </p:childTnLst>
                          </p:cTn>
                        </p:par>
                        <p:par>
                          <p:cTn id="16" fill="hold">
                            <p:stCondLst>
                              <p:cond delay="7000"/>
                            </p:stCondLst>
                            <p:childTnLst>
                              <p:par>
                                <p:cTn id="17" presetID="16" presetClass="entr" presetSubtype="37" fill="hold" nodeType="afterEffect">
                                  <p:stCondLst>
                                    <p:cond delay="2000"/>
                                  </p:stCondLst>
                                  <p:childTnLst>
                                    <p:set>
                                      <p:cBhvr>
                                        <p:cTn id="18" dur="1" fill="hold">
                                          <p:stCondLst>
                                            <p:cond delay="0"/>
                                          </p:stCondLst>
                                        </p:cTn>
                                        <p:tgtEl>
                                          <p:spTgt spid="102"/>
                                        </p:tgtEl>
                                        <p:attrNameLst>
                                          <p:attrName>style.visibility</p:attrName>
                                        </p:attrNameLst>
                                      </p:cBhvr>
                                      <p:to>
                                        <p:strVal val="visible"/>
                                      </p:to>
                                    </p:set>
                                    <p:animEffect transition="in" filter="barn(outVertical)">
                                      <p:cBhvr>
                                        <p:cTn id="19" dur="1000"/>
                                        <p:tgtEl>
                                          <p:spTgt spid="102"/>
                                        </p:tgtEl>
                                      </p:cBhvr>
                                    </p:animEffect>
                                  </p:childTnLst>
                                </p:cTn>
                              </p:par>
                            </p:childTnLst>
                          </p:cTn>
                        </p:par>
                        <p:par>
                          <p:cTn id="20" fill="hold">
                            <p:stCondLst>
                              <p:cond delay="10000"/>
                            </p:stCondLst>
                            <p:childTnLst>
                              <p:par>
                                <p:cTn id="21" presetID="22" presetClass="entr" presetSubtype="8" fill="hold" grpId="0" nodeType="afterEffect">
                                  <p:stCondLst>
                                    <p:cond delay="0"/>
                                  </p:stCondLst>
                                  <p:childTnLst>
                                    <p:set>
                                      <p:cBhvr>
                                        <p:cTn id="22" dur="1" fill="hold">
                                          <p:stCondLst>
                                            <p:cond delay="0"/>
                                          </p:stCondLst>
                                        </p:cTn>
                                        <p:tgtEl>
                                          <p:spTgt spid="103"/>
                                        </p:tgtEl>
                                        <p:attrNameLst>
                                          <p:attrName>style.visibility</p:attrName>
                                        </p:attrNameLst>
                                      </p:cBhvr>
                                      <p:to>
                                        <p:strVal val="visible"/>
                                      </p:to>
                                    </p:set>
                                    <p:animEffect transition="in" filter="wipe(left)">
                                      <p:cBhvr>
                                        <p:cTn id="23" dur="10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Notation </a:t>
            </a:r>
          </a:p>
        </p:txBody>
      </p:sp>
      <p:sp>
        <p:nvSpPr>
          <p:cNvPr id="36866" name="Content Placeholder 2"/>
          <p:cNvSpPr>
            <a:spLocks noGrp="1"/>
          </p:cNvSpPr>
          <p:nvPr>
            <p:ph idx="1"/>
          </p:nvPr>
        </p:nvSpPr>
        <p:spPr>
          <a:xfrm>
            <a:off x="673100" y="1600200"/>
            <a:ext cx="7823200" cy="838200"/>
          </a:xfrm>
        </p:spPr>
        <p:txBody>
          <a:bodyPr/>
          <a:lstStyle/>
          <a:p>
            <a:r>
              <a:rPr lang="en-US" sz="2400" smtClean="0">
                <a:latin typeface="Arial" charset="0"/>
                <a:cs typeface="Arial" charset="0"/>
              </a:rPr>
              <a:t>Mathematical notation can be used to describe any dynamic programming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2990FE9F-EAA4-4579-9AC6-F5FB05526F54}" type="slidenum">
              <a:rPr lang="en-US"/>
              <a:pPr>
                <a:defRPr/>
              </a:pPr>
              <a:t>21</a:t>
            </a:fld>
            <a:endParaRPr lang="en-US"/>
          </a:p>
        </p:txBody>
      </p:sp>
      <p:grpSp>
        <p:nvGrpSpPr>
          <p:cNvPr id="19" name="Group 18"/>
          <p:cNvGrpSpPr>
            <a:grpSpLocks/>
          </p:cNvGrpSpPr>
          <p:nvPr/>
        </p:nvGrpSpPr>
        <p:grpSpPr bwMode="auto">
          <a:xfrm>
            <a:off x="5321300" y="3530600"/>
            <a:ext cx="3124200" cy="2743200"/>
            <a:chOff x="5321300" y="3403600"/>
            <a:chExt cx="3124200" cy="2743200"/>
          </a:xfrm>
        </p:grpSpPr>
        <p:grpSp>
          <p:nvGrpSpPr>
            <p:cNvPr id="36872" name="Group 12"/>
            <p:cNvGrpSpPr>
              <a:grpSpLocks/>
            </p:cNvGrpSpPr>
            <p:nvPr/>
          </p:nvGrpSpPr>
          <p:grpSpPr bwMode="auto">
            <a:xfrm>
              <a:off x="6286500" y="4330700"/>
              <a:ext cx="1168400" cy="876300"/>
              <a:chOff x="6286500" y="4330700"/>
              <a:chExt cx="1168400" cy="876300"/>
            </a:xfrm>
          </p:grpSpPr>
          <p:sp>
            <p:nvSpPr>
              <p:cNvPr id="7" name="Rectangle 6"/>
              <p:cNvSpPr/>
              <p:nvPr/>
            </p:nvSpPr>
            <p:spPr>
              <a:xfrm>
                <a:off x="6286500" y="4330700"/>
                <a:ext cx="1168400" cy="8763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882" name="TextBox 7"/>
              <p:cNvSpPr txBox="1">
                <a:spLocks noChangeArrowheads="1"/>
              </p:cNvSpPr>
              <p:nvPr/>
            </p:nvSpPr>
            <p:spPr bwMode="auto">
              <a:xfrm>
                <a:off x="6459050" y="4614962"/>
                <a:ext cx="823300" cy="307777"/>
              </a:xfrm>
              <a:prstGeom prst="rect">
                <a:avLst/>
              </a:prstGeom>
              <a:noFill/>
              <a:ln w="9525">
                <a:noFill/>
                <a:miter lim="800000"/>
                <a:headEnd/>
                <a:tailEnd/>
              </a:ln>
            </p:spPr>
            <p:txBody>
              <a:bodyPr wrap="none">
                <a:spAutoFit/>
              </a:bodyPr>
              <a:lstStyle/>
              <a:p>
                <a:r>
                  <a:rPr lang="en-US" sz="1400" b="1">
                    <a:solidFill>
                      <a:schemeClr val="bg1"/>
                    </a:solidFill>
                  </a:rPr>
                  <a:t>Stage 2</a:t>
                </a:r>
              </a:p>
            </p:txBody>
          </p:sp>
        </p:grpSp>
        <p:sp>
          <p:nvSpPr>
            <p:cNvPr id="36873" name="TextBox 8"/>
            <p:cNvSpPr txBox="1">
              <a:spLocks noChangeArrowheads="1"/>
            </p:cNvSpPr>
            <p:nvPr/>
          </p:nvSpPr>
          <p:spPr bwMode="auto">
            <a:xfrm>
              <a:off x="6883859" y="3530600"/>
              <a:ext cx="873181" cy="523220"/>
            </a:xfrm>
            <a:prstGeom prst="rect">
              <a:avLst/>
            </a:prstGeom>
            <a:noFill/>
            <a:ln w="9525">
              <a:noFill/>
              <a:miter lim="800000"/>
              <a:headEnd/>
              <a:tailEnd/>
            </a:ln>
          </p:spPr>
          <p:txBody>
            <a:bodyPr wrap="none">
              <a:spAutoFit/>
            </a:bodyPr>
            <a:lstStyle/>
            <a:p>
              <a:pPr algn="ctr"/>
              <a:r>
                <a:rPr lang="en-US" sz="1400"/>
                <a:t>Decision </a:t>
              </a:r>
            </a:p>
            <a:p>
              <a:pPr algn="ctr"/>
              <a:r>
                <a:rPr lang="en-US" sz="1400" i="1">
                  <a:latin typeface="Times New Roman" pitchFamily="18" charset="0"/>
                  <a:cs typeface="Times New Roman" pitchFamily="18" charset="0"/>
                </a:rPr>
                <a:t>d</a:t>
              </a:r>
              <a:r>
                <a:rPr lang="en-US" sz="1400" baseline="-25000">
                  <a:latin typeface="Times New Roman" pitchFamily="18" charset="0"/>
                  <a:cs typeface="Times New Roman" pitchFamily="18" charset="0"/>
                </a:rPr>
                <a:t>2</a:t>
              </a:r>
              <a:endParaRPr lang="en-US" sz="1400">
                <a:latin typeface="Times New Roman" pitchFamily="18" charset="0"/>
                <a:cs typeface="Times New Roman" pitchFamily="18" charset="0"/>
              </a:endParaRPr>
            </a:p>
          </p:txBody>
        </p:sp>
        <p:sp>
          <p:nvSpPr>
            <p:cNvPr id="36874" name="TextBox 9"/>
            <p:cNvSpPr txBox="1">
              <a:spLocks noChangeArrowheads="1"/>
            </p:cNvSpPr>
            <p:nvPr/>
          </p:nvSpPr>
          <p:spPr bwMode="auto">
            <a:xfrm>
              <a:off x="5409976" y="4795739"/>
              <a:ext cx="583976" cy="523220"/>
            </a:xfrm>
            <a:prstGeom prst="rect">
              <a:avLst/>
            </a:prstGeom>
            <a:noFill/>
            <a:ln w="9525">
              <a:noFill/>
              <a:miter lim="800000"/>
              <a:headEnd/>
              <a:tailEnd/>
            </a:ln>
          </p:spPr>
          <p:txBody>
            <a:bodyPr wrap="none">
              <a:spAutoFit/>
            </a:bodyPr>
            <a:lstStyle/>
            <a:p>
              <a:pPr algn="ctr"/>
              <a:r>
                <a:rPr lang="en-US" sz="1400"/>
                <a:t>Input </a:t>
              </a:r>
            </a:p>
            <a:p>
              <a:pPr algn="ctr"/>
              <a:r>
                <a:rPr lang="en-US" sz="1400" i="1">
                  <a:latin typeface="Times New Roman" pitchFamily="18" charset="0"/>
                  <a:cs typeface="Times New Roman" pitchFamily="18" charset="0"/>
                </a:rPr>
                <a:t>s</a:t>
              </a:r>
              <a:r>
                <a:rPr lang="en-US" sz="1400" baseline="-25000"/>
                <a:t>2</a:t>
              </a:r>
              <a:endParaRPr lang="en-US" sz="1400"/>
            </a:p>
          </p:txBody>
        </p:sp>
        <p:sp>
          <p:nvSpPr>
            <p:cNvPr id="36875" name="TextBox 10"/>
            <p:cNvSpPr txBox="1">
              <a:spLocks noChangeArrowheads="1"/>
            </p:cNvSpPr>
            <p:nvPr/>
          </p:nvSpPr>
          <p:spPr bwMode="auto">
            <a:xfrm>
              <a:off x="6958681" y="5357059"/>
              <a:ext cx="723538" cy="523220"/>
            </a:xfrm>
            <a:prstGeom prst="rect">
              <a:avLst/>
            </a:prstGeom>
            <a:noFill/>
            <a:ln w="9525">
              <a:noFill/>
              <a:miter lim="800000"/>
              <a:headEnd/>
              <a:tailEnd/>
            </a:ln>
          </p:spPr>
          <p:txBody>
            <a:bodyPr wrap="none">
              <a:spAutoFit/>
            </a:bodyPr>
            <a:lstStyle/>
            <a:p>
              <a:pPr algn="ctr"/>
              <a:r>
                <a:rPr lang="en-US" sz="1400"/>
                <a:t>Return </a:t>
              </a:r>
            </a:p>
            <a:p>
              <a:pPr algn="ctr"/>
              <a:r>
                <a:rPr lang="en-US" sz="1400" i="1">
                  <a:latin typeface="Times New Roman" pitchFamily="18" charset="0"/>
                  <a:cs typeface="Times New Roman" pitchFamily="18" charset="0"/>
                </a:rPr>
                <a:t>r</a:t>
              </a:r>
              <a:r>
                <a:rPr lang="en-US" sz="1400" baseline="-25000"/>
                <a:t>2</a:t>
              </a:r>
              <a:endParaRPr lang="en-US" sz="1400"/>
            </a:p>
          </p:txBody>
        </p:sp>
        <p:sp>
          <p:nvSpPr>
            <p:cNvPr id="36876" name="TextBox 11"/>
            <p:cNvSpPr txBox="1">
              <a:spLocks noChangeArrowheads="1"/>
            </p:cNvSpPr>
            <p:nvPr/>
          </p:nvSpPr>
          <p:spPr bwMode="auto">
            <a:xfrm>
              <a:off x="7581900" y="4795739"/>
              <a:ext cx="723626" cy="523220"/>
            </a:xfrm>
            <a:prstGeom prst="rect">
              <a:avLst/>
            </a:prstGeom>
            <a:noFill/>
            <a:ln w="9525">
              <a:noFill/>
              <a:miter lim="800000"/>
              <a:headEnd/>
              <a:tailEnd/>
            </a:ln>
          </p:spPr>
          <p:txBody>
            <a:bodyPr wrap="none">
              <a:spAutoFit/>
            </a:bodyPr>
            <a:lstStyle/>
            <a:p>
              <a:pPr algn="ctr"/>
              <a:r>
                <a:rPr lang="en-US" sz="1400"/>
                <a:t>Output </a:t>
              </a:r>
            </a:p>
            <a:p>
              <a:pPr algn="ctr"/>
              <a:r>
                <a:rPr lang="en-US" sz="1400" i="1">
                  <a:latin typeface="Times New Roman" pitchFamily="18" charset="0"/>
                  <a:cs typeface="Times New Roman" pitchFamily="18" charset="0"/>
                </a:rPr>
                <a:t>s</a:t>
              </a:r>
              <a:r>
                <a:rPr lang="en-US" sz="1400" baseline="-25000"/>
                <a:t>1</a:t>
              </a:r>
              <a:endParaRPr lang="en-US" sz="1400"/>
            </a:p>
          </p:txBody>
        </p:sp>
        <p:cxnSp>
          <p:nvCxnSpPr>
            <p:cNvPr id="15" name="Straight Arrow Connector 14"/>
            <p:cNvCxnSpPr/>
            <p:nvPr/>
          </p:nvCxnSpPr>
          <p:spPr>
            <a:xfrm>
              <a:off x="5321300" y="4768850"/>
              <a:ext cx="914400"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7531100" y="4768850"/>
              <a:ext cx="914400"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5400000">
              <a:off x="6413500" y="5689600"/>
              <a:ext cx="914400"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a:off x="6413500" y="3860800"/>
              <a:ext cx="914400"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0" name="TextBox 19"/>
          <p:cNvSpPr txBox="1">
            <a:spLocks noChangeArrowheads="1"/>
          </p:cNvSpPr>
          <p:nvPr/>
        </p:nvSpPr>
        <p:spPr bwMode="auto">
          <a:xfrm>
            <a:off x="5057775" y="2624138"/>
            <a:ext cx="3625850" cy="738187"/>
          </a:xfrm>
          <a:prstGeom prst="rect">
            <a:avLst/>
          </a:prstGeom>
          <a:noFill/>
          <a:ln w="9525">
            <a:noFill/>
            <a:miter lim="800000"/>
            <a:headEnd/>
            <a:tailEnd/>
          </a:ln>
        </p:spPr>
        <p:txBody>
          <a:bodyPr>
            <a:spAutoFit/>
          </a:bodyPr>
          <a:lstStyle/>
          <a:p>
            <a:pPr marL="1346200" indent="-1346200"/>
            <a:r>
              <a:rPr lang="en-US" sz="1400"/>
              <a:t>FIGURE M2.7 –	Input, Decision, Output, and Return for Stage 2 in George Yates’s Problem </a:t>
            </a:r>
          </a:p>
        </p:txBody>
      </p:sp>
      <p:sp>
        <p:nvSpPr>
          <p:cNvPr id="21" name="TextBox 20"/>
          <p:cNvSpPr txBox="1">
            <a:spLocks noChangeArrowheads="1"/>
          </p:cNvSpPr>
          <p:nvPr/>
        </p:nvSpPr>
        <p:spPr bwMode="auto">
          <a:xfrm>
            <a:off x="990600" y="3435350"/>
            <a:ext cx="3698875" cy="1354138"/>
          </a:xfrm>
          <a:prstGeom prst="rect">
            <a:avLst/>
          </a:prstGeom>
          <a:noFill/>
          <a:ln w="9525">
            <a:noFill/>
            <a:miter lim="800000"/>
            <a:headEnd/>
            <a:tailEnd/>
          </a:ln>
        </p:spPr>
        <p:txBody>
          <a:bodyPr wrap="none">
            <a:spAutoFit/>
          </a:bodyPr>
          <a:lstStyle/>
          <a:p>
            <a:pPr>
              <a:spcAft>
                <a:spcPts val="600"/>
              </a:spcAft>
              <a:tabLst>
                <a:tab pos="355600" algn="r"/>
                <a:tab pos="533400" algn="l"/>
              </a:tabLst>
            </a:pPr>
            <a:r>
              <a:rPr lang="en-US" sz="2400" i="1"/>
              <a:t>	</a:t>
            </a:r>
            <a:r>
              <a:rPr lang="en-US" sz="2400" i="1">
                <a:latin typeface="Times New Roman" pitchFamily="18" charset="0"/>
                <a:cs typeface="Times New Roman" pitchFamily="18" charset="0"/>
              </a:rPr>
              <a:t>s</a:t>
            </a:r>
            <a:r>
              <a:rPr lang="en-US" sz="2400" i="1" baseline="-25000">
                <a:latin typeface="Times New Roman" pitchFamily="18" charset="0"/>
                <a:cs typeface="Times New Roman" pitchFamily="18" charset="0"/>
              </a:rPr>
              <a:t>n</a:t>
            </a:r>
            <a:r>
              <a:rPr lang="en-US" sz="2400"/>
              <a:t>	= Input to stage </a:t>
            </a:r>
            <a:r>
              <a:rPr lang="en-US" sz="2400" i="1">
                <a:latin typeface="Times New Roman" pitchFamily="18" charset="0"/>
                <a:cs typeface="Times New Roman" pitchFamily="18" charset="0"/>
              </a:rPr>
              <a:t>n</a:t>
            </a:r>
            <a:endParaRPr lang="en-US" sz="2400"/>
          </a:p>
          <a:p>
            <a:pPr>
              <a:spcAft>
                <a:spcPts val="600"/>
              </a:spcAft>
              <a:tabLst>
                <a:tab pos="355600" algn="r"/>
                <a:tab pos="533400" algn="l"/>
              </a:tabLst>
            </a:pPr>
            <a:r>
              <a:rPr lang="en-US" sz="2400"/>
              <a:t>	</a:t>
            </a:r>
            <a:r>
              <a:rPr lang="en-US" sz="2400" i="1">
                <a:latin typeface="Times New Roman" pitchFamily="18" charset="0"/>
                <a:cs typeface="Times New Roman" pitchFamily="18" charset="0"/>
              </a:rPr>
              <a:t>d</a:t>
            </a:r>
            <a:r>
              <a:rPr lang="en-US" sz="2400" i="1" baseline="-25000">
                <a:latin typeface="Times New Roman" pitchFamily="18" charset="0"/>
                <a:cs typeface="Times New Roman" pitchFamily="18" charset="0"/>
              </a:rPr>
              <a:t>n</a:t>
            </a:r>
            <a:r>
              <a:rPr lang="en-US" sz="2400"/>
              <a:t>	= Decision at stage </a:t>
            </a:r>
            <a:r>
              <a:rPr lang="en-US" sz="2400" i="1">
                <a:latin typeface="Times New Roman" pitchFamily="18" charset="0"/>
                <a:cs typeface="Times New Roman" pitchFamily="18" charset="0"/>
              </a:rPr>
              <a:t>n </a:t>
            </a:r>
          </a:p>
          <a:p>
            <a:pPr>
              <a:spcAft>
                <a:spcPts val="600"/>
              </a:spcAft>
              <a:tabLst>
                <a:tab pos="355600" algn="r"/>
                <a:tab pos="533400" algn="l"/>
              </a:tabLst>
            </a:pPr>
            <a:r>
              <a:rPr lang="en-US" sz="2400" i="1"/>
              <a:t>	</a:t>
            </a:r>
            <a:r>
              <a:rPr lang="en-US" sz="2400" i="1">
                <a:latin typeface="Times New Roman" pitchFamily="18" charset="0"/>
                <a:cs typeface="Times New Roman" pitchFamily="18" charset="0"/>
              </a:rPr>
              <a:t>r</a:t>
            </a:r>
            <a:r>
              <a:rPr lang="en-US" sz="2400" i="1" baseline="-25000">
                <a:latin typeface="Times New Roman" pitchFamily="18" charset="0"/>
                <a:cs typeface="Times New Roman" pitchFamily="18" charset="0"/>
              </a:rPr>
              <a:t>n</a:t>
            </a:r>
            <a:r>
              <a:rPr lang="en-US" sz="2400"/>
              <a:t>	= Return at stage </a:t>
            </a:r>
            <a:r>
              <a:rPr lang="en-US" sz="2400" i="1">
                <a:latin typeface="Times New Roman" pitchFamily="18" charset="0"/>
                <a:cs typeface="Times New Roman" pitchFamily="18" charset="0"/>
              </a:rPr>
              <a:t>n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strips(downRight)">
                                      <p:cBhvr>
                                        <p:cTn id="7" dur="1000"/>
                                        <p:tgtEl>
                                          <p:spTgt spid="21"/>
                                        </p:tgtEl>
                                      </p:cBhvr>
                                    </p:animEffect>
                                  </p:childTnLst>
                                </p:cTn>
                              </p:par>
                            </p:childTnLst>
                          </p:cTn>
                        </p:par>
                        <p:par>
                          <p:cTn id="8" fill="hold">
                            <p:stCondLst>
                              <p:cond delay="2000"/>
                            </p:stCondLst>
                            <p:childTnLst>
                              <p:par>
                                <p:cTn id="9" presetID="23" presetClass="entr" presetSubtype="272" fill="hold" nodeType="afterEffect">
                                  <p:stCondLst>
                                    <p:cond delay="100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strVal val="2/3*#ppt_w"/>
                                          </p:val>
                                        </p:tav>
                                        <p:tav tm="100000">
                                          <p:val>
                                            <p:strVal val="#ppt_w"/>
                                          </p:val>
                                        </p:tav>
                                      </p:tavLst>
                                    </p:anim>
                                    <p:anim calcmode="lin" valueType="num">
                                      <p:cBhvr>
                                        <p:cTn id="12" dur="1000" fill="hold"/>
                                        <p:tgtEl>
                                          <p:spTgt spid="19"/>
                                        </p:tgtEl>
                                        <p:attrNameLst>
                                          <p:attrName>ppt_h</p:attrName>
                                        </p:attrNameLst>
                                      </p:cBhvr>
                                      <p:tavLst>
                                        <p:tav tm="0">
                                          <p:val>
                                            <p:strVal val="2/3*#ppt_h"/>
                                          </p:val>
                                        </p:tav>
                                        <p:tav tm="100000">
                                          <p:val>
                                            <p:strVal val="#ppt_h"/>
                                          </p:val>
                                        </p:tav>
                                      </p:tavLst>
                                    </p:anim>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Dynamic Programming Notation </a:t>
            </a:r>
          </a:p>
        </p:txBody>
      </p:sp>
      <p:sp>
        <p:nvSpPr>
          <p:cNvPr id="3" name="Content Placeholder 2"/>
          <p:cNvSpPr>
            <a:spLocks noGrp="1"/>
          </p:cNvSpPr>
          <p:nvPr>
            <p:ph idx="1"/>
          </p:nvPr>
        </p:nvSpPr>
        <p:spPr>
          <a:xfrm>
            <a:off x="673100" y="1406525"/>
            <a:ext cx="7823200" cy="1312863"/>
          </a:xfrm>
        </p:spPr>
        <p:txBody>
          <a:bodyPr rtlCol="0">
            <a:normAutofit/>
          </a:bodyPr>
          <a:lstStyle/>
          <a:p>
            <a:pPr fontAlgn="auto">
              <a:spcBef>
                <a:spcPts val="0"/>
              </a:spcBef>
              <a:buFont typeface="Arial"/>
              <a:buChar char="•"/>
              <a:defRPr/>
            </a:pPr>
            <a:r>
              <a:rPr lang="en-US" sz="2400" dirty="0" smtClean="0"/>
              <a:t>The </a:t>
            </a:r>
            <a:r>
              <a:rPr lang="en-US" sz="2400" dirty="0"/>
              <a:t>input to one stage is </a:t>
            </a:r>
            <a:r>
              <a:rPr lang="en-US" sz="2400" dirty="0" smtClean="0"/>
              <a:t>also the </a:t>
            </a:r>
            <a:r>
              <a:rPr lang="en-US" sz="2400" dirty="0"/>
              <a:t>output from another </a:t>
            </a:r>
            <a:r>
              <a:rPr lang="en-US" sz="2400" dirty="0" smtClean="0"/>
              <a:t>stage</a:t>
            </a:r>
          </a:p>
          <a:p>
            <a:pPr marL="0" indent="0" algn="ctr" fontAlgn="auto">
              <a:spcBef>
                <a:spcPts val="0"/>
              </a:spcBef>
              <a:buFont typeface="Arial"/>
              <a:buNone/>
              <a:defRPr/>
            </a:pPr>
            <a:r>
              <a:rPr lang="en-US" sz="2400" i="1" dirty="0" smtClean="0">
                <a:latin typeface="Times New Roman"/>
                <a:cs typeface="Times New Roman"/>
              </a:rPr>
              <a:t>s</a:t>
            </a:r>
            <a:r>
              <a:rPr lang="en-US" sz="2400" i="1" baseline="-25000" dirty="0" smtClean="0">
                <a:latin typeface="Times New Roman"/>
                <a:cs typeface="Times New Roman"/>
              </a:rPr>
              <a:t>n</a:t>
            </a:r>
            <a:r>
              <a:rPr lang="en-US" sz="2400" i="1" baseline="-25000" dirty="0" smtClean="0"/>
              <a:t>–</a:t>
            </a:r>
            <a:r>
              <a:rPr lang="en-US" sz="2400" baseline="-25000" dirty="0" smtClean="0"/>
              <a:t>1 </a:t>
            </a:r>
            <a:r>
              <a:rPr lang="en-US" sz="2400" dirty="0"/>
              <a:t>= </a:t>
            </a:r>
            <a:r>
              <a:rPr lang="en-US" sz="2400" dirty="0" smtClean="0"/>
              <a:t>Output from stage </a:t>
            </a:r>
            <a:r>
              <a:rPr lang="en-US" sz="2400" i="1" dirty="0" smtClean="0">
                <a:latin typeface="Times New Roman"/>
                <a:cs typeface="Times New Roman"/>
              </a:rPr>
              <a:t>n</a:t>
            </a:r>
            <a:r>
              <a:rPr lang="en-US" sz="2400" dirty="0" smtClean="0"/>
              <a: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1FA7DE4D-BC01-44E4-9933-D45437F689A7}" type="slidenum">
              <a:rPr lang="en-US"/>
              <a:pPr>
                <a:defRPr/>
              </a:pPr>
              <a:t>22</a:t>
            </a:fld>
            <a:endParaRPr lang="en-US"/>
          </a:p>
        </p:txBody>
      </p:sp>
      <p:sp>
        <p:nvSpPr>
          <p:cNvPr id="22" name="Content Placeholder 2"/>
          <p:cNvSpPr txBox="1">
            <a:spLocks/>
          </p:cNvSpPr>
          <p:nvPr/>
        </p:nvSpPr>
        <p:spPr>
          <a:xfrm>
            <a:off x="673100" y="2786063"/>
            <a:ext cx="7823200" cy="1011237"/>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a:t>T</a:t>
            </a:r>
            <a:r>
              <a:rPr lang="en-US" sz="2400" dirty="0" smtClean="0"/>
              <a:t>he </a:t>
            </a:r>
            <a:r>
              <a:rPr lang="en-US" sz="2400" dirty="0"/>
              <a:t>transformation </a:t>
            </a:r>
            <a:r>
              <a:rPr lang="en-US" sz="2400" dirty="0" smtClean="0"/>
              <a:t>function</a:t>
            </a:r>
          </a:p>
          <a:p>
            <a:pPr marL="0" indent="0" algn="ctr" fontAlgn="auto">
              <a:buFont typeface="Arial"/>
              <a:buNone/>
              <a:defRPr/>
            </a:pPr>
            <a:r>
              <a:rPr lang="en-US" sz="2400" i="1" dirty="0">
                <a:latin typeface="Times New Roman"/>
                <a:cs typeface="Times New Roman"/>
              </a:rPr>
              <a:t>t</a:t>
            </a:r>
            <a:r>
              <a:rPr lang="en-US" sz="2400" i="1" baseline="-25000" dirty="0">
                <a:latin typeface="Times New Roman"/>
                <a:cs typeface="Times New Roman"/>
              </a:rPr>
              <a:t>n</a:t>
            </a:r>
            <a:r>
              <a:rPr lang="en-US" sz="2400" dirty="0"/>
              <a:t> = Transformation function at stage </a:t>
            </a:r>
            <a:r>
              <a:rPr lang="en-US" sz="2400" i="1" dirty="0">
                <a:latin typeface="Times New Roman"/>
                <a:cs typeface="Times New Roman"/>
              </a:rPr>
              <a:t>n </a:t>
            </a:r>
            <a:endParaRPr lang="en-US" sz="2400" i="1" dirty="0" smtClean="0">
              <a:latin typeface="Times New Roman"/>
              <a:cs typeface="Times New Roman"/>
            </a:endParaRPr>
          </a:p>
        </p:txBody>
      </p:sp>
      <p:sp>
        <p:nvSpPr>
          <p:cNvPr id="23" name="Content Placeholder 2"/>
          <p:cNvSpPr txBox="1">
            <a:spLocks/>
          </p:cNvSpPr>
          <p:nvPr/>
        </p:nvSpPr>
        <p:spPr>
          <a:xfrm>
            <a:off x="673100" y="3863975"/>
            <a:ext cx="7823200" cy="1414463"/>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General formula to move from one stage to another using the transformation function</a:t>
            </a:r>
          </a:p>
          <a:p>
            <a:pPr marL="0" indent="0" algn="ctr" fontAlgn="auto">
              <a:buFont typeface="Arial"/>
              <a:buNone/>
              <a:defRPr/>
            </a:pPr>
            <a:r>
              <a:rPr lang="en-US" sz="2400" i="1" dirty="0" smtClean="0">
                <a:latin typeface="Times New Roman"/>
                <a:cs typeface="Times New Roman"/>
              </a:rPr>
              <a:t>s</a:t>
            </a:r>
            <a:r>
              <a:rPr lang="en-US" sz="2400" i="1" baseline="-25000" dirty="0" smtClean="0">
                <a:latin typeface="Times New Roman"/>
                <a:cs typeface="Times New Roman"/>
              </a:rPr>
              <a:t>n</a:t>
            </a:r>
            <a:r>
              <a:rPr lang="en-US" sz="2400" baseline="-25000" dirty="0" smtClean="0"/>
              <a:t>–1</a:t>
            </a:r>
            <a:r>
              <a:rPr lang="en-US" sz="2400" i="1" dirty="0" smtClean="0"/>
              <a:t> </a:t>
            </a:r>
            <a:r>
              <a:rPr lang="en-US" sz="2400" dirty="0"/>
              <a:t>= </a:t>
            </a:r>
            <a:r>
              <a:rPr lang="en-US" sz="2400" i="1" dirty="0" smtClean="0">
                <a:latin typeface="Times New Roman"/>
                <a:cs typeface="Times New Roman"/>
              </a:rPr>
              <a:t>t</a:t>
            </a:r>
            <a:r>
              <a:rPr lang="en-US" sz="2400" i="1" baseline="-25000" dirty="0" smtClean="0">
                <a:latin typeface="Times New Roman"/>
                <a:cs typeface="Times New Roman"/>
              </a:rPr>
              <a:t>n</a:t>
            </a:r>
            <a:r>
              <a:rPr lang="en-US" sz="2400" i="1" dirty="0" smtClean="0"/>
              <a:t> </a:t>
            </a:r>
            <a:r>
              <a:rPr lang="en-US" sz="2400" dirty="0"/>
              <a:t>(</a:t>
            </a:r>
            <a:r>
              <a:rPr lang="en-US" sz="2400" i="1" dirty="0" smtClean="0">
                <a:latin typeface="Times New Roman"/>
                <a:cs typeface="Times New Roman"/>
              </a:rPr>
              <a:t>s</a:t>
            </a:r>
            <a:r>
              <a:rPr lang="en-US" sz="2400" i="1" baseline="-25000" dirty="0" smtClean="0">
                <a:latin typeface="Times New Roman"/>
                <a:cs typeface="Times New Roman"/>
              </a:rPr>
              <a:t>n</a:t>
            </a:r>
            <a:r>
              <a:rPr lang="en-US" sz="2400" dirty="0" smtClean="0"/>
              <a:t>, </a:t>
            </a:r>
            <a:r>
              <a:rPr lang="en-US" sz="2400" i="1" dirty="0" smtClean="0">
                <a:latin typeface="Times New Roman"/>
                <a:cs typeface="Times New Roman"/>
              </a:rPr>
              <a:t>d</a:t>
            </a:r>
            <a:r>
              <a:rPr lang="en-US" sz="2400" i="1" baseline="-25000" dirty="0" smtClean="0">
                <a:latin typeface="Times New Roman"/>
                <a:cs typeface="Times New Roman"/>
              </a:rPr>
              <a:t>n</a:t>
            </a:r>
            <a:r>
              <a:rPr lang="en-US" sz="2400" dirty="0" smtClean="0"/>
              <a:t>) </a:t>
            </a:r>
            <a:endParaRPr lang="en-US" sz="2400" i="1" dirty="0" smtClean="0">
              <a:latin typeface="Times New Roman"/>
              <a:cs typeface="Times New Roman"/>
            </a:endParaRPr>
          </a:p>
        </p:txBody>
      </p:sp>
      <p:sp>
        <p:nvSpPr>
          <p:cNvPr id="24" name="Content Placeholder 2"/>
          <p:cNvSpPr txBox="1">
            <a:spLocks/>
          </p:cNvSpPr>
          <p:nvPr/>
        </p:nvSpPr>
        <p:spPr>
          <a:xfrm>
            <a:off x="673100" y="5345113"/>
            <a:ext cx="7823200" cy="1011237"/>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a:t>T</a:t>
            </a:r>
            <a:r>
              <a:rPr lang="en-US" sz="2400" dirty="0" smtClean="0"/>
              <a:t>he total return at any stage</a:t>
            </a:r>
          </a:p>
          <a:p>
            <a:pPr marL="0" indent="0" algn="ctr" fontAlgn="auto">
              <a:buFont typeface="Arial"/>
              <a:buNone/>
              <a:defRPr/>
            </a:pPr>
            <a:r>
              <a:rPr lang="en-US" sz="2400" i="1" dirty="0" smtClean="0">
                <a:latin typeface="Times New Roman"/>
                <a:cs typeface="Times New Roman"/>
              </a:rPr>
              <a:t>f</a:t>
            </a:r>
            <a:r>
              <a:rPr lang="en-US" sz="2400" i="1" baseline="-25000" dirty="0" smtClean="0">
                <a:latin typeface="Times New Roman"/>
                <a:cs typeface="Times New Roman"/>
              </a:rPr>
              <a:t>n</a:t>
            </a:r>
            <a:r>
              <a:rPr lang="en-US" sz="2400" dirty="0" smtClean="0"/>
              <a:t> </a:t>
            </a:r>
            <a:r>
              <a:rPr lang="en-US" sz="2400" dirty="0"/>
              <a:t>= </a:t>
            </a:r>
            <a:r>
              <a:rPr lang="en-US" sz="2400" dirty="0" smtClean="0"/>
              <a:t>Total return at stage </a:t>
            </a:r>
            <a:r>
              <a:rPr lang="en-US" sz="2400" i="1" dirty="0" smtClean="0">
                <a:latin typeface="Times New Roman"/>
                <a:cs typeface="Times New Roman"/>
              </a:rPr>
              <a:t>n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1000"/>
                                        <p:tgtEl>
                                          <p:spTgt spid="22"/>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23"/>
                                        </p:tgtEl>
                                        <p:attrNameLst>
                                          <p:attrName>style.visibility</p:attrName>
                                        </p:attrNameLst>
                                      </p:cBhvr>
                                      <p:to>
                                        <p:strVal val="visible"/>
                                      </p:to>
                                    </p:set>
                                    <p:animEffect transition="in" filter="strips(downRight)">
                                      <p:cBhvr>
                                        <p:cTn id="11" dur="1000"/>
                                        <p:tgtEl>
                                          <p:spTgt spid="23"/>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strips(downRight)">
                                      <p:cBhvr>
                                        <p:cTn id="1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Knapsack Problem </a:t>
            </a:r>
          </a:p>
        </p:txBody>
      </p:sp>
      <p:sp>
        <p:nvSpPr>
          <p:cNvPr id="38914" name="Content Placeholder 2"/>
          <p:cNvSpPr>
            <a:spLocks noGrp="1"/>
          </p:cNvSpPr>
          <p:nvPr>
            <p:ph idx="1"/>
          </p:nvPr>
        </p:nvSpPr>
        <p:spPr>
          <a:xfrm>
            <a:off x="673100" y="1600200"/>
            <a:ext cx="7823200" cy="3659188"/>
          </a:xfrm>
        </p:spPr>
        <p:txBody>
          <a:bodyPr/>
          <a:lstStyle/>
          <a:p>
            <a:r>
              <a:rPr lang="en-US" smtClean="0">
                <a:latin typeface="Arial" charset="0"/>
                <a:cs typeface="Arial" charset="0"/>
              </a:rPr>
              <a:t>The maximization or the minimization of a value subject to restrictions</a:t>
            </a:r>
          </a:p>
          <a:p>
            <a:r>
              <a:rPr lang="en-US" smtClean="0">
                <a:latin typeface="Arial" charset="0"/>
                <a:cs typeface="Arial" charset="0"/>
              </a:rPr>
              <a:t>Many different types of Knapsack problems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FB08A338-B5EE-43AC-815B-BC45161964B2}" type="slidenum">
              <a:rPr lang="en-US"/>
              <a:pPr>
                <a:defRPr/>
              </a:pPr>
              <a:t>23</a:t>
            </a:fld>
            <a:endParaRPr lang="en-US"/>
          </a:p>
        </p:txBody>
      </p:sp>
    </p:spTree>
  </p:cSld>
  <p:clrMapOvr>
    <a:masterClrMapping/>
  </p:clrMapOvr>
  <p:transition spd="slow">
    <p:pull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Roller’s Air Transport Service</a:t>
            </a:r>
          </a:p>
        </p:txBody>
      </p:sp>
      <p:sp>
        <p:nvSpPr>
          <p:cNvPr id="39938" name="Content Placeholder 2"/>
          <p:cNvSpPr>
            <a:spLocks noGrp="1"/>
          </p:cNvSpPr>
          <p:nvPr>
            <p:ph idx="1"/>
          </p:nvPr>
        </p:nvSpPr>
        <p:spPr>
          <a:xfrm>
            <a:off x="673100" y="1600200"/>
            <a:ext cx="7823200" cy="2284413"/>
          </a:xfrm>
        </p:spPr>
        <p:txBody>
          <a:bodyPr/>
          <a:lstStyle/>
          <a:p>
            <a:r>
              <a:rPr lang="en-US" sz="2400" smtClean="0">
                <a:latin typeface="Arial" charset="0"/>
                <a:cs typeface="Arial" charset="0"/>
              </a:rPr>
              <a:t>Ships cargo by plane to most large cities in the United States and Canada </a:t>
            </a:r>
          </a:p>
          <a:p>
            <a:pPr lvl="1"/>
            <a:r>
              <a:rPr lang="en-US" sz="2000" smtClean="0">
                <a:latin typeface="Arial" charset="0"/>
                <a:cs typeface="Arial" charset="0"/>
              </a:rPr>
              <a:t>Remaining capacity for one of the flights from Seattle to Vancouver is 10 tons</a:t>
            </a:r>
          </a:p>
          <a:p>
            <a:pPr lvl="1"/>
            <a:r>
              <a:rPr lang="en-US" sz="2000" smtClean="0">
                <a:latin typeface="Arial" charset="0"/>
                <a:cs typeface="Arial" charset="0"/>
              </a:rPr>
              <a:t>Four different items that can be shipped</a:t>
            </a:r>
          </a:p>
          <a:p>
            <a:pPr lvl="1"/>
            <a:r>
              <a:rPr lang="en-US" sz="2000" smtClean="0">
                <a:latin typeface="Arial" charset="0"/>
                <a:cs typeface="Arial" charset="0"/>
              </a:rPr>
              <a:t>Different weights, profits, and total number available</a:t>
            </a:r>
          </a:p>
          <a:p>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58B7C9ED-9EB7-4337-BF9C-5836659D41E2}" type="slidenum">
              <a:rPr lang="en-US"/>
              <a:pPr>
                <a:defRPr/>
              </a:pPr>
              <a:t>24</a:t>
            </a:fld>
            <a:endParaRPr lang="en-US"/>
          </a:p>
        </p:txBody>
      </p:sp>
      <p:graphicFrame>
        <p:nvGraphicFramePr>
          <p:cNvPr id="6" name="Table 5"/>
          <p:cNvGraphicFramePr>
            <a:graphicFrameLocks noGrp="1"/>
          </p:cNvGraphicFramePr>
          <p:nvPr/>
        </p:nvGraphicFramePr>
        <p:xfrm>
          <a:off x="806450" y="4279900"/>
          <a:ext cx="7785100" cy="1854200"/>
        </p:xfrm>
        <a:graphic>
          <a:graphicData uri="http://schemas.openxmlformats.org/drawingml/2006/table">
            <a:tbl>
              <a:tblPr firstRow="1" bandRow="1">
                <a:tableStyleId>{69012ECD-51FC-41F1-AA8D-1B2483CD663E}</a:tableStyleId>
              </a:tblPr>
              <a:tblGrid>
                <a:gridCol w="1284940"/>
                <a:gridCol w="1434353"/>
                <a:gridCol w="2002117"/>
                <a:gridCol w="3062941"/>
              </a:tblGrid>
              <a:tr h="370840">
                <a:tc>
                  <a:txBody>
                    <a:bodyPr/>
                    <a:lstStyle/>
                    <a:p>
                      <a:pPr algn="ctr"/>
                      <a:r>
                        <a:rPr lang="en-US" dirty="0" smtClean="0">
                          <a:latin typeface="Arial"/>
                          <a:cs typeface="Arial"/>
                        </a:rPr>
                        <a:t>ITEM</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WEIGHT</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PROFIT/UNIT</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NUMBER AVAILABLE</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r>
              <a:tr h="370840">
                <a:tc>
                  <a:txBody>
                    <a:bodyPr/>
                    <a:lstStyle/>
                    <a:p>
                      <a:pPr algn="ctr"/>
                      <a:r>
                        <a:rPr lang="en-US" dirty="0" smtClean="0">
                          <a:latin typeface="Arial"/>
                          <a:cs typeface="Arial"/>
                        </a:rPr>
                        <a:t>1</a:t>
                      </a:r>
                      <a:endParaRPr lang="en-US" dirty="0">
                        <a:latin typeface="Arial"/>
                        <a:cs typeface="Arial"/>
                      </a:endParaRPr>
                    </a:p>
                  </a:txBody>
                  <a:tcPr anchor="b">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a:t>
                      </a:r>
                      <a:endParaRPr lang="en-US" dirty="0">
                        <a:latin typeface="Arial"/>
                        <a:cs typeface="Arial"/>
                      </a:endParaRPr>
                    </a:p>
                  </a:txBody>
                  <a:tcPr anchor="b">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a:t>
                      </a:r>
                      <a:endParaRPr lang="en-US" dirty="0">
                        <a:latin typeface="Arial"/>
                        <a:cs typeface="Arial"/>
                      </a:endParaRPr>
                    </a:p>
                  </a:txBody>
                  <a:tcPr anchor="b">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6</a:t>
                      </a:r>
                      <a:endParaRPr lang="en-US" dirty="0">
                        <a:latin typeface="Arial"/>
                        <a:cs typeface="Arial"/>
                      </a:endParaRPr>
                    </a:p>
                  </a:txBody>
                  <a:tcPr anchor="b">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2</a:t>
                      </a:r>
                      <a:endParaRPr lang="en-US" dirty="0">
                        <a:latin typeface="Arial"/>
                        <a:cs typeface="Arial"/>
                      </a:endParaRPr>
                    </a:p>
                  </a:txBody>
                  <a:tcPr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4</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9</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a:t>
                      </a:r>
                      <a:endParaRPr lang="en-US" dirty="0">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a:t>
                      </a:r>
                      <a:endParaRPr lang="en-US" dirty="0">
                        <a:latin typeface="Arial"/>
                        <a:cs typeface="Arial"/>
                      </a:endParaRPr>
                    </a:p>
                  </a:txBody>
                  <a:tcPr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8</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a:t>
                      </a:r>
                      <a:endParaRPr lang="en-US" dirty="0">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4</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2</a:t>
                      </a:r>
                      <a:endParaRPr lang="en-US"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5</a:t>
                      </a:r>
                      <a:endParaRPr lang="en-US"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2</a:t>
                      </a:r>
                      <a:endParaRPr lang="en-US" dirty="0">
                        <a:latin typeface="Arial"/>
                        <a:cs typeface="Arial"/>
                      </a:endParaRPr>
                    </a:p>
                  </a:txBody>
                  <a:tcPr anchor="b">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a:spLocks noChangeArrowheads="1"/>
          </p:cNvSpPr>
          <p:nvPr/>
        </p:nvSpPr>
        <p:spPr bwMode="auto">
          <a:xfrm>
            <a:off x="806450" y="3827463"/>
            <a:ext cx="3005138" cy="307975"/>
          </a:xfrm>
          <a:prstGeom prst="rect">
            <a:avLst/>
          </a:prstGeom>
          <a:noFill/>
          <a:ln w="9525">
            <a:noFill/>
            <a:miter lim="800000"/>
            <a:headEnd/>
            <a:tailEnd/>
          </a:ln>
        </p:spPr>
        <p:txBody>
          <a:bodyPr wrap="none">
            <a:spAutoFit/>
          </a:bodyPr>
          <a:lstStyle/>
          <a:p>
            <a:r>
              <a:rPr lang="en-US" sz="1400"/>
              <a:t>TABLE M2.2 – Items to Be Shipped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AE8F9C29-EF17-455F-9E8B-069B423849E4}" type="slidenum">
              <a:rPr lang="en-US"/>
              <a:pPr>
                <a:defRPr/>
              </a:pPr>
              <a:t>25</a:t>
            </a:fld>
            <a:endParaRPr lang="en-US"/>
          </a:p>
        </p:txBody>
      </p:sp>
      <p:graphicFrame>
        <p:nvGraphicFramePr>
          <p:cNvPr id="6" name="Table 5"/>
          <p:cNvGraphicFramePr>
            <a:graphicFrameLocks noGrp="1"/>
          </p:cNvGraphicFramePr>
          <p:nvPr/>
        </p:nvGraphicFramePr>
        <p:xfrm>
          <a:off x="1701800" y="4316413"/>
          <a:ext cx="5707063" cy="1854200"/>
        </p:xfrm>
        <a:graphic>
          <a:graphicData uri="http://schemas.openxmlformats.org/drawingml/2006/table">
            <a:tbl>
              <a:tblPr firstRow="1" bandRow="1">
                <a:tableStyleId>{69012ECD-51FC-41F1-AA8D-1B2483CD663E}</a:tableStyleId>
              </a:tblPr>
              <a:tblGrid>
                <a:gridCol w="1284940"/>
                <a:gridCol w="4422588"/>
              </a:tblGrid>
              <a:tr h="370840">
                <a:tc>
                  <a:txBody>
                    <a:bodyPr/>
                    <a:lstStyle/>
                    <a:p>
                      <a:pPr algn="ctr"/>
                      <a:r>
                        <a:rPr lang="en-US" dirty="0" smtClean="0">
                          <a:latin typeface="Arial"/>
                          <a:cs typeface="Arial"/>
                        </a:rPr>
                        <a:t>STAGE</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dirty="0" smtClean="0">
                          <a:latin typeface="Arial"/>
                          <a:cs typeface="Arial"/>
                        </a:rPr>
                        <a:t>MAXIMUM VALUE OF DECISION</a:t>
                      </a:r>
                      <a:endParaRPr lang="en-US" dirty="0">
                        <a:latin typeface="Arial"/>
                        <a:cs typeface="Arial"/>
                      </a:endParaRPr>
                    </a:p>
                  </a:txBody>
                  <a:tcPr anchor="b">
                    <a:lnB w="19050" cap="flat" cmpd="sng" algn="ctr">
                      <a:solidFill>
                        <a:scrgbClr r="0" g="0" b="0"/>
                      </a:solidFill>
                      <a:prstDash val="solid"/>
                      <a:round/>
                      <a:headEnd type="none" w="med" len="med"/>
                      <a:tailEnd type="none" w="med" len="med"/>
                    </a:lnB>
                  </a:tcPr>
                </a:tc>
              </a:tr>
              <a:tr h="370840">
                <a:tc>
                  <a:txBody>
                    <a:bodyPr/>
                    <a:lstStyle/>
                    <a:p>
                      <a:pPr algn="ctr"/>
                      <a:r>
                        <a:rPr lang="en-US" dirty="0" smtClean="0">
                          <a:latin typeface="Arial"/>
                          <a:cs typeface="Arial"/>
                        </a:rPr>
                        <a:t>4</a:t>
                      </a:r>
                      <a:endParaRPr lang="en-US" dirty="0">
                        <a:latin typeface="Arial"/>
                        <a:cs typeface="Arial"/>
                      </a:endParaRPr>
                    </a:p>
                  </a:txBody>
                  <a:tcPr anchor="b">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6</a:t>
                      </a:r>
                      <a:endParaRPr lang="en-US" dirty="0">
                        <a:latin typeface="Arial"/>
                        <a:cs typeface="Arial"/>
                      </a:endParaRPr>
                    </a:p>
                  </a:txBody>
                  <a:tcPr anchor="b">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a:t>
                      </a:r>
                      <a:endParaRPr lang="en-US" dirty="0">
                        <a:latin typeface="Arial"/>
                        <a:cs typeface="Arial"/>
                      </a:endParaRPr>
                    </a:p>
                  </a:txBody>
                  <a:tcPr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2</a:t>
                      </a:r>
                      <a:endParaRPr lang="en-US" dirty="0">
                        <a:latin typeface="Arial"/>
                        <a:cs typeface="Arial"/>
                      </a:endParaRPr>
                    </a:p>
                  </a:txBody>
                  <a:tcPr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a:t>
                      </a: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1</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2</a:t>
                      </a:r>
                      <a:endParaRPr lang="en-US"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a:spLocks noChangeArrowheads="1"/>
          </p:cNvSpPr>
          <p:nvPr/>
        </p:nvSpPr>
        <p:spPr bwMode="auto">
          <a:xfrm>
            <a:off x="806450" y="3805238"/>
            <a:ext cx="4083050" cy="400050"/>
          </a:xfrm>
          <a:prstGeom prst="rect">
            <a:avLst/>
          </a:prstGeom>
          <a:noFill/>
          <a:ln w="9525">
            <a:noFill/>
            <a:miter lim="800000"/>
            <a:headEnd/>
            <a:tailEnd/>
          </a:ln>
        </p:spPr>
        <p:txBody>
          <a:bodyPr wrap="none">
            <a:spAutoFit/>
          </a:bodyPr>
          <a:lstStyle/>
          <a:p>
            <a:pPr marL="268288" indent="-268288">
              <a:buFont typeface="Arial" charset="0"/>
              <a:buChar char="•"/>
            </a:pPr>
            <a:r>
              <a:rPr lang="en-US" sz="2000"/>
              <a:t>Constrained by number of units</a:t>
            </a:r>
          </a:p>
        </p:txBody>
      </p:sp>
      <p:graphicFrame>
        <p:nvGraphicFramePr>
          <p:cNvPr id="9" name="Table 8"/>
          <p:cNvGraphicFramePr>
            <a:graphicFrameLocks noGrp="1"/>
          </p:cNvGraphicFramePr>
          <p:nvPr/>
        </p:nvGraphicFramePr>
        <p:xfrm>
          <a:off x="3232150" y="1860550"/>
          <a:ext cx="2703513" cy="1854200"/>
        </p:xfrm>
        <a:graphic>
          <a:graphicData uri="http://schemas.openxmlformats.org/drawingml/2006/table">
            <a:tbl>
              <a:tblPr firstRow="1" bandRow="1">
                <a:tableStyleId>{69012ECD-51FC-41F1-AA8D-1B2483CD663E}</a:tableStyleId>
              </a:tblPr>
              <a:tblGrid>
                <a:gridCol w="1352177"/>
                <a:gridCol w="1352177"/>
              </a:tblGrid>
              <a:tr h="370840">
                <a:tc>
                  <a:txBody>
                    <a:bodyPr/>
                    <a:lstStyle/>
                    <a:p>
                      <a:pPr algn="ctr"/>
                      <a:r>
                        <a:rPr lang="en-US" dirty="0" smtClean="0"/>
                        <a:t>ITEM</a:t>
                      </a:r>
                      <a:endParaRPr lang="en-US" dirty="0"/>
                    </a:p>
                  </a:txBody>
                  <a:tcPr>
                    <a:lnB w="19050" cap="flat" cmpd="sng" algn="ctr">
                      <a:solidFill>
                        <a:scrgbClr r="0" g="0" b="0"/>
                      </a:solidFill>
                      <a:prstDash val="solid"/>
                      <a:round/>
                      <a:headEnd type="none" w="med" len="med"/>
                      <a:tailEnd type="none" w="med" len="med"/>
                    </a:lnB>
                  </a:tcPr>
                </a:tc>
                <a:tc>
                  <a:txBody>
                    <a:bodyPr/>
                    <a:lstStyle/>
                    <a:p>
                      <a:pPr algn="ctr"/>
                      <a:r>
                        <a:rPr lang="en-US" dirty="0" smtClean="0"/>
                        <a:t>STAGE</a:t>
                      </a:r>
                      <a:endParaRPr lang="en-US" dirty="0"/>
                    </a:p>
                  </a:txBody>
                  <a:tcPr>
                    <a:lnB w="19050" cap="flat" cmpd="sng" algn="ctr">
                      <a:solidFill>
                        <a:scrgbClr r="0" g="0" b="0"/>
                      </a:solidFill>
                      <a:prstDash val="solid"/>
                      <a:round/>
                      <a:headEnd type="none" w="med" len="med"/>
                      <a:tailEnd type="none" w="med" len="med"/>
                    </a:lnB>
                  </a:tcPr>
                </a:tc>
              </a:tr>
              <a:tr h="370840">
                <a:tc>
                  <a:txBody>
                    <a:bodyPr/>
                    <a:lstStyle/>
                    <a:p>
                      <a:pPr algn="ctr"/>
                      <a:r>
                        <a:rPr lang="en-US" dirty="0" smtClean="0"/>
                        <a:t>1</a:t>
                      </a:r>
                      <a:endParaRPr lang="en-US" dirty="0"/>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4</a:t>
                      </a:r>
                      <a:endParaRPr lang="en-US" dirty="0"/>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t>2</a:t>
                      </a:r>
                      <a:endParaRPr lang="en-US" dirty="0"/>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3</a:t>
                      </a:r>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t>3</a:t>
                      </a:r>
                      <a:endParaRPr lang="en-US" dirty="0"/>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2</a:t>
                      </a:r>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t>4</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1</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 name="TextBox 9"/>
          <p:cNvSpPr txBox="1">
            <a:spLocks noChangeArrowheads="1"/>
          </p:cNvSpPr>
          <p:nvPr/>
        </p:nvSpPr>
        <p:spPr bwMode="auto">
          <a:xfrm>
            <a:off x="806450" y="1417638"/>
            <a:ext cx="4573588" cy="307975"/>
          </a:xfrm>
          <a:prstGeom prst="rect">
            <a:avLst/>
          </a:prstGeom>
          <a:noFill/>
          <a:ln w="9525">
            <a:noFill/>
            <a:miter lim="800000"/>
            <a:headEnd/>
            <a:tailEnd/>
          </a:ln>
        </p:spPr>
        <p:txBody>
          <a:bodyPr wrap="none">
            <a:spAutoFit/>
          </a:bodyPr>
          <a:lstStyle/>
          <a:p>
            <a:r>
              <a:rPr lang="en-US" sz="1400"/>
              <a:t>TABLE M2.3 – Relationship Between Items and Stages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35229DC3-A680-47B8-A93C-70C53A56B35D}" type="slidenum">
              <a:rPr lang="en-US"/>
              <a:pPr>
                <a:defRPr/>
              </a:pPr>
              <a:t>26</a:t>
            </a:fld>
            <a:endParaRPr lang="en-US"/>
          </a:p>
        </p:txBody>
      </p:sp>
      <p:sp>
        <p:nvSpPr>
          <p:cNvPr id="10" name="TextBox 9"/>
          <p:cNvSpPr txBox="1">
            <a:spLocks noChangeArrowheads="1"/>
          </p:cNvSpPr>
          <p:nvPr/>
        </p:nvSpPr>
        <p:spPr bwMode="auto">
          <a:xfrm>
            <a:off x="806450" y="2065338"/>
            <a:ext cx="4548188" cy="307975"/>
          </a:xfrm>
          <a:prstGeom prst="rect">
            <a:avLst/>
          </a:prstGeom>
          <a:noFill/>
          <a:ln w="9525">
            <a:noFill/>
            <a:miter lim="800000"/>
            <a:headEnd/>
            <a:tailEnd/>
          </a:ln>
        </p:spPr>
        <p:txBody>
          <a:bodyPr wrap="none">
            <a:spAutoFit/>
          </a:bodyPr>
          <a:lstStyle/>
          <a:p>
            <a:r>
              <a:rPr lang="en-US" sz="1400"/>
              <a:t>FIGURE M2.8 – Roller’s Air Transport Service Problem </a:t>
            </a:r>
          </a:p>
        </p:txBody>
      </p:sp>
      <p:grpSp>
        <p:nvGrpSpPr>
          <p:cNvPr id="56" name="Group 55"/>
          <p:cNvGrpSpPr>
            <a:grpSpLocks/>
          </p:cNvGrpSpPr>
          <p:nvPr/>
        </p:nvGrpSpPr>
        <p:grpSpPr bwMode="auto">
          <a:xfrm>
            <a:off x="1144588" y="2784475"/>
            <a:ext cx="6869112" cy="2266950"/>
            <a:chOff x="1075358" y="2805958"/>
            <a:chExt cx="6868429" cy="2266836"/>
          </a:xfrm>
        </p:grpSpPr>
        <p:sp>
          <p:nvSpPr>
            <p:cNvPr id="21" name="Rectangle 20"/>
            <p:cNvSpPr/>
            <p:nvPr/>
          </p:nvSpPr>
          <p:spPr>
            <a:xfrm>
              <a:off x="1665849" y="3388542"/>
              <a:ext cx="995263" cy="8762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1991" name="TextBox 21"/>
            <p:cNvSpPr txBox="1">
              <a:spLocks noChangeArrowheads="1"/>
            </p:cNvSpPr>
            <p:nvPr/>
          </p:nvSpPr>
          <p:spPr bwMode="auto">
            <a:xfrm>
              <a:off x="1752227" y="3564467"/>
              <a:ext cx="823300" cy="523220"/>
            </a:xfrm>
            <a:prstGeom prst="rect">
              <a:avLst/>
            </a:prstGeom>
            <a:noFill/>
            <a:ln w="9525">
              <a:noFill/>
              <a:miter lim="800000"/>
              <a:headEnd/>
              <a:tailEnd/>
            </a:ln>
          </p:spPr>
          <p:txBody>
            <a:bodyPr wrap="none">
              <a:spAutoFit/>
            </a:bodyPr>
            <a:lstStyle/>
            <a:p>
              <a:pPr algn="ctr"/>
              <a:r>
                <a:rPr lang="en-US" sz="1400" b="1">
                  <a:solidFill>
                    <a:schemeClr val="bg1"/>
                  </a:solidFill>
                </a:rPr>
                <a:t>Stage 4</a:t>
              </a:r>
            </a:p>
            <a:p>
              <a:pPr algn="ctr"/>
              <a:r>
                <a:rPr lang="en-US" sz="1400" b="1">
                  <a:solidFill>
                    <a:schemeClr val="bg1"/>
                  </a:solidFill>
                </a:rPr>
                <a:t>(Item 1)</a:t>
              </a:r>
            </a:p>
          </p:txBody>
        </p:sp>
        <p:sp>
          <p:nvSpPr>
            <p:cNvPr id="41992" name="TextBox 12"/>
            <p:cNvSpPr txBox="1">
              <a:spLocks noChangeArrowheads="1"/>
            </p:cNvSpPr>
            <p:nvPr/>
          </p:nvSpPr>
          <p:spPr bwMode="auto">
            <a:xfrm>
              <a:off x="2167513" y="2805958"/>
              <a:ext cx="366339"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d</a:t>
              </a:r>
              <a:r>
                <a:rPr lang="en-US" sz="1400" baseline="-25000"/>
                <a:t>4</a:t>
              </a:r>
              <a:endParaRPr lang="en-US" sz="1400"/>
            </a:p>
          </p:txBody>
        </p:sp>
        <p:sp>
          <p:nvSpPr>
            <p:cNvPr id="41993" name="TextBox 13"/>
            <p:cNvSpPr txBox="1">
              <a:spLocks noChangeArrowheads="1"/>
            </p:cNvSpPr>
            <p:nvPr/>
          </p:nvSpPr>
          <p:spPr bwMode="auto">
            <a:xfrm>
              <a:off x="1122242" y="347347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s</a:t>
              </a:r>
              <a:r>
                <a:rPr lang="en-US" sz="1400" baseline="-25000"/>
                <a:t>4</a:t>
              </a:r>
              <a:endParaRPr lang="en-US" sz="1400"/>
            </a:p>
          </p:txBody>
        </p:sp>
        <p:sp>
          <p:nvSpPr>
            <p:cNvPr id="41994" name="TextBox 14"/>
            <p:cNvSpPr txBox="1">
              <a:spLocks noChangeArrowheads="1"/>
            </p:cNvSpPr>
            <p:nvPr/>
          </p:nvSpPr>
          <p:spPr bwMode="auto">
            <a:xfrm>
              <a:off x="1996824" y="4743850"/>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r</a:t>
              </a:r>
              <a:r>
                <a:rPr lang="en-US" sz="1400" baseline="-25000"/>
                <a:t>4</a:t>
              </a:r>
              <a:endParaRPr lang="en-US" sz="1400"/>
            </a:p>
          </p:txBody>
        </p:sp>
        <p:sp>
          <p:nvSpPr>
            <p:cNvPr id="41995" name="TextBox 15"/>
            <p:cNvSpPr txBox="1">
              <a:spLocks noChangeArrowheads="1"/>
            </p:cNvSpPr>
            <p:nvPr/>
          </p:nvSpPr>
          <p:spPr bwMode="auto">
            <a:xfrm>
              <a:off x="2676963" y="347347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s</a:t>
              </a:r>
              <a:r>
                <a:rPr lang="en-US" sz="1400" baseline="-25000"/>
                <a:t>3</a:t>
              </a:r>
              <a:endParaRPr lang="en-US" sz="1400"/>
            </a:p>
          </p:txBody>
        </p:sp>
        <p:cxnSp>
          <p:nvCxnSpPr>
            <p:cNvPr id="18" name="Straight Arrow Connector 17"/>
            <p:cNvCxnSpPr/>
            <p:nvPr/>
          </p:nvCxnSpPr>
          <p:spPr>
            <a:xfrm>
              <a:off x="2662700" y="3826670"/>
              <a:ext cx="590491"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164275" y="2894854"/>
              <a:ext cx="0" cy="480989"/>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1075358" y="3826670"/>
              <a:ext cx="590491"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2164275" y="4264798"/>
              <a:ext cx="0" cy="479401"/>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3218270" y="3388542"/>
              <a:ext cx="996851" cy="8762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001" name="TextBox 26"/>
            <p:cNvSpPr txBox="1">
              <a:spLocks noChangeArrowheads="1"/>
            </p:cNvSpPr>
            <p:nvPr/>
          </p:nvSpPr>
          <p:spPr bwMode="auto">
            <a:xfrm>
              <a:off x="3305268" y="3564467"/>
              <a:ext cx="823300" cy="523220"/>
            </a:xfrm>
            <a:prstGeom prst="rect">
              <a:avLst/>
            </a:prstGeom>
            <a:noFill/>
            <a:ln w="9525">
              <a:noFill/>
              <a:miter lim="800000"/>
              <a:headEnd/>
              <a:tailEnd/>
            </a:ln>
          </p:spPr>
          <p:txBody>
            <a:bodyPr wrap="none">
              <a:spAutoFit/>
            </a:bodyPr>
            <a:lstStyle/>
            <a:p>
              <a:pPr algn="ctr"/>
              <a:r>
                <a:rPr lang="en-US" sz="1400" b="1">
                  <a:solidFill>
                    <a:schemeClr val="bg1"/>
                  </a:solidFill>
                </a:rPr>
                <a:t>Stage 3</a:t>
              </a:r>
            </a:p>
            <a:p>
              <a:pPr algn="ctr"/>
              <a:r>
                <a:rPr lang="en-US" sz="1400" b="1">
                  <a:solidFill>
                    <a:schemeClr val="bg1"/>
                  </a:solidFill>
                </a:rPr>
                <a:t>(Item 2)</a:t>
              </a:r>
            </a:p>
          </p:txBody>
        </p:sp>
        <p:sp>
          <p:nvSpPr>
            <p:cNvPr id="42002" name="TextBox 27"/>
            <p:cNvSpPr txBox="1">
              <a:spLocks noChangeArrowheads="1"/>
            </p:cNvSpPr>
            <p:nvPr/>
          </p:nvSpPr>
          <p:spPr bwMode="auto">
            <a:xfrm>
              <a:off x="3720702" y="2805958"/>
              <a:ext cx="36604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d</a:t>
              </a:r>
              <a:r>
                <a:rPr lang="en-US" sz="1400" baseline="-25000"/>
                <a:t>3</a:t>
              </a:r>
              <a:endParaRPr lang="en-US" sz="1400"/>
            </a:p>
          </p:txBody>
        </p:sp>
        <p:sp>
          <p:nvSpPr>
            <p:cNvPr id="42003" name="TextBox 29"/>
            <p:cNvSpPr txBox="1">
              <a:spLocks noChangeArrowheads="1"/>
            </p:cNvSpPr>
            <p:nvPr/>
          </p:nvSpPr>
          <p:spPr bwMode="auto">
            <a:xfrm>
              <a:off x="3549866" y="4743850"/>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r</a:t>
              </a:r>
              <a:r>
                <a:rPr lang="en-US" sz="1400" baseline="-25000"/>
                <a:t>3</a:t>
              </a:r>
              <a:endParaRPr lang="en-US" sz="1400"/>
            </a:p>
          </p:txBody>
        </p:sp>
        <p:sp>
          <p:nvSpPr>
            <p:cNvPr id="42004" name="TextBox 30"/>
            <p:cNvSpPr txBox="1">
              <a:spLocks noChangeArrowheads="1"/>
            </p:cNvSpPr>
            <p:nvPr/>
          </p:nvSpPr>
          <p:spPr bwMode="auto">
            <a:xfrm>
              <a:off x="4230004" y="347347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s</a:t>
              </a:r>
              <a:r>
                <a:rPr lang="en-US" sz="1400" baseline="-25000"/>
                <a:t>2</a:t>
              </a:r>
              <a:endParaRPr lang="en-US" sz="1400"/>
            </a:p>
          </p:txBody>
        </p:sp>
        <p:cxnSp>
          <p:nvCxnSpPr>
            <p:cNvPr id="32" name="Straight Arrow Connector 31"/>
            <p:cNvCxnSpPr/>
            <p:nvPr/>
          </p:nvCxnSpPr>
          <p:spPr>
            <a:xfrm>
              <a:off x="4216708" y="3826670"/>
              <a:ext cx="590491"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3716695" y="2894854"/>
              <a:ext cx="0" cy="480989"/>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3716695" y="4264798"/>
              <a:ext cx="0" cy="479401"/>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4769103" y="3409178"/>
              <a:ext cx="995264" cy="8762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009" name="TextBox 36"/>
            <p:cNvSpPr txBox="1">
              <a:spLocks noChangeArrowheads="1"/>
            </p:cNvSpPr>
            <p:nvPr/>
          </p:nvSpPr>
          <p:spPr bwMode="auto">
            <a:xfrm>
              <a:off x="4854720" y="3585634"/>
              <a:ext cx="823300" cy="523220"/>
            </a:xfrm>
            <a:prstGeom prst="rect">
              <a:avLst/>
            </a:prstGeom>
            <a:noFill/>
            <a:ln w="9525">
              <a:noFill/>
              <a:miter lim="800000"/>
              <a:headEnd/>
              <a:tailEnd/>
            </a:ln>
          </p:spPr>
          <p:txBody>
            <a:bodyPr wrap="none">
              <a:spAutoFit/>
            </a:bodyPr>
            <a:lstStyle/>
            <a:p>
              <a:pPr algn="ctr"/>
              <a:r>
                <a:rPr lang="en-US" sz="1400" b="1">
                  <a:solidFill>
                    <a:schemeClr val="bg1"/>
                  </a:solidFill>
                </a:rPr>
                <a:t>Stage 2</a:t>
              </a:r>
            </a:p>
            <a:p>
              <a:pPr algn="ctr"/>
              <a:r>
                <a:rPr lang="en-US" sz="1400" b="1">
                  <a:solidFill>
                    <a:schemeClr val="bg1"/>
                  </a:solidFill>
                </a:rPr>
                <a:t>(Item 3)</a:t>
              </a:r>
            </a:p>
          </p:txBody>
        </p:sp>
        <p:sp>
          <p:nvSpPr>
            <p:cNvPr id="42010" name="TextBox 37"/>
            <p:cNvSpPr txBox="1">
              <a:spLocks noChangeArrowheads="1"/>
            </p:cNvSpPr>
            <p:nvPr/>
          </p:nvSpPr>
          <p:spPr bwMode="auto">
            <a:xfrm>
              <a:off x="5270154" y="2827125"/>
              <a:ext cx="36604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d</a:t>
              </a:r>
              <a:r>
                <a:rPr lang="en-US" sz="1400" baseline="-25000"/>
                <a:t>2</a:t>
              </a:r>
              <a:endParaRPr lang="en-US" sz="1400"/>
            </a:p>
          </p:txBody>
        </p:sp>
        <p:sp>
          <p:nvSpPr>
            <p:cNvPr id="42011" name="TextBox 39"/>
            <p:cNvSpPr txBox="1">
              <a:spLocks noChangeArrowheads="1"/>
            </p:cNvSpPr>
            <p:nvPr/>
          </p:nvSpPr>
          <p:spPr bwMode="auto">
            <a:xfrm>
              <a:off x="5099318" y="476501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r</a:t>
              </a:r>
              <a:r>
                <a:rPr lang="en-US" sz="1400" baseline="-25000"/>
                <a:t>2</a:t>
              </a:r>
              <a:endParaRPr lang="en-US" sz="1400"/>
            </a:p>
          </p:txBody>
        </p:sp>
        <p:sp>
          <p:nvSpPr>
            <p:cNvPr id="42012" name="TextBox 40"/>
            <p:cNvSpPr txBox="1">
              <a:spLocks noChangeArrowheads="1"/>
            </p:cNvSpPr>
            <p:nvPr/>
          </p:nvSpPr>
          <p:spPr bwMode="auto">
            <a:xfrm>
              <a:off x="5779456" y="3494644"/>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s</a:t>
              </a:r>
              <a:r>
                <a:rPr lang="en-US" sz="1400" baseline="-25000"/>
                <a:t>1</a:t>
              </a:r>
              <a:endParaRPr lang="en-US" sz="1400"/>
            </a:p>
          </p:txBody>
        </p:sp>
        <p:cxnSp>
          <p:nvCxnSpPr>
            <p:cNvPr id="42" name="Straight Arrow Connector 41"/>
            <p:cNvCxnSpPr/>
            <p:nvPr/>
          </p:nvCxnSpPr>
          <p:spPr>
            <a:xfrm>
              <a:off x="5765954" y="3847306"/>
              <a:ext cx="590491"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5265941" y="2917077"/>
              <a:ext cx="0" cy="479401"/>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5265941" y="4285434"/>
              <a:ext cx="0" cy="479401"/>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6356445" y="3388542"/>
              <a:ext cx="995264" cy="87625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017" name="TextBox 46"/>
            <p:cNvSpPr txBox="1">
              <a:spLocks noChangeArrowheads="1"/>
            </p:cNvSpPr>
            <p:nvPr/>
          </p:nvSpPr>
          <p:spPr bwMode="auto">
            <a:xfrm>
              <a:off x="6442391" y="3564467"/>
              <a:ext cx="823300" cy="523220"/>
            </a:xfrm>
            <a:prstGeom prst="rect">
              <a:avLst/>
            </a:prstGeom>
            <a:noFill/>
            <a:ln w="9525">
              <a:noFill/>
              <a:miter lim="800000"/>
              <a:headEnd/>
              <a:tailEnd/>
            </a:ln>
          </p:spPr>
          <p:txBody>
            <a:bodyPr wrap="none">
              <a:spAutoFit/>
            </a:bodyPr>
            <a:lstStyle/>
            <a:p>
              <a:pPr algn="ctr"/>
              <a:r>
                <a:rPr lang="en-US" sz="1400" b="1">
                  <a:solidFill>
                    <a:schemeClr val="bg1"/>
                  </a:solidFill>
                </a:rPr>
                <a:t>Stage 1</a:t>
              </a:r>
            </a:p>
            <a:p>
              <a:pPr algn="ctr"/>
              <a:r>
                <a:rPr lang="en-US" sz="1400" b="1">
                  <a:solidFill>
                    <a:schemeClr val="bg1"/>
                  </a:solidFill>
                </a:rPr>
                <a:t>(Item 4)</a:t>
              </a:r>
            </a:p>
          </p:txBody>
        </p:sp>
        <p:sp>
          <p:nvSpPr>
            <p:cNvPr id="42018" name="TextBox 47"/>
            <p:cNvSpPr txBox="1">
              <a:spLocks noChangeArrowheads="1"/>
            </p:cNvSpPr>
            <p:nvPr/>
          </p:nvSpPr>
          <p:spPr bwMode="auto">
            <a:xfrm>
              <a:off x="6857825" y="2805958"/>
              <a:ext cx="36604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d</a:t>
              </a:r>
              <a:r>
                <a:rPr lang="en-US" sz="1400" baseline="-25000"/>
                <a:t>1</a:t>
              </a:r>
              <a:endParaRPr lang="en-US" sz="1400"/>
            </a:p>
          </p:txBody>
        </p:sp>
        <p:sp>
          <p:nvSpPr>
            <p:cNvPr id="42019" name="TextBox 49"/>
            <p:cNvSpPr txBox="1">
              <a:spLocks noChangeArrowheads="1"/>
            </p:cNvSpPr>
            <p:nvPr/>
          </p:nvSpPr>
          <p:spPr bwMode="auto">
            <a:xfrm>
              <a:off x="6683205" y="476501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r</a:t>
              </a:r>
              <a:r>
                <a:rPr lang="en-US" sz="1400" baseline="-25000"/>
                <a:t>1</a:t>
              </a:r>
              <a:endParaRPr lang="en-US" sz="1400"/>
            </a:p>
          </p:txBody>
        </p:sp>
        <p:sp>
          <p:nvSpPr>
            <p:cNvPr id="42020" name="TextBox 50"/>
            <p:cNvSpPr txBox="1">
              <a:spLocks noChangeArrowheads="1"/>
            </p:cNvSpPr>
            <p:nvPr/>
          </p:nvSpPr>
          <p:spPr bwMode="auto">
            <a:xfrm>
              <a:off x="7367127" y="3473477"/>
              <a:ext cx="341673" cy="307777"/>
            </a:xfrm>
            <a:prstGeom prst="rect">
              <a:avLst/>
            </a:prstGeom>
            <a:noFill/>
            <a:ln w="9525">
              <a:noFill/>
              <a:miter lim="800000"/>
              <a:headEnd/>
              <a:tailEnd/>
            </a:ln>
          </p:spPr>
          <p:txBody>
            <a:bodyPr wrap="none">
              <a:spAutoFit/>
            </a:bodyPr>
            <a:lstStyle/>
            <a:p>
              <a:pPr algn="ctr"/>
              <a:r>
                <a:rPr lang="en-US" sz="1400" i="1">
                  <a:latin typeface="Times New Roman" pitchFamily="18" charset="0"/>
                  <a:cs typeface="Times New Roman" pitchFamily="18" charset="0"/>
                </a:rPr>
                <a:t>s</a:t>
              </a:r>
              <a:r>
                <a:rPr lang="en-US" sz="1400" baseline="-25000"/>
                <a:t>0</a:t>
              </a:r>
              <a:endParaRPr lang="en-US" sz="1400"/>
            </a:p>
          </p:txBody>
        </p:sp>
        <p:cxnSp>
          <p:nvCxnSpPr>
            <p:cNvPr id="52" name="Straight Arrow Connector 51"/>
            <p:cNvCxnSpPr/>
            <p:nvPr/>
          </p:nvCxnSpPr>
          <p:spPr>
            <a:xfrm>
              <a:off x="7353296" y="3826670"/>
              <a:ext cx="590491" cy="0"/>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6853283" y="2894854"/>
              <a:ext cx="0" cy="480989"/>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6853283" y="4264798"/>
              <a:ext cx="0" cy="479401"/>
            </a:xfrm>
            <a:prstGeom prst="straightConnector1">
              <a:avLst/>
            </a:prstGeom>
            <a:ln w="571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6"/>
                                        </p:tgtEl>
                                        <p:attrNameLst>
                                          <p:attrName>style.visibility</p:attrName>
                                        </p:attrNameLst>
                                      </p:cBhvr>
                                      <p:to>
                                        <p:strVal val="visible"/>
                                      </p:to>
                                    </p:set>
                                    <p:animEffect transition="in" filter="strips(downRight)">
                                      <p:cBhvr>
                                        <p:cTn id="7" dur="1000"/>
                                        <p:tgtEl>
                                          <p:spTgt spid="56"/>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 name="Title 1"/>
          <p:cNvSpPr>
            <a:spLocks noGrp="1"/>
          </p:cNvSpPr>
          <p:nvPr>
            <p:ph type="title"/>
          </p:nvPr>
        </p:nvSpPr>
        <p:spPr/>
        <p:txBody>
          <a:bodyPr/>
          <a:lstStyle/>
          <a:p>
            <a:r>
              <a:rPr lang="en-US" smtClean="0">
                <a:latin typeface="Arial" charset="0"/>
                <a:cs typeface="Arial" charset="0"/>
              </a:rPr>
              <a:t>Roller’s Air Transport Service</a:t>
            </a:r>
          </a:p>
        </p:txBody>
      </p:sp>
      <p:sp>
        <p:nvSpPr>
          <p:cNvPr id="1059" name="Content Placeholder 2"/>
          <p:cNvSpPr>
            <a:spLocks noGrp="1"/>
          </p:cNvSpPr>
          <p:nvPr>
            <p:ph idx="1"/>
          </p:nvPr>
        </p:nvSpPr>
        <p:spPr>
          <a:xfrm>
            <a:off x="673100" y="1498600"/>
            <a:ext cx="7823200" cy="508000"/>
          </a:xfrm>
        </p:spPr>
        <p:txBody>
          <a:bodyPr/>
          <a:lstStyle/>
          <a:p>
            <a:r>
              <a:rPr lang="en-US" sz="2400" smtClean="0">
                <a:latin typeface="Arial" charset="0"/>
                <a:cs typeface="Arial" charset="0"/>
              </a:rPr>
              <a:t>The transformation functions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0497C5BB-140E-473A-B620-370E221DEB08}" type="slidenum">
              <a:rPr lang="en-US"/>
              <a:pPr>
                <a:defRPr/>
              </a:pPr>
              <a:t>27</a:t>
            </a:fld>
            <a:endParaRPr lang="en-US"/>
          </a:p>
        </p:txBody>
      </p:sp>
      <p:graphicFrame>
        <p:nvGraphicFramePr>
          <p:cNvPr id="6" name="Object 33"/>
          <p:cNvGraphicFramePr>
            <a:graphicFrameLocks noChangeAspect="1"/>
          </p:cNvGraphicFramePr>
          <p:nvPr/>
        </p:nvGraphicFramePr>
        <p:xfrm>
          <a:off x="2781300" y="2178050"/>
          <a:ext cx="3581400" cy="444500"/>
        </p:xfrm>
        <a:graphic>
          <a:graphicData uri="http://schemas.openxmlformats.org/presentationml/2006/ole">
            <p:oleObj spid="_x0000_s1057" name="Equation" r:id="rId3" imgW="3565440" imgH="429480" progId="Equation.3">
              <p:embed/>
            </p:oleObj>
          </a:graphicData>
        </a:graphic>
      </p:graphicFrame>
      <p:sp>
        <p:nvSpPr>
          <p:cNvPr id="44" name="Content Placeholder 2"/>
          <p:cNvSpPr txBox="1">
            <a:spLocks/>
          </p:cNvSpPr>
          <p:nvPr/>
        </p:nvSpPr>
        <p:spPr bwMode="auto">
          <a:xfrm>
            <a:off x="673100" y="2997200"/>
            <a:ext cx="7823200" cy="508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transformation coefficients</a:t>
            </a:r>
          </a:p>
        </p:txBody>
      </p:sp>
      <p:graphicFrame>
        <p:nvGraphicFramePr>
          <p:cNvPr id="7" name="Table 6"/>
          <p:cNvGraphicFramePr>
            <a:graphicFrameLocks noGrp="1"/>
          </p:cNvGraphicFramePr>
          <p:nvPr/>
        </p:nvGraphicFramePr>
        <p:xfrm>
          <a:off x="2070100" y="3681413"/>
          <a:ext cx="5054600" cy="2433637"/>
        </p:xfrm>
        <a:graphic>
          <a:graphicData uri="http://schemas.openxmlformats.org/drawingml/2006/table">
            <a:tbl>
              <a:tblPr firstRow="1" bandRow="1">
                <a:tableStyleId>{69012ECD-51FC-41F1-AA8D-1B2483CD663E}</a:tableStyleId>
              </a:tblPr>
              <a:tblGrid>
                <a:gridCol w="1524000"/>
                <a:gridCol w="1176867"/>
                <a:gridCol w="1176867"/>
                <a:gridCol w="1176867"/>
              </a:tblGrid>
              <a:tr h="370840">
                <a:tc>
                  <a:txBody>
                    <a:bodyPr/>
                    <a:lstStyle/>
                    <a:p>
                      <a:pPr algn="ct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COEFFICIENTS OF TRANSFORMATION FUNCTION</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600">
                        <a:latin typeface="Arial"/>
                        <a:cs typeface="Arial"/>
                      </a:endParaRPr>
                    </a:p>
                  </a:txBody>
                  <a:tcPr/>
                </a:tc>
                <a:tc hMerge="1">
                  <a:txBody>
                    <a:bodyPr/>
                    <a:lstStyle/>
                    <a:p>
                      <a:pPr algn="ctr"/>
                      <a:endParaRPr lang="en-US" sz="1600" dirty="0">
                        <a:latin typeface="Arial"/>
                        <a:cs typeface="Arial"/>
                      </a:endParaRPr>
                    </a:p>
                  </a:txBody>
                  <a:tcPr/>
                </a:tc>
              </a:tr>
              <a:tr h="370840">
                <a:tc>
                  <a:txBody>
                    <a:bodyPr/>
                    <a:lstStyle/>
                    <a:p>
                      <a:pPr algn="ctr"/>
                      <a:r>
                        <a:rPr lang="en-US" sz="1600" b="1" dirty="0" smtClean="0">
                          <a:solidFill>
                            <a:srgbClr val="FFFFFF"/>
                          </a:solidFill>
                          <a:latin typeface="Arial"/>
                          <a:cs typeface="Arial"/>
                        </a:rPr>
                        <a:t>STAGE</a:t>
                      </a:r>
                      <a:endParaRPr lang="en-US" sz="16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a</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b</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c</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600" dirty="0" smtClean="0">
                          <a:latin typeface="Arial"/>
                          <a:cs typeface="Arial"/>
                        </a:rPr>
                        <a:t>4</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3</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2</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1</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44"/>
                                        </p:tgtEl>
                                        <p:attrNameLst>
                                          <p:attrName>style.visibility</p:attrName>
                                        </p:attrNameLst>
                                      </p:cBhvr>
                                      <p:to>
                                        <p:strVal val="visible"/>
                                      </p:to>
                                    </p:set>
                                    <p:animEffect transition="in" filter="strips(downRight)">
                                      <p:cBhvr>
                                        <p:cTn id="11" dur="1000"/>
                                        <p:tgtEl>
                                          <p:spTgt spid="44"/>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 name="Title 1"/>
          <p:cNvSpPr>
            <a:spLocks noGrp="1"/>
          </p:cNvSpPr>
          <p:nvPr>
            <p:ph type="title"/>
          </p:nvPr>
        </p:nvSpPr>
        <p:spPr/>
        <p:txBody>
          <a:bodyPr/>
          <a:lstStyle/>
          <a:p>
            <a:r>
              <a:rPr lang="en-US" smtClean="0">
                <a:latin typeface="Arial" charset="0"/>
                <a:cs typeface="Arial" charset="0"/>
              </a:rPr>
              <a:t>Roller’s Air Transport Service</a:t>
            </a:r>
          </a:p>
        </p:txBody>
      </p:sp>
      <p:sp>
        <p:nvSpPr>
          <p:cNvPr id="2079" name="Content Placeholder 2"/>
          <p:cNvSpPr>
            <a:spLocks noGrp="1"/>
          </p:cNvSpPr>
          <p:nvPr>
            <p:ph idx="1"/>
          </p:nvPr>
        </p:nvSpPr>
        <p:spPr>
          <a:xfrm>
            <a:off x="673100" y="1498600"/>
            <a:ext cx="7823200" cy="508000"/>
          </a:xfrm>
        </p:spPr>
        <p:txBody>
          <a:bodyPr/>
          <a:lstStyle/>
          <a:p>
            <a:r>
              <a:rPr lang="en-US" sz="2400" smtClean="0">
                <a:latin typeface="Arial" charset="0"/>
                <a:cs typeface="Arial" charset="0"/>
              </a:rPr>
              <a:t>The transformation equations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5B4D7A40-8FB0-4821-A689-DD6491CD97E0}" type="slidenum">
              <a:rPr lang="en-US"/>
              <a:pPr>
                <a:defRPr/>
              </a:pPr>
              <a:t>28</a:t>
            </a:fld>
            <a:endParaRPr lang="en-US"/>
          </a:p>
        </p:txBody>
      </p:sp>
      <p:graphicFrame>
        <p:nvGraphicFramePr>
          <p:cNvPr id="6" name="Object 29"/>
          <p:cNvGraphicFramePr>
            <a:graphicFrameLocks noChangeAspect="1"/>
          </p:cNvGraphicFramePr>
          <p:nvPr/>
        </p:nvGraphicFramePr>
        <p:xfrm>
          <a:off x="3124200" y="2336800"/>
          <a:ext cx="2895600" cy="1816100"/>
        </p:xfrm>
        <a:graphic>
          <a:graphicData uri="http://schemas.openxmlformats.org/presentationml/2006/ole">
            <p:oleObj spid="_x0000_s2077" name="Equation" r:id="rId3" imgW="2880000" imgH="1801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1" name="Title 1"/>
          <p:cNvSpPr>
            <a:spLocks noGrp="1"/>
          </p:cNvSpPr>
          <p:nvPr>
            <p:ph type="title"/>
          </p:nvPr>
        </p:nvSpPr>
        <p:spPr/>
        <p:txBody>
          <a:bodyPr/>
          <a:lstStyle/>
          <a:p>
            <a:r>
              <a:rPr lang="en-US" smtClean="0">
                <a:latin typeface="Arial" charset="0"/>
                <a:cs typeface="Arial" charset="0"/>
              </a:rPr>
              <a:t>Roller’s Air Transport Service</a:t>
            </a:r>
          </a:p>
        </p:txBody>
      </p:sp>
      <p:sp>
        <p:nvSpPr>
          <p:cNvPr id="3102" name="Content Placeholder 2"/>
          <p:cNvSpPr>
            <a:spLocks noGrp="1"/>
          </p:cNvSpPr>
          <p:nvPr>
            <p:ph idx="1"/>
          </p:nvPr>
        </p:nvSpPr>
        <p:spPr>
          <a:xfrm>
            <a:off x="673100" y="1498600"/>
            <a:ext cx="7823200" cy="508000"/>
          </a:xfrm>
        </p:spPr>
        <p:txBody>
          <a:bodyPr/>
          <a:lstStyle/>
          <a:p>
            <a:r>
              <a:rPr lang="en-US" sz="2400" smtClean="0">
                <a:latin typeface="Arial" charset="0"/>
                <a:cs typeface="Arial" charset="0"/>
              </a:rPr>
              <a:t>The return functions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1EDCB977-95D3-4FEE-86E4-13B1DED3F5FE}" type="slidenum">
              <a:rPr lang="en-US"/>
              <a:pPr>
                <a:defRPr/>
              </a:pPr>
              <a:t>29</a:t>
            </a:fld>
            <a:endParaRPr lang="en-US"/>
          </a:p>
        </p:txBody>
      </p:sp>
      <p:graphicFrame>
        <p:nvGraphicFramePr>
          <p:cNvPr id="7" name="Object 28"/>
          <p:cNvGraphicFramePr>
            <a:graphicFrameLocks noChangeAspect="1"/>
          </p:cNvGraphicFramePr>
          <p:nvPr/>
        </p:nvGraphicFramePr>
        <p:xfrm>
          <a:off x="2882900" y="2178050"/>
          <a:ext cx="3378200" cy="444500"/>
        </p:xfrm>
        <a:graphic>
          <a:graphicData uri="http://schemas.openxmlformats.org/presentationml/2006/ole">
            <p:oleObj spid="_x0000_s3100" name="Equation" r:id="rId3" imgW="3364560" imgH="429480" progId="Equation.3">
              <p:embed/>
            </p:oleObj>
          </a:graphicData>
        </a:graphic>
      </p:graphicFrame>
      <p:graphicFrame>
        <p:nvGraphicFramePr>
          <p:cNvPr id="8" name="Table 7"/>
          <p:cNvGraphicFramePr>
            <a:graphicFrameLocks noGrp="1"/>
          </p:cNvGraphicFramePr>
          <p:nvPr/>
        </p:nvGraphicFramePr>
        <p:xfrm>
          <a:off x="990600" y="3086100"/>
          <a:ext cx="7175500" cy="2433638"/>
        </p:xfrm>
        <a:graphic>
          <a:graphicData uri="http://schemas.openxmlformats.org/drawingml/2006/table">
            <a:tbl>
              <a:tblPr firstRow="1" bandRow="1">
                <a:tableStyleId>{69012ECD-51FC-41F1-AA8D-1B2483CD663E}</a:tableStyleId>
              </a:tblPr>
              <a:tblGrid>
                <a:gridCol w="1006222"/>
                <a:gridCol w="1006222"/>
                <a:gridCol w="1006222"/>
                <a:gridCol w="1006222"/>
                <a:gridCol w="343913"/>
                <a:gridCol w="935567"/>
                <a:gridCol w="935567"/>
                <a:gridCol w="935567"/>
              </a:tblGrid>
              <a:tr h="370840">
                <a:tc>
                  <a:txBody>
                    <a:bodyPr/>
                    <a:lstStyle/>
                    <a:p>
                      <a:pPr algn="ctr"/>
                      <a:endParaRPr lang="en-US" sz="1600" b="1" dirty="0">
                        <a:solidFill>
                          <a:srgbClr val="FFFFFF"/>
                        </a:solidFill>
                        <a:latin typeface="Arial"/>
                        <a:cs typeface="Arial"/>
                      </a:endParaRPr>
                    </a:p>
                  </a:txBody>
                  <a:tcPr anchor="b">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b="1" dirty="0" smtClean="0">
                          <a:solidFill>
                            <a:srgbClr val="FFFFFF"/>
                          </a:solidFill>
                          <a:latin typeface="Arial"/>
                          <a:cs typeface="Arial"/>
                        </a:rPr>
                        <a:t>DECISIONS</a:t>
                      </a:r>
                      <a:endParaRPr lang="en-US" sz="1600" b="1" dirty="0">
                        <a:solidFill>
                          <a:srgbClr val="FFFFFF"/>
                        </a:solidFill>
                        <a:latin typeface="Arial"/>
                        <a:cs typeface="Arial"/>
                      </a:endParaRPr>
                    </a:p>
                  </a:txBody>
                  <a:tcPr anchor="b">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b="1" dirty="0">
                        <a:solidFill>
                          <a:srgbClr val="FFFFFF"/>
                        </a:solidFill>
                        <a:latin typeface="Arial"/>
                        <a:cs typeface="Arial"/>
                      </a:endParaRPr>
                    </a:p>
                  </a:txBody>
                  <a:tcPr/>
                </a:tc>
                <a:tc hMerge="1">
                  <a:txBody>
                    <a:bodyPr/>
                    <a:lstStyle/>
                    <a:p>
                      <a:endParaRPr lang="en-US" sz="1600" b="1" dirty="0">
                        <a:solidFill>
                          <a:srgbClr val="FFFFFF"/>
                        </a:solidFill>
                        <a:latin typeface="Arial"/>
                        <a:cs typeface="Arial"/>
                      </a:endParaRPr>
                    </a:p>
                  </a:txBody>
                  <a:tcPr/>
                </a:tc>
                <a:tc>
                  <a:txBody>
                    <a:bodyPr/>
                    <a:lstStyle/>
                    <a:p>
                      <a:pPr algn="ctr"/>
                      <a:endParaRPr lang="en-US" sz="1600" b="1" dirty="0">
                        <a:solidFill>
                          <a:srgbClr val="FFFFFF"/>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b="1" dirty="0" smtClean="0">
                          <a:solidFill>
                            <a:srgbClr val="FFFFFF"/>
                          </a:solidFill>
                          <a:latin typeface="Arial"/>
                          <a:cs typeface="Arial"/>
                        </a:rPr>
                        <a:t>COEFFICIENTS OF RETURN FUNCTIONS</a:t>
                      </a:r>
                      <a:endParaRPr lang="en-US" sz="1600" b="1" dirty="0">
                        <a:solidFill>
                          <a:srgbClr val="FFFFFF"/>
                        </a:solidFill>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b="1">
                        <a:solidFill>
                          <a:srgbClr val="FFFFFF"/>
                        </a:solidFill>
                        <a:latin typeface="Arial"/>
                        <a:cs typeface="Arial"/>
                      </a:endParaRPr>
                    </a:p>
                  </a:txBody>
                  <a:tcPr/>
                </a:tc>
                <a:tc hMerge="1">
                  <a:txBody>
                    <a:bodyPr/>
                    <a:lstStyle/>
                    <a:p>
                      <a:endParaRPr lang="en-US" sz="1600" b="1" dirty="0">
                        <a:solidFill>
                          <a:srgbClr val="FFFFFF"/>
                        </a:solidFill>
                        <a:latin typeface="Arial"/>
                        <a:cs typeface="Arial"/>
                      </a:endParaRPr>
                    </a:p>
                  </a:txBody>
                  <a:tcPr/>
                </a:tc>
              </a:tr>
              <a:tr h="370840">
                <a:tc>
                  <a:txBody>
                    <a:bodyPr/>
                    <a:lstStyle/>
                    <a:p>
                      <a:pPr algn="ctr"/>
                      <a:r>
                        <a:rPr lang="en-US" sz="1600" b="1" dirty="0" smtClean="0">
                          <a:solidFill>
                            <a:srgbClr val="FFFFFF"/>
                          </a:solidFill>
                          <a:latin typeface="Arial"/>
                          <a:cs typeface="Arial"/>
                        </a:rPr>
                        <a:t>STAGE</a:t>
                      </a:r>
                      <a:endParaRPr lang="en-US" sz="1600" b="1" dirty="0">
                        <a:solidFill>
                          <a:srgbClr val="FFFFFF"/>
                        </a:solidFill>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rgbClr val="FFFFFF"/>
                          </a:solidFill>
                          <a:latin typeface="Arial"/>
                          <a:cs typeface="Arial"/>
                        </a:rPr>
                        <a:t>LOWER</a:t>
                      </a:r>
                      <a:endParaRPr lang="en-US" sz="1600" b="1" dirty="0">
                        <a:solidFill>
                          <a:srgbClr val="FFFFFF"/>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dirty="0">
                        <a:solidFill>
                          <a:srgbClr val="FFFFFF"/>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rgbClr val="FFFFFF"/>
                          </a:solidFill>
                          <a:latin typeface="Arial"/>
                          <a:cs typeface="Arial"/>
                        </a:rPr>
                        <a:t>UPPER</a:t>
                      </a:r>
                      <a:endParaRPr lang="en-US" sz="1600" b="1" dirty="0">
                        <a:solidFill>
                          <a:srgbClr val="FFFFFF"/>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i="1" dirty="0">
                        <a:solidFill>
                          <a:srgbClr val="FFFFFF"/>
                        </a:solidFill>
                        <a:latin typeface="Times New Roman"/>
                        <a:cs typeface="Times New Roman"/>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a</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b</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i="1" dirty="0" smtClean="0">
                          <a:solidFill>
                            <a:srgbClr val="FFFFFF"/>
                          </a:solidFill>
                          <a:latin typeface="Times New Roman"/>
                          <a:cs typeface="Times New Roman"/>
                        </a:rPr>
                        <a:t>c</a:t>
                      </a:r>
                      <a:r>
                        <a:rPr lang="en-US" sz="1600" b="1" i="1" baseline="-25000" dirty="0" smtClean="0">
                          <a:solidFill>
                            <a:srgbClr val="FFFFFF"/>
                          </a:solidFill>
                          <a:latin typeface="Times New Roman"/>
                          <a:cs typeface="Times New Roman"/>
                        </a:rPr>
                        <a:t>n</a:t>
                      </a:r>
                      <a:endParaRPr lang="en-US" sz="1600" b="1" i="1" dirty="0">
                        <a:solidFill>
                          <a:srgbClr val="FFFFFF"/>
                        </a:solidFill>
                        <a:latin typeface="Times New Roman"/>
                        <a:cs typeface="Times New Roman"/>
                      </a:endParaRPr>
                    </a:p>
                  </a:txBody>
                  <a:tcPr anchor="b">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600" dirty="0" smtClean="0">
                          <a:latin typeface="Arial"/>
                          <a:cs typeface="Arial"/>
                        </a:rPr>
                        <a:t>4</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r>
                        <a:rPr lang="en-US" sz="1600" baseline="0" dirty="0" smtClean="0">
                          <a:latin typeface="Arial"/>
                          <a:cs typeface="Arial"/>
                        </a:rPr>
                        <a:t> </a:t>
                      </a:r>
                      <a:r>
                        <a:rPr lang="en-US" sz="1600" i="1" baseline="0" dirty="0" smtClean="0">
                          <a:latin typeface="Times New Roman"/>
                          <a:cs typeface="Times New Roman"/>
                        </a:rPr>
                        <a:t>d</a:t>
                      </a:r>
                      <a:r>
                        <a:rPr lang="en-US" sz="1600" i="1" baseline="-25000" dirty="0" smtClean="0">
                          <a:latin typeface="Times New Roman"/>
                          <a:cs typeface="Times New Roman"/>
                        </a:rPr>
                        <a:t>n</a:t>
                      </a:r>
                      <a:r>
                        <a:rPr lang="en-US" sz="1600" baseline="0" dirty="0" smtClean="0">
                          <a:latin typeface="Arial"/>
                          <a:cs typeface="Arial"/>
                        </a:rPr>
                        <a:t> ≤</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3</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a:t>
                      </a:r>
                      <a:r>
                        <a:rPr lang="en-US" sz="1600" baseline="0" dirty="0" smtClean="0">
                          <a:latin typeface="Arial"/>
                          <a:cs typeface="Arial"/>
                        </a:rPr>
                        <a:t> </a:t>
                      </a:r>
                      <a:r>
                        <a:rPr lang="en-US" sz="1600" i="1" baseline="0" dirty="0" smtClean="0">
                          <a:latin typeface="Times New Roman"/>
                          <a:cs typeface="Times New Roman"/>
                        </a:rPr>
                        <a:t>d</a:t>
                      </a:r>
                      <a:r>
                        <a:rPr lang="en-US" sz="1600" i="1" baseline="-25000" dirty="0" smtClean="0">
                          <a:latin typeface="Times New Roman"/>
                          <a:cs typeface="Times New Roman"/>
                        </a:rPr>
                        <a:t>n</a:t>
                      </a:r>
                      <a:r>
                        <a:rPr lang="en-US" sz="1600" baseline="0" dirty="0" smtClean="0">
                          <a:latin typeface="Arial"/>
                          <a:cs typeface="Arial"/>
                        </a:rPr>
                        <a:t> ≤</a:t>
                      </a:r>
                      <a:endParaRPr lang="en-US" sz="1600" dirty="0" smtClean="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9</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2</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a:t>
                      </a:r>
                      <a:r>
                        <a:rPr lang="en-US" sz="1600" baseline="0" dirty="0" smtClean="0">
                          <a:latin typeface="Arial"/>
                          <a:cs typeface="Arial"/>
                        </a:rPr>
                        <a:t> </a:t>
                      </a:r>
                      <a:r>
                        <a:rPr lang="en-US" sz="1600" i="1" baseline="0" dirty="0" smtClean="0">
                          <a:latin typeface="Times New Roman"/>
                          <a:cs typeface="Times New Roman"/>
                        </a:rPr>
                        <a:t>d</a:t>
                      </a:r>
                      <a:r>
                        <a:rPr lang="en-US" sz="1600" i="1" baseline="-25000" dirty="0" smtClean="0">
                          <a:latin typeface="Times New Roman"/>
                          <a:cs typeface="Times New Roman"/>
                        </a:rPr>
                        <a:t>n</a:t>
                      </a:r>
                      <a:r>
                        <a:rPr lang="en-US" sz="1600" baseline="0" dirty="0" smtClean="0">
                          <a:latin typeface="Arial"/>
                          <a:cs typeface="Arial"/>
                        </a:rPr>
                        <a:t> ≤</a:t>
                      </a:r>
                      <a:endParaRPr lang="en-US" sz="1600" dirty="0" smtClean="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8</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t>1</a:t>
                      </a:r>
                      <a:endParaRPr lang="en-US" sz="1600" dirty="0"/>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t>0</a:t>
                      </a:r>
                      <a:endParaRPr lang="en-US" sz="16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a:t>
                      </a:r>
                      <a:r>
                        <a:rPr lang="en-US" sz="1600" baseline="0" dirty="0" smtClean="0">
                          <a:latin typeface="Arial"/>
                          <a:cs typeface="Arial"/>
                        </a:rPr>
                        <a:t> </a:t>
                      </a:r>
                      <a:r>
                        <a:rPr lang="en-US" sz="1600" i="1" baseline="0" dirty="0" smtClean="0">
                          <a:latin typeface="Times New Roman"/>
                          <a:cs typeface="Times New Roman"/>
                        </a:rPr>
                        <a:t>d</a:t>
                      </a:r>
                      <a:r>
                        <a:rPr lang="en-US" sz="1600" i="1" baseline="-25000" dirty="0" smtClean="0">
                          <a:latin typeface="Times New Roman"/>
                          <a:cs typeface="Times New Roman"/>
                        </a:rPr>
                        <a:t>n</a:t>
                      </a:r>
                      <a:r>
                        <a:rPr lang="en-US" sz="1600" baseline="0" dirty="0" smtClean="0">
                          <a:latin typeface="Arial"/>
                          <a:cs typeface="Arial"/>
                        </a:rPr>
                        <a:t> ≤</a:t>
                      </a:r>
                      <a:endParaRPr lang="en-US" sz="16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t>2</a:t>
                      </a:r>
                      <a:endParaRPr lang="en-US" sz="16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t>0</a:t>
                      </a:r>
                      <a:endParaRPr lang="en-US" sz="16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t>5</a:t>
                      </a:r>
                      <a:endParaRPr lang="en-US" sz="16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t>0</a:t>
                      </a:r>
                      <a:endParaRPr lang="en-US" sz="1600" dirty="0"/>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M2.1	</a:t>
            </a:r>
            <a:r>
              <a:rPr lang="en-US" sz="2800" dirty="0" smtClean="0">
                <a:ea typeface="ＭＳ Ｐゴシック" charset="0"/>
              </a:rPr>
              <a:t>Introduction</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M2.2</a:t>
            </a:r>
            <a:r>
              <a:rPr lang="en-US" sz="2800" dirty="0">
                <a:solidFill>
                  <a:schemeClr val="accent1"/>
                </a:solidFill>
                <a:ea typeface="ＭＳ Ｐゴシック" charset="0"/>
              </a:rPr>
              <a:t>	</a:t>
            </a:r>
            <a:r>
              <a:rPr lang="en-US" sz="2800" dirty="0" smtClean="0">
                <a:ea typeface="ＭＳ Ｐゴシック" charset="0"/>
              </a:rPr>
              <a:t>Shortest</a:t>
            </a:r>
            <a:r>
              <a:rPr lang="en-US" sz="2800" dirty="0">
                <a:ea typeface="ＭＳ Ｐゴシック" charset="0"/>
              </a:rPr>
              <a:t>-Route Problem Solved Using Dynamic </a:t>
            </a:r>
            <a:r>
              <a:rPr lang="en-US" sz="2800" dirty="0" smtClean="0">
                <a:ea typeface="ＭＳ Ｐゴシック" charset="0"/>
              </a:rPr>
              <a:t>Programming</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M2.3</a:t>
            </a:r>
            <a:r>
              <a:rPr lang="en-US" sz="2800" dirty="0">
                <a:solidFill>
                  <a:schemeClr val="accent1"/>
                </a:solidFill>
                <a:ea typeface="ＭＳ Ｐゴシック" charset="0"/>
              </a:rPr>
              <a:t>	</a:t>
            </a:r>
            <a:r>
              <a:rPr lang="en-US" sz="2800" dirty="0" smtClean="0">
                <a:ea typeface="ＭＳ Ｐゴシック" charset="0"/>
              </a:rPr>
              <a:t>Dynamic </a:t>
            </a:r>
            <a:r>
              <a:rPr lang="en-US" sz="2800" dirty="0">
                <a:ea typeface="ＭＳ Ｐゴシック" charset="0"/>
              </a:rPr>
              <a:t>Programming </a:t>
            </a:r>
            <a:r>
              <a:rPr lang="en-US" sz="2800" dirty="0" smtClean="0">
                <a:ea typeface="ＭＳ Ｐゴシック" charset="0"/>
              </a:rPr>
              <a:t>Terminology</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M2.4	</a:t>
            </a:r>
            <a:r>
              <a:rPr lang="en-US" sz="2800" dirty="0" smtClean="0">
                <a:ea typeface="ＭＳ Ｐゴシック" charset="0"/>
              </a:rPr>
              <a:t>Dynamic </a:t>
            </a:r>
            <a:r>
              <a:rPr lang="en-US" sz="2800" dirty="0">
                <a:ea typeface="ＭＳ Ｐゴシック" charset="0"/>
              </a:rPr>
              <a:t>Programming </a:t>
            </a:r>
            <a:r>
              <a:rPr lang="en-US" sz="2800" dirty="0" smtClean="0">
                <a:ea typeface="ＭＳ Ｐゴシック" charset="0"/>
              </a:rPr>
              <a:t>Notation</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M2.5</a:t>
            </a:r>
            <a:r>
              <a:rPr lang="en-US" sz="2800" dirty="0">
                <a:solidFill>
                  <a:schemeClr val="accent1"/>
                </a:solidFill>
                <a:ea typeface="ＭＳ Ｐゴシック" charset="0"/>
              </a:rPr>
              <a:t>	</a:t>
            </a:r>
            <a:r>
              <a:rPr lang="en-US" sz="2800" dirty="0" smtClean="0">
                <a:ea typeface="ＭＳ Ｐゴシック" charset="0"/>
              </a:rPr>
              <a:t>Knapsack </a:t>
            </a:r>
            <a:r>
              <a:rPr lang="en-US" sz="2800" dirty="0">
                <a:ea typeface="ＭＳ Ｐゴシック" charset="0"/>
              </a:rPr>
              <a:t>Problem </a:t>
            </a:r>
          </a:p>
          <a:p>
            <a:pPr marL="1079500" indent="-1079500" fontAlgn="auto">
              <a:spcBef>
                <a:spcPts val="0"/>
              </a:spcBef>
              <a:buClr>
                <a:schemeClr val="accent6"/>
              </a:buClr>
              <a:buFont typeface="Arial"/>
              <a:buNone/>
              <a:defRPr/>
            </a:pPr>
            <a:endParaRPr lang="en-US" sz="2800" dirty="0">
              <a:solidFill>
                <a:schemeClr val="accent1"/>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M2 – </a:t>
            </a:r>
            <a:fld id="{D99DE7BB-7581-45FE-8CE1-14003CAE6EB9}"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4" name="Content Placeholder 2"/>
          <p:cNvSpPr txBox="1">
            <a:spLocks/>
          </p:cNvSpPr>
          <p:nvPr/>
        </p:nvSpPr>
        <p:spPr bwMode="auto">
          <a:xfrm>
            <a:off x="673100" y="1498600"/>
            <a:ext cx="7823200" cy="508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return functions</a:t>
            </a:r>
          </a:p>
        </p:txBody>
      </p:sp>
      <p:sp>
        <p:nvSpPr>
          <p:cNvPr id="4125"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8A8A1437-7685-4396-A6AA-D1E8B077388C}" type="slidenum">
              <a:rPr lang="en-US"/>
              <a:pPr>
                <a:defRPr/>
              </a:pPr>
              <a:t>30</a:t>
            </a:fld>
            <a:endParaRPr lang="en-US"/>
          </a:p>
        </p:txBody>
      </p:sp>
      <p:graphicFrame>
        <p:nvGraphicFramePr>
          <p:cNvPr id="10" name="Object 27"/>
          <p:cNvGraphicFramePr>
            <a:graphicFrameLocks noChangeAspect="1"/>
          </p:cNvGraphicFramePr>
          <p:nvPr/>
        </p:nvGraphicFramePr>
        <p:xfrm>
          <a:off x="4064000" y="2520950"/>
          <a:ext cx="1016000" cy="1816100"/>
        </p:xfrm>
        <a:graphic>
          <a:graphicData uri="http://schemas.openxmlformats.org/presentationml/2006/ole">
            <p:oleObj spid="_x0000_s4123" name="Equation" r:id="rId3" imgW="1005480" imgH="18010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latin typeface="Arial" charset="0"/>
                <a:cs typeface="Arial" charset="0"/>
              </a:rPr>
              <a:t>Roller’s Air Transport Service</a:t>
            </a:r>
          </a:p>
        </p:txBody>
      </p:sp>
      <p:sp>
        <p:nvSpPr>
          <p:cNvPr id="51202" name="Content Placeholder 2"/>
          <p:cNvSpPr>
            <a:spLocks noGrp="1"/>
          </p:cNvSpPr>
          <p:nvPr>
            <p:ph idx="1"/>
          </p:nvPr>
        </p:nvSpPr>
        <p:spPr>
          <a:xfrm>
            <a:off x="342900" y="1181100"/>
            <a:ext cx="7823200" cy="508000"/>
          </a:xfrm>
        </p:spPr>
        <p:txBody>
          <a:bodyPr/>
          <a:lstStyle/>
          <a:p>
            <a:r>
              <a:rPr lang="en-US" sz="2400" smtClean="0">
                <a:latin typeface="Arial" charset="0"/>
                <a:cs typeface="Arial" charset="0"/>
              </a:rPr>
              <a:t>Stage-by-stage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3B6DAE90-82BA-47DE-96C2-2560B16D6B6D}" type="slidenum">
              <a:rPr lang="en-US"/>
              <a:pPr>
                <a:defRPr/>
              </a:pPr>
              <a:t>31</a:t>
            </a:fld>
            <a:endParaRPr lang="en-US"/>
          </a:p>
        </p:txBody>
      </p:sp>
      <p:graphicFrame>
        <p:nvGraphicFramePr>
          <p:cNvPr id="6" name="Table 5"/>
          <p:cNvGraphicFramePr>
            <a:graphicFrameLocks noGrp="1"/>
          </p:cNvGraphicFramePr>
          <p:nvPr/>
        </p:nvGraphicFramePr>
        <p:xfrm>
          <a:off x="457200" y="1739900"/>
          <a:ext cx="8229600" cy="4664075"/>
        </p:xfrm>
        <a:graphic>
          <a:graphicData uri="http://schemas.openxmlformats.org/drawingml/2006/table">
            <a:tbl>
              <a:tblPr firstRow="1" bandRow="1">
                <a:tableStyleId>{69012ECD-51FC-41F1-AA8D-1B2483CD663E}</a:tableStyleId>
              </a:tblPr>
              <a:tblGrid>
                <a:gridCol w="633047"/>
                <a:gridCol w="633047"/>
                <a:gridCol w="633047"/>
                <a:gridCol w="633047"/>
                <a:gridCol w="633047"/>
                <a:gridCol w="633047"/>
                <a:gridCol w="633047"/>
                <a:gridCol w="633047"/>
                <a:gridCol w="633047"/>
                <a:gridCol w="633047"/>
                <a:gridCol w="633047"/>
                <a:gridCol w="633047"/>
                <a:gridCol w="633047"/>
              </a:tblGrid>
              <a:tr h="142631">
                <a:tc gridSpan="6">
                  <a:txBody>
                    <a:bodyPr/>
                    <a:lstStyle/>
                    <a:p>
                      <a:pPr algn="ctr"/>
                      <a:r>
                        <a:rPr lang="en-US" sz="1200" dirty="0" smtClean="0">
                          <a:latin typeface="Arial"/>
                          <a:cs typeface="Arial"/>
                        </a:rPr>
                        <a:t>STAGE 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6">
                  <a:txBody>
                    <a:bodyPr/>
                    <a:lstStyle/>
                    <a:p>
                      <a:pPr algn="ctr"/>
                      <a:r>
                        <a:rPr lang="en-US" sz="1200" dirty="0" smtClean="0">
                          <a:latin typeface="Arial"/>
                          <a:cs typeface="Arial"/>
                        </a:rPr>
                        <a:t>STAGE</a:t>
                      </a:r>
                      <a:r>
                        <a:rPr lang="en-US" sz="1200" baseline="0" dirty="0" smtClean="0">
                          <a:latin typeface="Arial"/>
                          <a:cs typeface="Arial"/>
                        </a:rPr>
                        <a:t> 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b="1" i="1" dirty="0" smtClean="0">
                          <a:solidFill>
                            <a:srgbClr val="FFFFFF"/>
                          </a:solidFill>
                          <a:latin typeface="Times New Roman"/>
                          <a:cs typeface="Times New Roman"/>
                        </a:rPr>
                        <a:t>S</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i="0" baseline="-25000" dirty="0" smtClean="0">
                          <a:solidFill>
                            <a:srgbClr val="FFFFFF"/>
                          </a:solidFill>
                          <a:latin typeface="Arial"/>
                          <a:cs typeface="Arial"/>
                        </a:rPr>
                        <a:t>1</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baseline="-25000" dirty="0" smtClean="0">
                          <a:solidFill>
                            <a:srgbClr val="FFFFFF"/>
                          </a:solidFill>
                          <a:latin typeface="Arial"/>
                          <a:cs typeface="Arial"/>
                        </a:rPr>
                        <a:t>0</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baseline="-25000" dirty="0" smtClean="0">
                          <a:solidFill>
                            <a:srgbClr val="FFFFFF"/>
                          </a:solidFill>
                          <a:latin typeface="Arial"/>
                          <a:cs typeface="Arial"/>
                        </a:rPr>
                        <a:t>0</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1" i="1" dirty="0" smtClean="0">
                          <a:solidFill>
                            <a:srgbClr val="FFFFFF"/>
                          </a:solidFill>
                          <a:latin typeface="Times New Roman"/>
                          <a:cs typeface="Times New Roman"/>
                        </a:rPr>
                        <a:t>S</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r</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baseline="-25000" dirty="0" smtClean="0">
                          <a:solidFill>
                            <a:srgbClr val="FFFFFF"/>
                          </a:solidFill>
                          <a:latin typeface="Arial"/>
                          <a:cs typeface="Arial"/>
                        </a:rPr>
                        <a:t>0</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baseline="-25000" dirty="0" smtClean="0">
                          <a:solidFill>
                            <a:srgbClr val="FFFFFF"/>
                          </a:solidFill>
                          <a:latin typeface="Arial"/>
                          <a:cs typeface="Arial"/>
                        </a:rPr>
                        <a:t>0</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42631">
                <a:tc>
                  <a:txBody>
                    <a:bodyPr/>
                    <a:lstStyle/>
                    <a:p>
                      <a:pPr algn="ctr"/>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5</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6</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ontent Placeholder 2"/>
          <p:cNvSpPr txBox="1">
            <a:spLocks/>
          </p:cNvSpPr>
          <p:nvPr/>
        </p:nvSpPr>
        <p:spPr bwMode="auto">
          <a:xfrm>
            <a:off x="342900" y="1181100"/>
            <a:ext cx="7823200" cy="508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Stage-by-stage solution</a:t>
            </a:r>
          </a:p>
        </p:txBody>
      </p:sp>
      <p:sp>
        <p:nvSpPr>
          <p:cNvPr id="52226"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C5C95331-4F8C-497E-AAD6-BA1EE1EE72F8}" type="slidenum">
              <a:rPr lang="en-US"/>
              <a:pPr>
                <a:defRPr/>
              </a:pPr>
              <a:t>32</a:t>
            </a:fld>
            <a:endParaRPr lang="en-US"/>
          </a:p>
        </p:txBody>
      </p:sp>
      <p:graphicFrame>
        <p:nvGraphicFramePr>
          <p:cNvPr id="6" name="Table 5"/>
          <p:cNvGraphicFramePr>
            <a:graphicFrameLocks noGrp="1"/>
          </p:cNvGraphicFramePr>
          <p:nvPr/>
        </p:nvGraphicFramePr>
        <p:xfrm>
          <a:off x="457200" y="1739900"/>
          <a:ext cx="8229600" cy="3840163"/>
        </p:xfrm>
        <a:graphic>
          <a:graphicData uri="http://schemas.openxmlformats.org/drawingml/2006/table">
            <a:tbl>
              <a:tblPr firstRow="1" bandRow="1">
                <a:tableStyleId>{69012ECD-51FC-41F1-AA8D-1B2483CD663E}</a:tableStyleId>
              </a:tblPr>
              <a:tblGrid>
                <a:gridCol w="633047"/>
                <a:gridCol w="633047"/>
                <a:gridCol w="633047"/>
                <a:gridCol w="633047"/>
                <a:gridCol w="633047"/>
                <a:gridCol w="633047"/>
                <a:gridCol w="633047"/>
                <a:gridCol w="633047"/>
                <a:gridCol w="633047"/>
                <a:gridCol w="633047"/>
                <a:gridCol w="633047"/>
                <a:gridCol w="633047"/>
                <a:gridCol w="633047"/>
              </a:tblGrid>
              <a:tr h="142631">
                <a:tc gridSpan="6">
                  <a:txBody>
                    <a:bodyPr/>
                    <a:lstStyle/>
                    <a:p>
                      <a:pPr algn="ctr"/>
                      <a:r>
                        <a:rPr lang="en-US" sz="1200" dirty="0" smtClean="0">
                          <a:latin typeface="Arial"/>
                          <a:cs typeface="Arial"/>
                        </a:rPr>
                        <a:t>STAGE 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6">
                  <a:txBody>
                    <a:bodyPr/>
                    <a:lstStyle/>
                    <a:p>
                      <a:pPr algn="ctr"/>
                      <a:r>
                        <a:rPr lang="en-US" sz="1200" dirty="0" smtClean="0">
                          <a:latin typeface="Arial"/>
                          <a:cs typeface="Arial"/>
                        </a:rPr>
                        <a:t>STAGE</a:t>
                      </a:r>
                      <a:r>
                        <a:rPr lang="en-US" sz="1200" baseline="0" dirty="0" smtClean="0">
                          <a:latin typeface="Arial"/>
                          <a:cs typeface="Arial"/>
                        </a:rPr>
                        <a:t> 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i="0" baseline="-25000" dirty="0" smtClean="0">
                          <a:solidFill>
                            <a:srgbClr val="FFFFFF"/>
                          </a:solidFill>
                          <a:latin typeface="Arial"/>
                          <a:cs typeface="Arial"/>
                        </a:rPr>
                        <a:t>2</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1</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i="0" baseline="-25000" dirty="0" smtClean="0">
                          <a:solidFill>
                            <a:srgbClr val="FFFFFF"/>
                          </a:solidFill>
                          <a:latin typeface="Arial"/>
                          <a:cs typeface="Arial"/>
                        </a:rPr>
                        <a:t>2</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1</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1</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42631">
                <a:tc>
                  <a:txBody>
                    <a:bodyPr/>
                    <a:lstStyle/>
                    <a:p>
                      <a:pPr algn="ctr"/>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5</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6</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26</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DC09712F-CEA7-4B91-A38F-8FA4AF7AAF09}" type="slidenum">
              <a:rPr lang="en-US"/>
              <a:pPr>
                <a:defRPr/>
              </a:pPr>
              <a:t>33</a:t>
            </a:fld>
            <a:endParaRPr lang="en-US"/>
          </a:p>
        </p:txBody>
      </p:sp>
      <p:graphicFrame>
        <p:nvGraphicFramePr>
          <p:cNvPr id="6" name="Table 5"/>
          <p:cNvGraphicFramePr>
            <a:graphicFrameLocks noGrp="1"/>
          </p:cNvGraphicFramePr>
          <p:nvPr/>
        </p:nvGraphicFramePr>
        <p:xfrm>
          <a:off x="457200" y="1739900"/>
          <a:ext cx="8229600" cy="3292475"/>
        </p:xfrm>
        <a:graphic>
          <a:graphicData uri="http://schemas.openxmlformats.org/drawingml/2006/table">
            <a:tbl>
              <a:tblPr firstRow="1" bandRow="1">
                <a:tableStyleId>{69012ECD-51FC-41F1-AA8D-1B2483CD663E}</a:tableStyleId>
              </a:tblPr>
              <a:tblGrid>
                <a:gridCol w="633047"/>
                <a:gridCol w="633047"/>
                <a:gridCol w="633047"/>
                <a:gridCol w="633047"/>
                <a:gridCol w="633047"/>
                <a:gridCol w="633047"/>
                <a:gridCol w="633047"/>
                <a:gridCol w="633047"/>
                <a:gridCol w="633047"/>
                <a:gridCol w="633047"/>
                <a:gridCol w="633047"/>
                <a:gridCol w="633047"/>
                <a:gridCol w="633047"/>
              </a:tblGrid>
              <a:tr h="142631">
                <a:tc gridSpan="6">
                  <a:txBody>
                    <a:bodyPr/>
                    <a:lstStyle/>
                    <a:p>
                      <a:pPr algn="ctr"/>
                      <a:r>
                        <a:rPr lang="en-US" sz="1200" dirty="0" smtClean="0">
                          <a:latin typeface="Arial"/>
                          <a:cs typeface="Arial"/>
                        </a:rPr>
                        <a:t>STAGE 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gridSpan="6">
                  <a:txBody>
                    <a:bodyPr/>
                    <a:lstStyle/>
                    <a:p>
                      <a:pPr algn="ctr"/>
                      <a:r>
                        <a:rPr lang="en-US" sz="1200" dirty="0" smtClean="0">
                          <a:latin typeface="Arial"/>
                          <a:cs typeface="Arial"/>
                        </a:rPr>
                        <a:t>STAGE</a:t>
                      </a:r>
                      <a:r>
                        <a:rPr lang="en-US" sz="1200" baseline="0" dirty="0" smtClean="0">
                          <a:latin typeface="Arial"/>
                          <a:cs typeface="Arial"/>
                        </a:rPr>
                        <a:t> 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d</a:t>
                      </a:r>
                      <a:r>
                        <a:rPr lang="en-US" sz="1200" b="1" i="0" baseline="-25000" dirty="0" smtClean="0">
                          <a:solidFill>
                            <a:srgbClr val="FFFFFF"/>
                          </a:solidFill>
                          <a:latin typeface="Arial"/>
                          <a:cs typeface="Arial"/>
                        </a:rPr>
                        <a:t>3</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2</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i="0" baseline="-25000" dirty="0" smtClean="0">
                          <a:solidFill>
                            <a:srgbClr val="FFFFFF"/>
                          </a:solidFill>
                          <a:latin typeface="Arial"/>
                          <a:cs typeface="Arial"/>
                        </a:rPr>
                        <a:t>3</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2</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2</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42631">
                <a:tc>
                  <a:txBody>
                    <a:bodyPr/>
                    <a:lstStyle/>
                    <a:p>
                      <a:pPr algn="ctr"/>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17</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19</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22</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5</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26</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42631">
                <a:tc>
                  <a:txBody>
                    <a:bodyPr/>
                    <a:lstStyle/>
                    <a:p>
                      <a:pPr algn="ctr"/>
                      <a:r>
                        <a:rPr lang="en-US" sz="1200" dirty="0" smtClean="0">
                          <a:latin typeface="Arial"/>
                          <a:cs typeface="Arial"/>
                        </a:rPr>
                        <a:t>6</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14</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3403" name="Content Placeholder 2"/>
          <p:cNvSpPr txBox="1">
            <a:spLocks/>
          </p:cNvSpPr>
          <p:nvPr/>
        </p:nvSpPr>
        <p:spPr bwMode="auto">
          <a:xfrm>
            <a:off x="342900" y="1181100"/>
            <a:ext cx="7823200" cy="508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Stage-by-stage solution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Roller’s Air Transport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A1EC9D10-29CA-4368-A2FC-76C3030AB360}" type="slidenum">
              <a:rPr lang="en-US"/>
              <a:pPr>
                <a:defRPr/>
              </a:pPr>
              <a:t>34</a:t>
            </a:fld>
            <a:endParaRPr lang="en-US"/>
          </a:p>
        </p:txBody>
      </p:sp>
      <p:graphicFrame>
        <p:nvGraphicFramePr>
          <p:cNvPr id="6" name="Table 5"/>
          <p:cNvGraphicFramePr>
            <a:graphicFrameLocks noGrp="1"/>
          </p:cNvGraphicFramePr>
          <p:nvPr/>
        </p:nvGraphicFramePr>
        <p:xfrm>
          <a:off x="2660650" y="1981200"/>
          <a:ext cx="3798888" cy="2468563"/>
        </p:xfrm>
        <a:graphic>
          <a:graphicData uri="http://schemas.openxmlformats.org/drawingml/2006/table">
            <a:tbl>
              <a:tblPr firstRow="1" bandRow="1">
                <a:tableStyleId>{69012ECD-51FC-41F1-AA8D-1B2483CD663E}</a:tableStyleId>
              </a:tblPr>
              <a:tblGrid>
                <a:gridCol w="633047"/>
                <a:gridCol w="633047"/>
                <a:gridCol w="633047"/>
                <a:gridCol w="633047"/>
                <a:gridCol w="633047"/>
                <a:gridCol w="633047"/>
              </a:tblGrid>
              <a:tr h="142631">
                <a:tc gridSpan="6">
                  <a:txBody>
                    <a:bodyPr/>
                    <a:lstStyle/>
                    <a:p>
                      <a:pPr algn="ctr"/>
                      <a:r>
                        <a:rPr lang="en-US" sz="1200" dirty="0" smtClean="0">
                          <a:latin typeface="Arial"/>
                          <a:cs typeface="Arial"/>
                        </a:rPr>
                        <a:t>STAGE 4</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4</a:t>
                      </a:r>
                      <a:endParaRPr lang="en-US" sz="1200" b="1" dirty="0">
                        <a:solidFill>
                          <a:srgbClr val="FFFFFF"/>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d</a:t>
                      </a:r>
                      <a:r>
                        <a:rPr lang="en-US" sz="1200" b="1" i="0" baseline="-25000" dirty="0" smtClean="0">
                          <a:solidFill>
                            <a:srgbClr val="FFFFFF"/>
                          </a:solidFill>
                          <a:latin typeface="Arial"/>
                          <a:cs typeface="Arial"/>
                        </a:rPr>
                        <a:t>4</a:t>
                      </a:r>
                      <a:endParaRPr lang="en-US" sz="1200" b="1" i="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Arial"/>
                          <a:cs typeface="Arial"/>
                        </a:rPr>
                        <a:t>r</a:t>
                      </a:r>
                      <a:r>
                        <a:rPr lang="en-US" sz="1200" b="1" i="0" baseline="-25000" dirty="0" smtClean="0">
                          <a:solidFill>
                            <a:srgbClr val="FFFFFF"/>
                          </a:solidFill>
                          <a:latin typeface="Arial"/>
                          <a:cs typeface="Arial"/>
                        </a:rPr>
                        <a:t>4</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s</a:t>
                      </a:r>
                      <a:r>
                        <a:rPr lang="en-US" sz="1200" b="1" i="0" baseline="-25000" dirty="0" smtClean="0">
                          <a:solidFill>
                            <a:srgbClr val="FFFFFF"/>
                          </a:solidFill>
                          <a:latin typeface="Arial"/>
                          <a:cs typeface="Arial"/>
                        </a:rPr>
                        <a:t>3</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baseline="0"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3</a:t>
                      </a:r>
                      <a:endParaRPr lang="en-US" sz="1200" b="1" baseline="0"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rgbClr val="FFFFFF"/>
                          </a:solidFill>
                          <a:latin typeface="Times New Roman"/>
                          <a:cs typeface="Times New Roman"/>
                        </a:rPr>
                        <a:t>f</a:t>
                      </a:r>
                      <a:r>
                        <a:rPr lang="en-US" sz="1200" b="1" i="0" baseline="-25000" dirty="0" smtClean="0">
                          <a:solidFill>
                            <a:srgbClr val="FFFFFF"/>
                          </a:solidFill>
                          <a:latin typeface="Arial"/>
                          <a:cs typeface="Arial"/>
                        </a:rPr>
                        <a:t>4</a:t>
                      </a:r>
                      <a:endParaRPr lang="en-US" sz="1200" b="1" dirty="0">
                        <a:solidFill>
                          <a:srgbClr val="FFFFFF"/>
                        </a:solidFill>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42631">
                <a:tc>
                  <a:txBody>
                    <a:bodyPr/>
                    <a:lstStyle/>
                    <a:p>
                      <a:pPr algn="ctr"/>
                      <a:r>
                        <a:rPr lang="en-US" sz="1200" dirty="0" smtClean="0">
                          <a:latin typeface="Arial"/>
                          <a:cs typeface="Arial"/>
                        </a:rPr>
                        <a:t>10</a:t>
                      </a:r>
                      <a:endParaRPr lang="en-US" sz="12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26</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26</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21</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27</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27</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12</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13</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28</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42631">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18</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28</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4328" name="Content Placeholder 2"/>
          <p:cNvSpPr txBox="1">
            <a:spLocks/>
          </p:cNvSpPr>
          <p:nvPr/>
        </p:nvSpPr>
        <p:spPr bwMode="auto">
          <a:xfrm>
            <a:off x="342900" y="1181100"/>
            <a:ext cx="7823200" cy="508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Stage-by-stage solution</a:t>
            </a:r>
          </a:p>
        </p:txBody>
      </p:sp>
      <p:sp>
        <p:nvSpPr>
          <p:cNvPr id="9" name="TextBox 8"/>
          <p:cNvSpPr txBox="1"/>
          <p:nvPr/>
        </p:nvSpPr>
        <p:spPr>
          <a:xfrm>
            <a:off x="1562100" y="4625975"/>
            <a:ext cx="6337300" cy="1647825"/>
          </a:xfrm>
          <a:prstGeom prst="rect">
            <a:avLst/>
          </a:prstGeom>
          <a:solidFill>
            <a:schemeClr val="accent3">
              <a:lumMod val="60000"/>
              <a:lumOff val="40000"/>
            </a:schemeClr>
          </a:solidFill>
          <a:ln>
            <a:noFill/>
          </a:ln>
        </p:spPr>
        <p:txBody>
          <a:bodyPr lIns="324000" tIns="280800" rIns="324000" bIns="280800">
            <a:spAutoFit/>
          </a:bodyPr>
          <a:lstStyle/>
          <a:p>
            <a:pPr marL="266700" indent="-266700" fontAlgn="auto">
              <a:lnSpc>
                <a:spcPct val="90000"/>
              </a:lnSpc>
              <a:spcBef>
                <a:spcPts val="0"/>
              </a:spcBef>
              <a:spcAft>
                <a:spcPts val="600"/>
              </a:spcAft>
              <a:buFont typeface="Arial"/>
              <a:buChar char="•"/>
              <a:defRPr/>
            </a:pPr>
            <a:r>
              <a:rPr lang="en-US" sz="2400" dirty="0">
                <a:latin typeface="Arial"/>
                <a:cs typeface="Arial"/>
              </a:rPr>
              <a:t>There are three possible solutions that result in the same maximum profit</a:t>
            </a:r>
          </a:p>
          <a:p>
            <a:pPr marL="266700" indent="-266700" fontAlgn="auto">
              <a:lnSpc>
                <a:spcPct val="90000"/>
              </a:lnSpc>
              <a:spcBef>
                <a:spcPts val="0"/>
              </a:spcBef>
              <a:spcAft>
                <a:spcPts val="600"/>
              </a:spcAft>
              <a:buFont typeface="Arial"/>
              <a:buChar char="•"/>
              <a:defRPr/>
            </a:pPr>
            <a:r>
              <a:rPr lang="en-US" sz="2400" dirty="0">
                <a:latin typeface="Arial"/>
                <a:cs typeface="Arial"/>
              </a:rPr>
              <a:t>Alternate optimal solutions</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3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Roller’s Air Transport Service</a:t>
            </a:r>
          </a:p>
        </p:txBody>
      </p:sp>
      <p:sp>
        <p:nvSpPr>
          <p:cNvPr id="55298" name="Content Placeholder 2"/>
          <p:cNvSpPr>
            <a:spLocks noGrp="1"/>
          </p:cNvSpPr>
          <p:nvPr>
            <p:ph idx="1"/>
          </p:nvPr>
        </p:nvSpPr>
        <p:spPr>
          <a:xfrm>
            <a:off x="457200" y="1473200"/>
            <a:ext cx="7823200" cy="508000"/>
          </a:xfrm>
        </p:spPr>
        <p:txBody>
          <a:bodyPr/>
          <a:lstStyle/>
          <a:p>
            <a:r>
              <a:rPr lang="en-US" sz="2400" smtClean="0">
                <a:latin typeface="Arial" charset="0"/>
                <a:cs typeface="Arial" charset="0"/>
              </a:rPr>
              <a:t>A possible optimal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D231A36A-B97E-4763-A6B9-2AC8D740A1FF}" type="slidenum">
              <a:rPr lang="en-US"/>
              <a:pPr>
                <a:defRPr/>
              </a:pPr>
              <a:t>35</a:t>
            </a:fld>
            <a:endParaRPr lang="en-US"/>
          </a:p>
        </p:txBody>
      </p:sp>
      <p:graphicFrame>
        <p:nvGraphicFramePr>
          <p:cNvPr id="7" name="Table 6"/>
          <p:cNvGraphicFramePr>
            <a:graphicFrameLocks noGrp="1"/>
          </p:cNvGraphicFramePr>
          <p:nvPr/>
        </p:nvGraphicFramePr>
        <p:xfrm>
          <a:off x="1257300" y="2247900"/>
          <a:ext cx="6642100" cy="2595563"/>
        </p:xfrm>
        <a:graphic>
          <a:graphicData uri="http://schemas.openxmlformats.org/drawingml/2006/table">
            <a:tbl>
              <a:tblPr firstRow="1" bandRow="1">
                <a:tableStyleId>{69012ECD-51FC-41F1-AA8D-1B2483CD663E}</a:tableStyleId>
              </a:tblPr>
              <a:tblGrid>
                <a:gridCol w="1320800"/>
                <a:gridCol w="1155700"/>
                <a:gridCol w="457200"/>
                <a:gridCol w="1130300"/>
                <a:gridCol w="1003300"/>
                <a:gridCol w="520700"/>
                <a:gridCol w="1054100"/>
              </a:tblGrid>
              <a:tr h="370840">
                <a:tc gridSpan="7">
                  <a:txBody>
                    <a:bodyPr/>
                    <a:lstStyle/>
                    <a:p>
                      <a:pPr algn="ctr"/>
                      <a:r>
                        <a:rPr lang="en-US" dirty="0" smtClean="0">
                          <a:latin typeface="Arial"/>
                          <a:cs typeface="Arial"/>
                        </a:rPr>
                        <a:t>FINAL SOLUTION</a:t>
                      </a:r>
                      <a:endParaRPr lang="en-US" dirty="0">
                        <a:latin typeface="Arial"/>
                        <a:cs typeface="Arial"/>
                      </a:endParaRPr>
                    </a:p>
                  </a:txBody>
                  <a:tcPr>
                    <a:lnL w="9525" cap="flat" cmpd="sng" algn="ctr">
                      <a:noFill/>
                      <a:prstDash val="solid"/>
                    </a:lnL>
                    <a:lnR w="9525" cap="flat" cmpd="sng" algn="ctr">
                      <a:noFill/>
                      <a:prstDash val="solid"/>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latin typeface="Arial"/>
                        <a:cs typeface="Arial"/>
                      </a:endParaRPr>
                    </a:p>
                  </a:txBody>
                  <a:tcPr/>
                </a:tc>
                <a:tc hMerge="1">
                  <a:txBody>
                    <a:bodyPr/>
                    <a:lstStyle/>
                    <a:p>
                      <a:endParaRPr lang="en-US"/>
                    </a:p>
                  </a:txBody>
                  <a:tcPr/>
                </a:tc>
                <a:tc hMerge="1">
                  <a:txBody>
                    <a:bodyPr/>
                    <a:lstStyle/>
                    <a:p>
                      <a:endParaRPr lang="en-US"/>
                    </a:p>
                  </a:txBody>
                  <a:tcPr/>
                </a:tc>
                <a:tc hMerge="1">
                  <a:txBody>
                    <a:bodyPr/>
                    <a:lstStyle/>
                    <a:p>
                      <a:pPr algn="ctr"/>
                      <a:endParaRPr lang="en-US" dirty="0">
                        <a:latin typeface="Arial"/>
                        <a:cs typeface="Arial"/>
                      </a:endParaRPr>
                    </a:p>
                  </a:txBody>
                  <a:tcPr/>
                </a:tc>
                <a:tc hMerge="1">
                  <a:txBody>
                    <a:bodyPr/>
                    <a:lstStyle/>
                    <a:p>
                      <a:endParaRPr lang="en-US"/>
                    </a:p>
                  </a:txBody>
                  <a:tcPr/>
                </a:tc>
                <a:tc hMerge="1">
                  <a:txBody>
                    <a:bodyPr/>
                    <a:lstStyle/>
                    <a:p>
                      <a:endParaRPr lang="en-US"/>
                    </a:p>
                  </a:txBody>
                  <a:tcPr/>
                </a:tc>
              </a:tr>
              <a:tr h="370840">
                <a:tc>
                  <a:txBody>
                    <a:bodyPr/>
                    <a:lstStyle/>
                    <a:p>
                      <a:pPr algn="ctr"/>
                      <a:r>
                        <a:rPr lang="en-US" b="1" dirty="0" smtClean="0">
                          <a:solidFill>
                            <a:srgbClr val="FFFFFF"/>
                          </a:solidFill>
                          <a:latin typeface="Arial"/>
                          <a:cs typeface="Arial"/>
                        </a:rPr>
                        <a:t>STAGE</a:t>
                      </a:r>
                      <a:endParaRPr lang="en-US" b="1" dirty="0">
                        <a:solidFill>
                          <a:srgbClr val="FFFFFF"/>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3">
                  <a:txBody>
                    <a:bodyPr/>
                    <a:lstStyle/>
                    <a:p>
                      <a:pPr algn="ctr"/>
                      <a:r>
                        <a:rPr lang="en-US" b="1" dirty="0" smtClean="0">
                          <a:solidFill>
                            <a:srgbClr val="FFFFFF"/>
                          </a:solidFill>
                          <a:latin typeface="Arial"/>
                          <a:cs typeface="Arial"/>
                        </a:rPr>
                        <a:t>OPTIMAL DECISION</a:t>
                      </a:r>
                      <a:endParaRPr lang="en-US" b="1" dirty="0">
                        <a:solidFill>
                          <a:srgbClr val="FFFFFF"/>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b="1" dirty="0" smtClean="0">
                          <a:solidFill>
                            <a:srgbClr val="FFFFFF"/>
                          </a:solidFill>
                          <a:latin typeface="Arial"/>
                          <a:cs typeface="Arial"/>
                        </a:rPr>
                        <a:t>OPTIMAL</a:t>
                      </a:r>
                      <a:r>
                        <a:rPr lang="en-US" b="1" baseline="0" dirty="0" smtClean="0">
                          <a:solidFill>
                            <a:srgbClr val="FFFFFF"/>
                          </a:solidFill>
                          <a:latin typeface="Arial"/>
                          <a:cs typeface="Arial"/>
                        </a:rPr>
                        <a:t> RETURN</a:t>
                      </a:r>
                      <a:endParaRPr lang="en-US" b="1" dirty="0">
                        <a:solidFill>
                          <a:srgbClr val="FFFFFF"/>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r>
              <a:tr h="370840">
                <a:tc>
                  <a:txBody>
                    <a:bodyPr/>
                    <a:lstStyle/>
                    <a:p>
                      <a:pPr algn="ctr"/>
                      <a:r>
                        <a:rPr lang="en-US" dirty="0" smtClean="0">
                          <a:latin typeface="Arial"/>
                          <a:cs typeface="Arial"/>
                        </a:rPr>
                        <a:t>4</a:t>
                      </a:r>
                      <a:endParaRPr lang="en-US"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6</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18</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3</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2</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1</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2</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10</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latin typeface="Arial"/>
                          <a:cs typeface="Arial"/>
                        </a:rPr>
                        <a:t>Total</a:t>
                      </a:r>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dirty="0" smtClean="0">
                          <a:latin typeface="Arial"/>
                          <a:cs typeface="Arial"/>
                        </a:rPr>
                        <a:t>8</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dirty="0" smtClean="0">
                          <a:latin typeface="Arial"/>
                          <a:cs typeface="Arial"/>
                        </a:rPr>
                        <a:t>28</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56322"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56323"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b="1" smtClean="0">
                <a:latin typeface="Arial" charset="0"/>
                <a:cs typeface="Arial" charset="0"/>
              </a:rPr>
              <a:t>Dynamic programming </a:t>
            </a:r>
          </a:p>
          <a:p>
            <a:pPr lvl="1"/>
            <a:r>
              <a:rPr lang="en-US" sz="2400" smtClean="0">
                <a:latin typeface="Arial" charset="0"/>
                <a:cs typeface="Arial" charset="0"/>
              </a:rPr>
              <a:t>Quantitative analysis technique</a:t>
            </a:r>
          </a:p>
          <a:p>
            <a:pPr lvl="1"/>
            <a:r>
              <a:rPr lang="en-US" sz="2400" smtClean="0">
                <a:latin typeface="Arial" charset="0"/>
                <a:cs typeface="Arial" charset="0"/>
              </a:rPr>
              <a:t>Large, complex problems</a:t>
            </a:r>
          </a:p>
          <a:p>
            <a:pPr lvl="1"/>
            <a:r>
              <a:rPr lang="en-US" sz="2400" smtClean="0">
                <a:latin typeface="Arial" charset="0"/>
                <a:cs typeface="Arial" charset="0"/>
              </a:rPr>
              <a:t>Sequences of decisions to be made </a:t>
            </a:r>
          </a:p>
          <a:p>
            <a:r>
              <a:rPr lang="en-US" sz="2800" smtClean="0">
                <a:latin typeface="Arial" charset="0"/>
                <a:cs typeface="Arial" charset="0"/>
              </a:rPr>
              <a:t>Divides problems into a number of </a:t>
            </a:r>
            <a:r>
              <a:rPr lang="en-US" sz="2800" i="1" smtClean="0">
                <a:latin typeface="Arial" charset="0"/>
                <a:cs typeface="Arial" charset="0"/>
              </a:rPr>
              <a:t>decision stages</a:t>
            </a:r>
          </a:p>
          <a:p>
            <a:r>
              <a:rPr lang="en-US" sz="2800" smtClean="0">
                <a:latin typeface="Arial" charset="0"/>
                <a:cs typeface="Arial" charset="0"/>
              </a:rPr>
              <a:t>Differs from linear programming in two ways</a:t>
            </a:r>
          </a:p>
          <a:p>
            <a:pPr lvl="1"/>
            <a:r>
              <a:rPr lang="en-US" sz="2400" smtClean="0">
                <a:latin typeface="Arial" charset="0"/>
                <a:cs typeface="Arial" charset="0"/>
              </a:rPr>
              <a:t>No algorithm that can be programmed to solve all problems</a:t>
            </a:r>
          </a:p>
          <a:p>
            <a:pPr lvl="1"/>
            <a:r>
              <a:rPr lang="en-US" sz="2400" i="1" smtClean="0">
                <a:latin typeface="Arial" charset="0"/>
                <a:cs typeface="Arial" charset="0"/>
              </a:rPr>
              <a:t>Multistage</a:t>
            </a:r>
            <a:r>
              <a:rPr lang="en-US" sz="2400" smtClean="0">
                <a:latin typeface="Arial" charset="0"/>
                <a:cs typeface="Arial" charset="0"/>
              </a:rPr>
              <a:t> approach instead of </a:t>
            </a:r>
            <a:r>
              <a:rPr lang="en-US" sz="2400" i="1" smtClean="0">
                <a:latin typeface="Arial" charset="0"/>
                <a:cs typeface="Arial" charset="0"/>
              </a:rPr>
              <a:t>single-stage </a:t>
            </a:r>
            <a:r>
              <a:rPr lang="en-US" sz="2400" smtClean="0">
                <a:latin typeface="Arial" charset="0"/>
                <a:cs typeface="Arial" charset="0"/>
              </a:rPr>
              <a:t>solution</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M2 – </a:t>
            </a:r>
            <a:fld id="{DB223F40-81E3-4F9C-B3FA-0CC5DF335E9B}"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Four Steps of Dynamic Programming </a:t>
            </a:r>
          </a:p>
        </p:txBody>
      </p:sp>
      <p:sp>
        <p:nvSpPr>
          <p:cNvPr id="20482" name="Content Placeholder 2"/>
          <p:cNvSpPr>
            <a:spLocks noGrp="1"/>
          </p:cNvSpPr>
          <p:nvPr>
            <p:ph idx="1"/>
          </p:nvPr>
        </p:nvSpPr>
        <p:spPr/>
        <p:txBody>
          <a:bodyPr/>
          <a:lstStyle/>
          <a:p>
            <a:pPr marL="514350" indent="-514350">
              <a:buFont typeface="Calibri" pitchFamily="34" charset="0"/>
              <a:buAutoNum type="arabicPeriod"/>
            </a:pPr>
            <a:r>
              <a:rPr lang="en-US" sz="2800" smtClean="0">
                <a:latin typeface="Arial" charset="0"/>
                <a:cs typeface="Arial" charset="0"/>
              </a:rPr>
              <a:t>Divide the original problem into subproblems called stages</a:t>
            </a:r>
          </a:p>
          <a:p>
            <a:pPr marL="514350" indent="-514350">
              <a:buFont typeface="Calibri" pitchFamily="34" charset="0"/>
              <a:buAutoNum type="arabicPeriod"/>
            </a:pPr>
            <a:r>
              <a:rPr lang="en-US" sz="2800" smtClean="0">
                <a:latin typeface="Arial" charset="0"/>
                <a:cs typeface="Arial" charset="0"/>
              </a:rPr>
              <a:t>Solve the last stage of the problem for all possible conditions or states.</a:t>
            </a:r>
          </a:p>
          <a:p>
            <a:pPr marL="514350" indent="-514350">
              <a:buFont typeface="Calibri" pitchFamily="34" charset="0"/>
              <a:buAutoNum type="arabicPeriod"/>
            </a:pPr>
            <a:r>
              <a:rPr lang="en-US" sz="2800" smtClean="0">
                <a:latin typeface="Arial" charset="0"/>
                <a:cs typeface="Arial" charset="0"/>
              </a:rPr>
              <a:t>Working backward from the last stage, solve each intermediate stage. This is done by determining optimal policies from that stage to the end of the problem (last stage).</a:t>
            </a:r>
          </a:p>
          <a:p>
            <a:pPr marL="514350" indent="-514350">
              <a:buFont typeface="Calibri" pitchFamily="34" charset="0"/>
              <a:buAutoNum type="arabicPeriod"/>
            </a:pPr>
            <a:r>
              <a:rPr lang="en-US" sz="2800" smtClean="0">
                <a:latin typeface="Arial" charset="0"/>
                <a:cs typeface="Arial" charset="0"/>
              </a:rPr>
              <a:t>Obtain the optimal solution for the original problem by solving all stages sequentially.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F997ED24-F04A-4503-B465-15A843C42D19}"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Shortest-Route Problem</a:t>
            </a:r>
          </a:p>
        </p:txBody>
      </p:sp>
      <p:sp>
        <p:nvSpPr>
          <p:cNvPr id="21506" name="Content Placeholder 2"/>
          <p:cNvSpPr>
            <a:spLocks noGrp="1"/>
          </p:cNvSpPr>
          <p:nvPr>
            <p:ph idx="1"/>
          </p:nvPr>
        </p:nvSpPr>
        <p:spPr>
          <a:xfrm>
            <a:off x="673100" y="1460500"/>
            <a:ext cx="7823200" cy="1079500"/>
          </a:xfrm>
        </p:spPr>
        <p:txBody>
          <a:bodyPr/>
          <a:lstStyle/>
          <a:p>
            <a:r>
              <a:rPr lang="en-US" sz="2800" smtClean="0">
                <a:latin typeface="Arial" charset="0"/>
                <a:cs typeface="Arial" charset="0"/>
              </a:rPr>
              <a:t>Trip from Rice, Georgia to Dixieville, Georgia</a:t>
            </a:r>
          </a:p>
          <a:p>
            <a:r>
              <a:rPr lang="en-US" sz="2800" smtClean="0">
                <a:latin typeface="Arial" charset="0"/>
                <a:cs typeface="Arial" charset="0"/>
              </a:rPr>
              <a:t>Find the shortest route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291903FE-5D4D-4E07-8B44-607AFFBA601C}" type="slidenum">
              <a:rPr lang="en-US"/>
              <a:pPr>
                <a:defRPr/>
              </a:pPr>
              <a:t>6</a:t>
            </a:fld>
            <a:endParaRPr lang="en-US"/>
          </a:p>
        </p:txBody>
      </p:sp>
      <p:grpSp>
        <p:nvGrpSpPr>
          <p:cNvPr id="75" name="Group 74"/>
          <p:cNvGrpSpPr>
            <a:grpSpLocks/>
          </p:cNvGrpSpPr>
          <p:nvPr/>
        </p:nvGrpSpPr>
        <p:grpSpPr bwMode="auto">
          <a:xfrm>
            <a:off x="1355725" y="3000375"/>
            <a:ext cx="6848475" cy="3419475"/>
            <a:chOff x="1295400" y="2791022"/>
            <a:chExt cx="6847810" cy="3418881"/>
          </a:xfrm>
        </p:grpSpPr>
        <p:sp>
          <p:nvSpPr>
            <p:cNvPr id="21511" name="TextBox 6"/>
            <p:cNvSpPr txBox="1">
              <a:spLocks noChangeArrowheads="1"/>
            </p:cNvSpPr>
            <p:nvPr/>
          </p:nvSpPr>
          <p:spPr bwMode="auto">
            <a:xfrm>
              <a:off x="1295400" y="4675323"/>
              <a:ext cx="543826" cy="307777"/>
            </a:xfrm>
            <a:prstGeom prst="rect">
              <a:avLst/>
            </a:prstGeom>
            <a:noFill/>
            <a:ln w="9525">
              <a:noFill/>
              <a:miter lim="800000"/>
              <a:headEnd/>
              <a:tailEnd/>
            </a:ln>
          </p:spPr>
          <p:txBody>
            <a:bodyPr wrap="none">
              <a:spAutoFit/>
            </a:bodyPr>
            <a:lstStyle/>
            <a:p>
              <a:r>
                <a:rPr lang="en-US" sz="1400"/>
                <a:t>Rice</a:t>
              </a:r>
            </a:p>
          </p:txBody>
        </p:sp>
        <p:sp>
          <p:nvSpPr>
            <p:cNvPr id="21512" name="TextBox 7"/>
            <p:cNvSpPr txBox="1">
              <a:spLocks noChangeArrowheads="1"/>
            </p:cNvSpPr>
            <p:nvPr/>
          </p:nvSpPr>
          <p:spPr bwMode="auto">
            <a:xfrm>
              <a:off x="3163940" y="2791022"/>
              <a:ext cx="941283" cy="307777"/>
            </a:xfrm>
            <a:prstGeom prst="rect">
              <a:avLst/>
            </a:prstGeom>
            <a:noFill/>
            <a:ln w="9525">
              <a:noFill/>
              <a:miter lim="800000"/>
              <a:headEnd/>
              <a:tailEnd/>
            </a:ln>
          </p:spPr>
          <p:txBody>
            <a:bodyPr wrap="none">
              <a:spAutoFit/>
            </a:bodyPr>
            <a:lstStyle/>
            <a:p>
              <a:r>
                <a:rPr lang="en-US" sz="1400"/>
                <a:t>Lake City</a:t>
              </a:r>
            </a:p>
          </p:txBody>
        </p:sp>
        <p:sp>
          <p:nvSpPr>
            <p:cNvPr id="21513" name="TextBox 8"/>
            <p:cNvSpPr txBox="1">
              <a:spLocks noChangeArrowheads="1"/>
            </p:cNvSpPr>
            <p:nvPr/>
          </p:nvSpPr>
          <p:spPr bwMode="auto">
            <a:xfrm>
              <a:off x="3304306" y="5902126"/>
              <a:ext cx="613870" cy="307777"/>
            </a:xfrm>
            <a:prstGeom prst="rect">
              <a:avLst/>
            </a:prstGeom>
            <a:noFill/>
            <a:ln w="9525">
              <a:noFill/>
              <a:miter lim="800000"/>
              <a:headEnd/>
              <a:tailEnd/>
            </a:ln>
          </p:spPr>
          <p:txBody>
            <a:bodyPr wrap="none">
              <a:spAutoFit/>
            </a:bodyPr>
            <a:lstStyle/>
            <a:p>
              <a:r>
                <a:rPr lang="en-US" sz="1400"/>
                <a:t>Hope</a:t>
              </a:r>
            </a:p>
          </p:txBody>
        </p:sp>
        <p:sp>
          <p:nvSpPr>
            <p:cNvPr id="21514" name="TextBox 9"/>
            <p:cNvSpPr txBox="1">
              <a:spLocks noChangeArrowheads="1"/>
            </p:cNvSpPr>
            <p:nvPr/>
          </p:nvSpPr>
          <p:spPr bwMode="auto">
            <a:xfrm>
              <a:off x="5068446" y="5902126"/>
              <a:ext cx="1162736" cy="307777"/>
            </a:xfrm>
            <a:prstGeom prst="rect">
              <a:avLst/>
            </a:prstGeom>
            <a:noFill/>
            <a:ln w="9525">
              <a:noFill/>
              <a:miter lim="800000"/>
              <a:headEnd/>
              <a:tailEnd/>
            </a:ln>
          </p:spPr>
          <p:txBody>
            <a:bodyPr wrap="none">
              <a:spAutoFit/>
            </a:bodyPr>
            <a:lstStyle/>
            <a:p>
              <a:r>
                <a:rPr lang="en-US" sz="1400"/>
                <a:t>Georgetown</a:t>
              </a:r>
            </a:p>
          </p:txBody>
        </p:sp>
        <p:sp>
          <p:nvSpPr>
            <p:cNvPr id="21515" name="TextBox 10"/>
            <p:cNvSpPr txBox="1">
              <a:spLocks noChangeArrowheads="1"/>
            </p:cNvSpPr>
            <p:nvPr/>
          </p:nvSpPr>
          <p:spPr bwMode="auto">
            <a:xfrm>
              <a:off x="5287244" y="2791022"/>
              <a:ext cx="743613" cy="307777"/>
            </a:xfrm>
            <a:prstGeom prst="rect">
              <a:avLst/>
            </a:prstGeom>
            <a:noFill/>
            <a:ln w="9525">
              <a:noFill/>
              <a:miter lim="800000"/>
              <a:headEnd/>
              <a:tailEnd/>
            </a:ln>
          </p:spPr>
          <p:txBody>
            <a:bodyPr wrap="none">
              <a:spAutoFit/>
            </a:bodyPr>
            <a:lstStyle/>
            <a:p>
              <a:r>
                <a:rPr lang="en-US" sz="1400"/>
                <a:t>Athens</a:t>
              </a:r>
            </a:p>
          </p:txBody>
        </p:sp>
        <p:sp>
          <p:nvSpPr>
            <p:cNvPr id="21516" name="TextBox 11"/>
            <p:cNvSpPr txBox="1">
              <a:spLocks noChangeArrowheads="1"/>
            </p:cNvSpPr>
            <p:nvPr/>
          </p:nvSpPr>
          <p:spPr bwMode="auto">
            <a:xfrm>
              <a:off x="7250217" y="4193977"/>
              <a:ext cx="892993" cy="307777"/>
            </a:xfrm>
            <a:prstGeom prst="rect">
              <a:avLst/>
            </a:prstGeom>
            <a:noFill/>
            <a:ln w="9525">
              <a:noFill/>
              <a:miter lim="800000"/>
              <a:headEnd/>
              <a:tailEnd/>
            </a:ln>
          </p:spPr>
          <p:txBody>
            <a:bodyPr wrap="none">
              <a:spAutoFit/>
            </a:bodyPr>
            <a:lstStyle/>
            <a:p>
              <a:r>
                <a:rPr lang="en-US" sz="1400"/>
                <a:t>Dixieville</a:t>
              </a:r>
            </a:p>
          </p:txBody>
        </p:sp>
        <p:sp>
          <p:nvSpPr>
            <p:cNvPr id="21517" name="TextBox 12"/>
            <p:cNvSpPr txBox="1">
              <a:spLocks noChangeArrowheads="1"/>
            </p:cNvSpPr>
            <p:nvPr/>
          </p:nvSpPr>
          <p:spPr bwMode="auto">
            <a:xfrm>
              <a:off x="3275376" y="4033738"/>
              <a:ext cx="693557" cy="307777"/>
            </a:xfrm>
            <a:prstGeom prst="rect">
              <a:avLst/>
            </a:prstGeom>
            <a:noFill/>
            <a:ln w="9525">
              <a:noFill/>
              <a:miter lim="800000"/>
              <a:headEnd/>
              <a:tailEnd/>
            </a:ln>
          </p:spPr>
          <p:txBody>
            <a:bodyPr wrap="none">
              <a:spAutoFit/>
            </a:bodyPr>
            <a:lstStyle/>
            <a:p>
              <a:r>
                <a:rPr lang="en-US" sz="1400"/>
                <a:t>Brown</a:t>
              </a:r>
            </a:p>
          </p:txBody>
        </p:sp>
        <p:sp>
          <p:nvSpPr>
            <p:cNvPr id="21518" name="TextBox 20"/>
            <p:cNvSpPr txBox="1">
              <a:spLocks noChangeArrowheads="1"/>
            </p:cNvSpPr>
            <p:nvPr/>
          </p:nvSpPr>
          <p:spPr bwMode="auto">
            <a:xfrm rot="-1847724">
              <a:off x="1993900" y="3748384"/>
              <a:ext cx="753344" cy="307777"/>
            </a:xfrm>
            <a:prstGeom prst="rect">
              <a:avLst/>
            </a:prstGeom>
            <a:noFill/>
            <a:ln w="9525">
              <a:noFill/>
              <a:miter lim="800000"/>
              <a:headEnd/>
              <a:tailEnd/>
            </a:ln>
          </p:spPr>
          <p:txBody>
            <a:bodyPr wrap="none">
              <a:spAutoFit/>
            </a:bodyPr>
            <a:lstStyle/>
            <a:p>
              <a:r>
                <a:rPr lang="en-US" sz="1400"/>
                <a:t>4 miles</a:t>
              </a:r>
            </a:p>
          </p:txBody>
        </p:sp>
        <p:sp>
          <p:nvSpPr>
            <p:cNvPr id="21519" name="TextBox 21"/>
            <p:cNvSpPr txBox="1">
              <a:spLocks noChangeArrowheads="1"/>
            </p:cNvSpPr>
            <p:nvPr/>
          </p:nvSpPr>
          <p:spPr bwMode="auto">
            <a:xfrm>
              <a:off x="2209800" y="4243288"/>
              <a:ext cx="753344" cy="307777"/>
            </a:xfrm>
            <a:prstGeom prst="rect">
              <a:avLst/>
            </a:prstGeom>
            <a:noFill/>
            <a:ln w="9525">
              <a:noFill/>
              <a:miter lim="800000"/>
              <a:headEnd/>
              <a:tailEnd/>
            </a:ln>
          </p:spPr>
          <p:txBody>
            <a:bodyPr wrap="none">
              <a:spAutoFit/>
            </a:bodyPr>
            <a:lstStyle/>
            <a:p>
              <a:r>
                <a:rPr lang="en-US" sz="1400"/>
                <a:t>5 miles</a:t>
              </a:r>
            </a:p>
          </p:txBody>
        </p:sp>
        <p:sp>
          <p:nvSpPr>
            <p:cNvPr id="21520" name="TextBox 22"/>
            <p:cNvSpPr txBox="1">
              <a:spLocks noChangeArrowheads="1"/>
            </p:cNvSpPr>
            <p:nvPr/>
          </p:nvSpPr>
          <p:spPr bwMode="auto">
            <a:xfrm rot="1843673">
              <a:off x="2421656" y="4972049"/>
              <a:ext cx="753344" cy="307777"/>
            </a:xfrm>
            <a:prstGeom prst="rect">
              <a:avLst/>
            </a:prstGeom>
            <a:noFill/>
            <a:ln w="9525">
              <a:noFill/>
              <a:miter lim="800000"/>
              <a:headEnd/>
              <a:tailEnd/>
            </a:ln>
          </p:spPr>
          <p:txBody>
            <a:bodyPr wrap="none">
              <a:spAutoFit/>
            </a:bodyPr>
            <a:lstStyle/>
            <a:p>
              <a:r>
                <a:rPr lang="en-US" sz="1400"/>
                <a:t>2 miles</a:t>
              </a:r>
            </a:p>
          </p:txBody>
        </p:sp>
        <p:sp>
          <p:nvSpPr>
            <p:cNvPr id="21521" name="TextBox 23"/>
            <p:cNvSpPr txBox="1">
              <a:spLocks noChangeArrowheads="1"/>
            </p:cNvSpPr>
            <p:nvPr/>
          </p:nvSpPr>
          <p:spPr bwMode="auto">
            <a:xfrm>
              <a:off x="4120003" y="3000572"/>
              <a:ext cx="853193" cy="307777"/>
            </a:xfrm>
            <a:prstGeom prst="rect">
              <a:avLst/>
            </a:prstGeom>
            <a:noFill/>
            <a:ln w="9525">
              <a:noFill/>
              <a:miter lim="800000"/>
              <a:headEnd/>
              <a:tailEnd/>
            </a:ln>
          </p:spPr>
          <p:txBody>
            <a:bodyPr wrap="none">
              <a:spAutoFit/>
            </a:bodyPr>
            <a:lstStyle/>
            <a:p>
              <a:r>
                <a:rPr lang="en-US" sz="1400"/>
                <a:t>10 miles</a:t>
              </a:r>
            </a:p>
          </p:txBody>
        </p:sp>
        <p:sp>
          <p:nvSpPr>
            <p:cNvPr id="21522" name="TextBox 24"/>
            <p:cNvSpPr txBox="1">
              <a:spLocks noChangeArrowheads="1"/>
            </p:cNvSpPr>
            <p:nvPr/>
          </p:nvSpPr>
          <p:spPr bwMode="auto">
            <a:xfrm rot="-1851265">
              <a:off x="3983566" y="3701817"/>
              <a:ext cx="853193" cy="307777"/>
            </a:xfrm>
            <a:prstGeom prst="rect">
              <a:avLst/>
            </a:prstGeom>
            <a:noFill/>
            <a:ln w="9525">
              <a:noFill/>
              <a:miter lim="800000"/>
              <a:headEnd/>
              <a:tailEnd/>
            </a:ln>
          </p:spPr>
          <p:txBody>
            <a:bodyPr wrap="none">
              <a:spAutoFit/>
            </a:bodyPr>
            <a:lstStyle/>
            <a:p>
              <a:r>
                <a:rPr lang="en-US" sz="1400"/>
                <a:t>12 miles</a:t>
              </a:r>
            </a:p>
          </p:txBody>
        </p:sp>
        <p:sp>
          <p:nvSpPr>
            <p:cNvPr id="21523" name="TextBox 25"/>
            <p:cNvSpPr txBox="1">
              <a:spLocks noChangeArrowheads="1"/>
            </p:cNvSpPr>
            <p:nvPr/>
          </p:nvSpPr>
          <p:spPr bwMode="auto">
            <a:xfrm rot="1853031">
              <a:off x="4514850" y="5029199"/>
              <a:ext cx="753344" cy="307777"/>
            </a:xfrm>
            <a:prstGeom prst="rect">
              <a:avLst/>
            </a:prstGeom>
            <a:noFill/>
            <a:ln w="9525">
              <a:noFill/>
              <a:miter lim="800000"/>
              <a:headEnd/>
              <a:tailEnd/>
            </a:ln>
          </p:spPr>
          <p:txBody>
            <a:bodyPr wrap="none">
              <a:spAutoFit/>
            </a:bodyPr>
            <a:lstStyle/>
            <a:p>
              <a:r>
                <a:rPr lang="en-US" sz="1400"/>
                <a:t>6 miles</a:t>
              </a:r>
            </a:p>
          </p:txBody>
        </p:sp>
        <p:sp>
          <p:nvSpPr>
            <p:cNvPr id="21524" name="TextBox 26"/>
            <p:cNvSpPr txBox="1">
              <a:spLocks noChangeArrowheads="1"/>
            </p:cNvSpPr>
            <p:nvPr/>
          </p:nvSpPr>
          <p:spPr bwMode="auto">
            <a:xfrm rot="2152754">
              <a:off x="5975350" y="3511945"/>
              <a:ext cx="853193" cy="307777"/>
            </a:xfrm>
            <a:prstGeom prst="rect">
              <a:avLst/>
            </a:prstGeom>
            <a:noFill/>
            <a:ln w="9525">
              <a:noFill/>
              <a:miter lim="800000"/>
              <a:headEnd/>
              <a:tailEnd/>
            </a:ln>
          </p:spPr>
          <p:txBody>
            <a:bodyPr wrap="none">
              <a:spAutoFit/>
            </a:bodyPr>
            <a:lstStyle/>
            <a:p>
              <a:r>
                <a:rPr lang="en-US" sz="1400"/>
                <a:t>14 miles</a:t>
              </a:r>
            </a:p>
          </p:txBody>
        </p:sp>
        <p:sp>
          <p:nvSpPr>
            <p:cNvPr id="21525" name="TextBox 27"/>
            <p:cNvSpPr txBox="1">
              <a:spLocks noChangeArrowheads="1"/>
            </p:cNvSpPr>
            <p:nvPr/>
          </p:nvSpPr>
          <p:spPr bwMode="auto">
            <a:xfrm rot="-3002361">
              <a:off x="4320991" y="4080227"/>
              <a:ext cx="753344" cy="307777"/>
            </a:xfrm>
            <a:prstGeom prst="rect">
              <a:avLst/>
            </a:prstGeom>
            <a:noFill/>
            <a:ln w="9525">
              <a:noFill/>
              <a:miter lim="800000"/>
              <a:headEnd/>
              <a:tailEnd/>
            </a:ln>
          </p:spPr>
          <p:txBody>
            <a:bodyPr wrap="none">
              <a:spAutoFit/>
            </a:bodyPr>
            <a:lstStyle/>
            <a:p>
              <a:r>
                <a:rPr lang="en-US" sz="1400"/>
                <a:t>4 miles</a:t>
              </a:r>
            </a:p>
          </p:txBody>
        </p:sp>
        <p:sp>
          <p:nvSpPr>
            <p:cNvPr id="21526" name="TextBox 28"/>
            <p:cNvSpPr txBox="1">
              <a:spLocks noChangeArrowheads="1"/>
            </p:cNvSpPr>
            <p:nvPr/>
          </p:nvSpPr>
          <p:spPr bwMode="auto">
            <a:xfrm rot="-2660396">
              <a:off x="5867400" y="4851400"/>
              <a:ext cx="753344" cy="307777"/>
            </a:xfrm>
            <a:prstGeom prst="rect">
              <a:avLst/>
            </a:prstGeom>
            <a:noFill/>
            <a:ln w="9525">
              <a:noFill/>
              <a:miter lim="800000"/>
              <a:headEnd/>
              <a:tailEnd/>
            </a:ln>
          </p:spPr>
          <p:txBody>
            <a:bodyPr wrap="none">
              <a:spAutoFit/>
            </a:bodyPr>
            <a:lstStyle/>
            <a:p>
              <a:r>
                <a:rPr lang="en-US" sz="1400"/>
                <a:t>2 miles</a:t>
              </a:r>
            </a:p>
          </p:txBody>
        </p:sp>
        <p:sp>
          <p:nvSpPr>
            <p:cNvPr id="21527" name="TextBox 29"/>
            <p:cNvSpPr txBox="1">
              <a:spLocks noChangeArrowheads="1"/>
            </p:cNvSpPr>
            <p:nvPr/>
          </p:nvSpPr>
          <p:spPr bwMode="auto">
            <a:xfrm>
              <a:off x="4247003" y="5489772"/>
              <a:ext cx="853193" cy="307777"/>
            </a:xfrm>
            <a:prstGeom prst="rect">
              <a:avLst/>
            </a:prstGeom>
            <a:noFill/>
            <a:ln w="9525">
              <a:noFill/>
              <a:miter lim="800000"/>
              <a:headEnd/>
              <a:tailEnd/>
            </a:ln>
          </p:spPr>
          <p:txBody>
            <a:bodyPr wrap="none">
              <a:spAutoFit/>
            </a:bodyPr>
            <a:lstStyle/>
            <a:p>
              <a:r>
                <a:rPr lang="en-US" sz="1400"/>
                <a:t>10 miles</a:t>
              </a:r>
            </a:p>
          </p:txBody>
        </p:sp>
        <p:cxnSp>
          <p:nvCxnSpPr>
            <p:cNvPr id="46" name="Straight Arrow Connector 45"/>
            <p:cNvCxnSpPr/>
            <p:nvPr/>
          </p:nvCxnSpPr>
          <p:spPr>
            <a:xfrm flipV="1">
              <a:off x="1689062" y="3392580"/>
              <a:ext cx="1784177" cy="101899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1647791" y="4517922"/>
              <a:ext cx="1792114"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3636736" y="4559190"/>
              <a:ext cx="1855607" cy="111423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1655728" y="4603632"/>
              <a:ext cx="1806400" cy="105709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5709809" y="3341789"/>
              <a:ext cx="1217494" cy="85233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5728857" y="4490940"/>
              <a:ext cx="1217494" cy="121581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3636736" y="3354487"/>
              <a:ext cx="1854020" cy="109042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21554" idx="3"/>
            </p:cNvCxnSpPr>
            <p:nvPr/>
          </p:nvCxnSpPr>
          <p:spPr>
            <a:xfrm>
              <a:off x="3757374" y="3271951"/>
              <a:ext cx="1700047" cy="634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21558" idx="3"/>
              <a:endCxn id="21550" idx="1"/>
            </p:cNvCxnSpPr>
            <p:nvPr/>
          </p:nvCxnSpPr>
          <p:spPr>
            <a:xfrm>
              <a:off x="3757374" y="5760719"/>
              <a:ext cx="1754017"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74" name="Freeform 73"/>
            <p:cNvSpPr/>
            <p:nvPr/>
          </p:nvSpPr>
          <p:spPr>
            <a:xfrm>
              <a:off x="3671657" y="3400516"/>
              <a:ext cx="1849257" cy="2260207"/>
            </a:xfrm>
            <a:custGeom>
              <a:avLst/>
              <a:gdLst>
                <a:gd name="connsiteX0" fmla="*/ 0 w 1847850"/>
                <a:gd name="connsiteY0" fmla="*/ 2260600 h 2260600"/>
                <a:gd name="connsiteX1" fmla="*/ 520700 w 1847850"/>
                <a:gd name="connsiteY1" fmla="*/ 1612900 h 2260600"/>
                <a:gd name="connsiteX2" fmla="*/ 457200 w 1847850"/>
                <a:gd name="connsiteY2" fmla="*/ 1517650 h 2260600"/>
                <a:gd name="connsiteX3" fmla="*/ 488950 w 1847850"/>
                <a:gd name="connsiteY3" fmla="*/ 1473200 h 2260600"/>
                <a:gd name="connsiteX4" fmla="*/ 565150 w 1847850"/>
                <a:gd name="connsiteY4" fmla="*/ 1435100 h 2260600"/>
                <a:gd name="connsiteX5" fmla="*/ 635000 w 1847850"/>
                <a:gd name="connsiteY5" fmla="*/ 1473200 h 2260600"/>
                <a:gd name="connsiteX6" fmla="*/ 1847850 w 1847850"/>
                <a:gd name="connsiteY6" fmla="*/ 0 h 2260600"/>
                <a:gd name="connsiteX0" fmla="*/ 0 w 1847850"/>
                <a:gd name="connsiteY0" fmla="*/ 2260600 h 2260600"/>
                <a:gd name="connsiteX1" fmla="*/ 520700 w 1847850"/>
                <a:gd name="connsiteY1" fmla="*/ 1612900 h 2260600"/>
                <a:gd name="connsiteX2" fmla="*/ 457200 w 1847850"/>
                <a:gd name="connsiteY2" fmla="*/ 1517650 h 2260600"/>
                <a:gd name="connsiteX3" fmla="*/ 488950 w 1847850"/>
                <a:gd name="connsiteY3" fmla="*/ 1473200 h 2260600"/>
                <a:gd name="connsiteX4" fmla="*/ 565150 w 1847850"/>
                <a:gd name="connsiteY4" fmla="*/ 1435100 h 2260600"/>
                <a:gd name="connsiteX5" fmla="*/ 654050 w 1847850"/>
                <a:gd name="connsiteY5" fmla="*/ 1489075 h 2260600"/>
                <a:gd name="connsiteX6" fmla="*/ 1847850 w 1847850"/>
                <a:gd name="connsiteY6" fmla="*/ 0 h 2260600"/>
                <a:gd name="connsiteX0" fmla="*/ 0 w 1847850"/>
                <a:gd name="connsiteY0" fmla="*/ 2260600 h 2260600"/>
                <a:gd name="connsiteX1" fmla="*/ 520700 w 1847850"/>
                <a:gd name="connsiteY1" fmla="*/ 1612900 h 2260600"/>
                <a:gd name="connsiteX2" fmla="*/ 457200 w 1847850"/>
                <a:gd name="connsiteY2" fmla="*/ 1517650 h 2260600"/>
                <a:gd name="connsiteX3" fmla="*/ 488950 w 1847850"/>
                <a:gd name="connsiteY3" fmla="*/ 1473200 h 2260600"/>
                <a:gd name="connsiteX4" fmla="*/ 565150 w 1847850"/>
                <a:gd name="connsiteY4" fmla="*/ 1435100 h 2260600"/>
                <a:gd name="connsiteX5" fmla="*/ 644525 w 1847850"/>
                <a:gd name="connsiteY5" fmla="*/ 1476375 h 2260600"/>
                <a:gd name="connsiteX6" fmla="*/ 1847850 w 1847850"/>
                <a:gd name="connsiteY6" fmla="*/ 0 h 2260600"/>
                <a:gd name="connsiteX0" fmla="*/ 0 w 1847850"/>
                <a:gd name="connsiteY0" fmla="*/ 2260600 h 2260600"/>
                <a:gd name="connsiteX1" fmla="*/ 542925 w 1847850"/>
                <a:gd name="connsiteY1" fmla="*/ 1619250 h 2260600"/>
                <a:gd name="connsiteX2" fmla="*/ 457200 w 1847850"/>
                <a:gd name="connsiteY2" fmla="*/ 1517650 h 2260600"/>
                <a:gd name="connsiteX3" fmla="*/ 488950 w 1847850"/>
                <a:gd name="connsiteY3" fmla="*/ 1473200 h 2260600"/>
                <a:gd name="connsiteX4" fmla="*/ 565150 w 1847850"/>
                <a:gd name="connsiteY4" fmla="*/ 14351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57200 w 1847850"/>
                <a:gd name="connsiteY2" fmla="*/ 1517650 h 2260600"/>
                <a:gd name="connsiteX3" fmla="*/ 488950 w 1847850"/>
                <a:gd name="connsiteY3" fmla="*/ 1473200 h 2260600"/>
                <a:gd name="connsiteX4" fmla="*/ 565150 w 1847850"/>
                <a:gd name="connsiteY4" fmla="*/ 14351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5150 w 1847850"/>
                <a:gd name="connsiteY4" fmla="*/ 14351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 name="connsiteX0" fmla="*/ 0 w 1847850"/>
                <a:gd name="connsiteY0" fmla="*/ 2260600 h 2260600"/>
                <a:gd name="connsiteX1" fmla="*/ 539750 w 1847850"/>
                <a:gd name="connsiteY1" fmla="*/ 1612900 h 2260600"/>
                <a:gd name="connsiteX2" fmla="*/ 479425 w 1847850"/>
                <a:gd name="connsiteY2" fmla="*/ 1543050 h 2260600"/>
                <a:gd name="connsiteX3" fmla="*/ 488950 w 1847850"/>
                <a:gd name="connsiteY3" fmla="*/ 1473200 h 2260600"/>
                <a:gd name="connsiteX4" fmla="*/ 561975 w 1847850"/>
                <a:gd name="connsiteY4" fmla="*/ 1447800 h 2260600"/>
                <a:gd name="connsiteX5" fmla="*/ 644525 w 1847850"/>
                <a:gd name="connsiteY5" fmla="*/ 1476375 h 2260600"/>
                <a:gd name="connsiteX6" fmla="*/ 1847850 w 1847850"/>
                <a:gd name="connsiteY6" fmla="*/ 0 h 226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7850" h="2260600">
                  <a:moveTo>
                    <a:pt x="0" y="2260600"/>
                  </a:moveTo>
                  <a:lnTo>
                    <a:pt x="539750" y="1612900"/>
                  </a:lnTo>
                  <a:cubicBezTo>
                    <a:pt x="489479" y="1553633"/>
                    <a:pt x="487892" y="1566333"/>
                    <a:pt x="479425" y="1543050"/>
                  </a:cubicBezTo>
                  <a:cubicBezTo>
                    <a:pt x="470958" y="1519767"/>
                    <a:pt x="475192" y="1489075"/>
                    <a:pt x="488950" y="1473200"/>
                  </a:cubicBezTo>
                  <a:cubicBezTo>
                    <a:pt x="510117" y="1445683"/>
                    <a:pt x="531283" y="1447800"/>
                    <a:pt x="561975" y="1447800"/>
                  </a:cubicBezTo>
                  <a:cubicBezTo>
                    <a:pt x="592667" y="1447800"/>
                    <a:pt x="617008" y="1466850"/>
                    <a:pt x="644525" y="1476375"/>
                  </a:cubicBezTo>
                  <a:lnTo>
                    <a:pt x="1847850" y="0"/>
                  </a:lnTo>
                </a:path>
              </a:pathLst>
            </a:cu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21538" name="Group 39"/>
            <p:cNvGrpSpPr>
              <a:grpSpLocks/>
            </p:cNvGrpSpPr>
            <p:nvPr/>
          </p:nvGrpSpPr>
          <p:grpSpPr bwMode="auto">
            <a:xfrm>
              <a:off x="3431568" y="5576787"/>
              <a:ext cx="368301" cy="368301"/>
              <a:chOff x="-499341" y="1591735"/>
              <a:chExt cx="368301" cy="368301"/>
            </a:xfrm>
          </p:grpSpPr>
          <p:sp>
            <p:nvSpPr>
              <p:cNvPr id="32" name="Oval 31"/>
              <p:cNvSpPr/>
              <p:nvPr/>
            </p:nvSpPr>
            <p:spPr>
              <a:xfrm>
                <a:off x="-498941" y="1591549"/>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58" name="TextBox 14"/>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nvGrpSpPr>
            <p:cNvPr id="21539" name="Group 38"/>
            <p:cNvGrpSpPr>
              <a:grpSpLocks/>
            </p:cNvGrpSpPr>
            <p:nvPr/>
          </p:nvGrpSpPr>
          <p:grpSpPr bwMode="auto">
            <a:xfrm>
              <a:off x="3431568" y="4337284"/>
              <a:ext cx="368301" cy="368301"/>
              <a:chOff x="-499341" y="2138696"/>
              <a:chExt cx="368301" cy="368301"/>
            </a:xfrm>
          </p:grpSpPr>
          <p:sp>
            <p:nvSpPr>
              <p:cNvPr id="33" name="Oval 32"/>
              <p:cNvSpPr/>
              <p:nvPr/>
            </p:nvSpPr>
            <p:spPr>
              <a:xfrm>
                <a:off x="-498941" y="2138390"/>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56" name="TextBox 15"/>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1540" name="Group 37"/>
            <p:cNvGrpSpPr>
              <a:grpSpLocks/>
            </p:cNvGrpSpPr>
            <p:nvPr/>
          </p:nvGrpSpPr>
          <p:grpSpPr bwMode="auto">
            <a:xfrm>
              <a:off x="3431568" y="3087588"/>
              <a:ext cx="368301" cy="368301"/>
              <a:chOff x="-499341" y="2723520"/>
              <a:chExt cx="368301" cy="368301"/>
            </a:xfrm>
          </p:grpSpPr>
          <p:sp>
            <p:nvSpPr>
              <p:cNvPr id="37" name="Oval 36"/>
              <p:cNvSpPr/>
              <p:nvPr/>
            </p:nvSpPr>
            <p:spPr>
              <a:xfrm>
                <a:off x="-498941" y="2723765"/>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54" name="TextBox 16"/>
              <p:cNvSpPr txBox="1">
                <a:spLocks noChangeArrowheads="1"/>
              </p:cNvSpPr>
              <p:nvPr/>
            </p:nvSpPr>
            <p:spPr bwMode="auto">
              <a:xfrm>
                <a:off x="-457448" y="2753782"/>
                <a:ext cx="284515" cy="307777"/>
              </a:xfrm>
              <a:prstGeom prst="rect">
                <a:avLst/>
              </a:prstGeom>
              <a:noFill/>
              <a:ln w="9525">
                <a:noFill/>
                <a:miter lim="800000"/>
                <a:headEnd/>
                <a:tailEnd/>
              </a:ln>
            </p:spPr>
            <p:txBody>
              <a:bodyPr wrap="none">
                <a:spAutoFit/>
              </a:bodyPr>
              <a:lstStyle/>
              <a:p>
                <a:r>
                  <a:rPr lang="en-US" sz="1400"/>
                  <a:t>4</a:t>
                </a:r>
              </a:p>
            </p:txBody>
          </p:sp>
        </p:grpSp>
        <p:grpSp>
          <p:nvGrpSpPr>
            <p:cNvPr id="21541" name="Group 43"/>
            <p:cNvGrpSpPr>
              <a:grpSpLocks/>
            </p:cNvGrpSpPr>
            <p:nvPr/>
          </p:nvGrpSpPr>
          <p:grpSpPr bwMode="auto">
            <a:xfrm>
              <a:off x="5469906" y="3087588"/>
              <a:ext cx="368301" cy="368301"/>
              <a:chOff x="136401" y="2495550"/>
              <a:chExt cx="368301" cy="368301"/>
            </a:xfrm>
          </p:grpSpPr>
          <p:sp>
            <p:nvSpPr>
              <p:cNvPr id="36" name="Oval 35"/>
              <p:cNvSpPr/>
              <p:nvPr/>
            </p:nvSpPr>
            <p:spPr>
              <a:xfrm>
                <a:off x="136615" y="2495795"/>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52" name="TextBox 17"/>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1542" name="Group 42"/>
            <p:cNvGrpSpPr>
              <a:grpSpLocks/>
            </p:cNvGrpSpPr>
            <p:nvPr/>
          </p:nvGrpSpPr>
          <p:grpSpPr bwMode="auto">
            <a:xfrm>
              <a:off x="5469906" y="5576787"/>
              <a:ext cx="368301" cy="368301"/>
              <a:chOff x="136401" y="1954546"/>
              <a:chExt cx="368301" cy="368301"/>
            </a:xfrm>
          </p:grpSpPr>
          <p:sp>
            <p:nvSpPr>
              <p:cNvPr id="35" name="Oval 34"/>
              <p:cNvSpPr/>
              <p:nvPr/>
            </p:nvSpPr>
            <p:spPr>
              <a:xfrm>
                <a:off x="136615" y="1954360"/>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50" name="TextBox 18"/>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1543" name="Group 41"/>
            <p:cNvGrpSpPr>
              <a:grpSpLocks/>
            </p:cNvGrpSpPr>
            <p:nvPr/>
          </p:nvGrpSpPr>
          <p:grpSpPr bwMode="auto">
            <a:xfrm>
              <a:off x="6860293" y="4153133"/>
              <a:ext cx="368301" cy="368301"/>
              <a:chOff x="136401" y="1350435"/>
              <a:chExt cx="368301" cy="368301"/>
            </a:xfrm>
          </p:grpSpPr>
          <p:sp>
            <p:nvSpPr>
              <p:cNvPr id="34" name="Oval 33"/>
              <p:cNvSpPr/>
              <p:nvPr/>
            </p:nvSpPr>
            <p:spPr>
              <a:xfrm>
                <a:off x="136743" y="1350162"/>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48" name="TextBox 19"/>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1544" name="Group 40"/>
            <p:cNvGrpSpPr>
              <a:grpSpLocks/>
            </p:cNvGrpSpPr>
            <p:nvPr/>
          </p:nvGrpSpPr>
          <p:grpSpPr bwMode="auto">
            <a:xfrm>
              <a:off x="1388093" y="4338142"/>
              <a:ext cx="368301" cy="368301"/>
              <a:chOff x="-499341" y="1231900"/>
              <a:chExt cx="368301" cy="368301"/>
            </a:xfrm>
          </p:grpSpPr>
          <p:sp>
            <p:nvSpPr>
              <p:cNvPr id="31" name="Oval 30"/>
              <p:cNvSpPr/>
              <p:nvPr/>
            </p:nvSpPr>
            <p:spPr>
              <a:xfrm>
                <a:off x="-499968" y="1232324"/>
                <a:ext cx="368264" cy="36823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46" name="TextBox 13"/>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grpSp>
      <p:sp>
        <p:nvSpPr>
          <p:cNvPr id="76" name="TextBox 75"/>
          <p:cNvSpPr txBox="1">
            <a:spLocks noChangeArrowheads="1"/>
          </p:cNvSpPr>
          <p:nvPr/>
        </p:nvSpPr>
        <p:spPr bwMode="auto">
          <a:xfrm>
            <a:off x="931863" y="2636838"/>
            <a:ext cx="4864100" cy="307975"/>
          </a:xfrm>
          <a:prstGeom prst="rect">
            <a:avLst/>
          </a:prstGeom>
          <a:noFill/>
          <a:ln w="9525">
            <a:noFill/>
            <a:miter lim="800000"/>
            <a:headEnd/>
            <a:tailEnd/>
          </a:ln>
        </p:spPr>
        <p:txBody>
          <a:bodyPr wrap="none">
            <a:spAutoFit/>
          </a:bodyPr>
          <a:lstStyle/>
          <a:p>
            <a:r>
              <a:rPr lang="en-US" sz="1400"/>
              <a:t>FIGURE M2.1 – Highway Map Between Rice and Dixieville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1000"/>
                                        <p:tgtEl>
                                          <p:spTgt spid="7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left)">
                                      <p:cBhvr>
                                        <p:cTn id="11"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Shortest-Route Problem</a:t>
            </a:r>
          </a:p>
        </p:txBody>
      </p:sp>
      <p:sp>
        <p:nvSpPr>
          <p:cNvPr id="22530" name="Content Placeholder 2"/>
          <p:cNvSpPr>
            <a:spLocks noGrp="1"/>
          </p:cNvSpPr>
          <p:nvPr>
            <p:ph idx="1"/>
          </p:nvPr>
        </p:nvSpPr>
        <p:spPr>
          <a:xfrm>
            <a:off x="673100" y="1397000"/>
            <a:ext cx="7823200" cy="533400"/>
          </a:xfrm>
        </p:spPr>
        <p:txBody>
          <a:bodyPr/>
          <a:lstStyle/>
          <a:p>
            <a:pPr marL="1168400" indent="-1168400">
              <a:buFont typeface="Arial" charset="0"/>
              <a:buNone/>
            </a:pPr>
            <a:r>
              <a:rPr lang="en-US" sz="2400" smtClean="0">
                <a:latin typeface="Arial" charset="0"/>
                <a:cs typeface="Arial" charset="0"/>
              </a:rPr>
              <a:t>Step 1:	Divide the problem into subproblems or stages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B616C0F1-FCCB-4760-AE30-A6B1CE813C21}" type="slidenum">
              <a:rPr lang="en-US"/>
              <a:pPr>
                <a:defRPr/>
              </a:pPr>
              <a:t>7</a:t>
            </a:fld>
            <a:endParaRPr lang="en-US"/>
          </a:p>
        </p:txBody>
      </p:sp>
      <p:sp>
        <p:nvSpPr>
          <p:cNvPr id="76" name="TextBox 75"/>
          <p:cNvSpPr txBox="1">
            <a:spLocks noChangeArrowheads="1"/>
          </p:cNvSpPr>
          <p:nvPr/>
        </p:nvSpPr>
        <p:spPr bwMode="auto">
          <a:xfrm>
            <a:off x="1220788" y="2074863"/>
            <a:ext cx="5005387" cy="307975"/>
          </a:xfrm>
          <a:prstGeom prst="rect">
            <a:avLst/>
          </a:prstGeom>
          <a:noFill/>
          <a:ln w="9525">
            <a:noFill/>
            <a:miter lim="800000"/>
            <a:headEnd/>
            <a:tailEnd/>
          </a:ln>
        </p:spPr>
        <p:txBody>
          <a:bodyPr wrap="none">
            <a:spAutoFit/>
          </a:bodyPr>
          <a:lstStyle/>
          <a:p>
            <a:r>
              <a:rPr lang="en-US" sz="1400"/>
              <a:t>FIGURE M2.2 – Three Stages for the George Yates Problem </a:t>
            </a:r>
          </a:p>
        </p:txBody>
      </p:sp>
      <p:grpSp>
        <p:nvGrpSpPr>
          <p:cNvPr id="66" name="Group 65"/>
          <p:cNvGrpSpPr>
            <a:grpSpLocks/>
          </p:cNvGrpSpPr>
          <p:nvPr/>
        </p:nvGrpSpPr>
        <p:grpSpPr bwMode="auto">
          <a:xfrm>
            <a:off x="1854200" y="2752725"/>
            <a:ext cx="5499100" cy="3448050"/>
            <a:chOff x="1612900" y="3006526"/>
            <a:chExt cx="5499100" cy="3448050"/>
          </a:xfrm>
        </p:grpSpPr>
        <p:grpSp>
          <p:nvGrpSpPr>
            <p:cNvPr id="22582" name="Group 58"/>
            <p:cNvGrpSpPr>
              <a:grpSpLocks/>
            </p:cNvGrpSpPr>
            <p:nvPr/>
          </p:nvGrpSpPr>
          <p:grpSpPr bwMode="auto">
            <a:xfrm>
              <a:off x="1612900" y="3006526"/>
              <a:ext cx="5499100" cy="3448050"/>
              <a:chOff x="1612900" y="3006526"/>
              <a:chExt cx="5499100" cy="3448050"/>
            </a:xfrm>
          </p:grpSpPr>
          <p:cxnSp>
            <p:nvCxnSpPr>
              <p:cNvPr id="58" name="Straight Connector 57"/>
              <p:cNvCxnSpPr/>
              <p:nvPr/>
            </p:nvCxnSpPr>
            <p:spPr>
              <a:xfrm>
                <a:off x="1612900"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3667125"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697538"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112000"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22583" name="TextBox 59"/>
            <p:cNvSpPr txBox="1">
              <a:spLocks noChangeArrowheads="1"/>
            </p:cNvSpPr>
            <p:nvPr/>
          </p:nvSpPr>
          <p:spPr bwMode="auto">
            <a:xfrm>
              <a:off x="2258532" y="6124376"/>
              <a:ext cx="803575" cy="307777"/>
            </a:xfrm>
            <a:prstGeom prst="rect">
              <a:avLst/>
            </a:prstGeom>
            <a:noFill/>
            <a:ln w="9525">
              <a:noFill/>
              <a:miter lim="800000"/>
              <a:headEnd/>
              <a:tailEnd/>
            </a:ln>
          </p:spPr>
          <p:txBody>
            <a:bodyPr wrap="none">
              <a:spAutoFit/>
            </a:bodyPr>
            <a:lstStyle/>
            <a:p>
              <a:r>
                <a:rPr lang="en-US" sz="1400"/>
                <a:t>Stage 3</a:t>
              </a:r>
            </a:p>
          </p:txBody>
        </p:sp>
        <p:sp>
          <p:nvSpPr>
            <p:cNvPr id="22584" name="TextBox 60"/>
            <p:cNvSpPr txBox="1">
              <a:spLocks noChangeArrowheads="1"/>
            </p:cNvSpPr>
            <p:nvPr/>
          </p:nvSpPr>
          <p:spPr bwMode="auto">
            <a:xfrm>
              <a:off x="4247764" y="6124376"/>
              <a:ext cx="803575" cy="307777"/>
            </a:xfrm>
            <a:prstGeom prst="rect">
              <a:avLst/>
            </a:prstGeom>
            <a:noFill/>
            <a:ln w="9525">
              <a:noFill/>
              <a:miter lim="800000"/>
              <a:headEnd/>
              <a:tailEnd/>
            </a:ln>
          </p:spPr>
          <p:txBody>
            <a:bodyPr wrap="none">
              <a:spAutoFit/>
            </a:bodyPr>
            <a:lstStyle/>
            <a:p>
              <a:r>
                <a:rPr lang="en-US" sz="1400"/>
                <a:t>Stage 2</a:t>
              </a:r>
            </a:p>
          </p:txBody>
        </p:sp>
        <p:sp>
          <p:nvSpPr>
            <p:cNvPr id="22585" name="TextBox 64"/>
            <p:cNvSpPr txBox="1">
              <a:spLocks noChangeArrowheads="1"/>
            </p:cNvSpPr>
            <p:nvPr/>
          </p:nvSpPr>
          <p:spPr bwMode="auto">
            <a:xfrm>
              <a:off x="5996873" y="6124376"/>
              <a:ext cx="803575" cy="307777"/>
            </a:xfrm>
            <a:prstGeom prst="rect">
              <a:avLst/>
            </a:prstGeom>
            <a:noFill/>
            <a:ln w="9525">
              <a:noFill/>
              <a:miter lim="800000"/>
              <a:headEnd/>
              <a:tailEnd/>
            </a:ln>
          </p:spPr>
          <p:txBody>
            <a:bodyPr wrap="none">
              <a:spAutoFit/>
            </a:bodyPr>
            <a:lstStyle/>
            <a:p>
              <a:r>
                <a:rPr lang="en-US" sz="1400"/>
                <a:t>Stage 1</a:t>
              </a:r>
            </a:p>
          </p:txBody>
        </p:sp>
      </p:grpSp>
      <p:grpSp>
        <p:nvGrpSpPr>
          <p:cNvPr id="78" name="Group 77"/>
          <p:cNvGrpSpPr>
            <a:grpSpLocks/>
          </p:cNvGrpSpPr>
          <p:nvPr/>
        </p:nvGrpSpPr>
        <p:grpSpPr bwMode="auto">
          <a:xfrm>
            <a:off x="1854200" y="2681288"/>
            <a:ext cx="1879600" cy="1330325"/>
            <a:chOff x="1612900" y="2934956"/>
            <a:chExt cx="1879564" cy="1330754"/>
          </a:xfrm>
        </p:grpSpPr>
        <p:sp>
          <p:nvSpPr>
            <p:cNvPr id="22578" name="TextBox 66"/>
            <p:cNvSpPr txBox="1">
              <a:spLocks noChangeArrowheads="1"/>
            </p:cNvSpPr>
            <p:nvPr/>
          </p:nvSpPr>
          <p:spPr bwMode="auto">
            <a:xfrm>
              <a:off x="1612900" y="3747988"/>
              <a:ext cx="960011" cy="307777"/>
            </a:xfrm>
            <a:prstGeom prst="rect">
              <a:avLst/>
            </a:prstGeom>
            <a:noFill/>
            <a:ln w="9525">
              <a:noFill/>
              <a:miter lim="800000"/>
              <a:headEnd/>
              <a:tailEnd/>
            </a:ln>
          </p:spPr>
          <p:txBody>
            <a:bodyPr wrap="none">
              <a:spAutoFit/>
            </a:bodyPr>
            <a:lstStyle/>
            <a:p>
              <a:r>
                <a:rPr lang="en-US" sz="1400" i="1"/>
                <a:t>A Branch</a:t>
              </a:r>
            </a:p>
          </p:txBody>
        </p:sp>
        <p:sp>
          <p:nvSpPr>
            <p:cNvPr id="22579" name="TextBox 67"/>
            <p:cNvSpPr txBox="1">
              <a:spLocks noChangeArrowheads="1"/>
            </p:cNvSpPr>
            <p:nvPr/>
          </p:nvSpPr>
          <p:spPr bwMode="auto">
            <a:xfrm>
              <a:off x="2423632" y="2934956"/>
              <a:ext cx="820361" cy="307777"/>
            </a:xfrm>
            <a:prstGeom prst="rect">
              <a:avLst/>
            </a:prstGeom>
            <a:noFill/>
            <a:ln w="9525">
              <a:noFill/>
              <a:miter lim="800000"/>
              <a:headEnd/>
              <a:tailEnd/>
            </a:ln>
          </p:spPr>
          <p:txBody>
            <a:bodyPr wrap="none">
              <a:spAutoFit/>
            </a:bodyPr>
            <a:lstStyle/>
            <a:p>
              <a:r>
                <a:rPr lang="en-US" sz="1400" i="1"/>
                <a:t>A Node</a:t>
              </a:r>
            </a:p>
          </p:txBody>
        </p:sp>
        <p:cxnSp>
          <p:nvCxnSpPr>
            <p:cNvPr id="72" name="Straight Arrow Connector 71"/>
            <p:cNvCxnSpPr/>
            <p:nvPr/>
          </p:nvCxnSpPr>
          <p:spPr>
            <a:xfrm>
              <a:off x="2916213" y="3209682"/>
              <a:ext cx="576251" cy="23502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a:off x="2025642" y="4025920"/>
              <a:ext cx="284158" cy="23979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47" name="Group 46"/>
          <p:cNvGrpSpPr>
            <a:grpSpLocks/>
          </p:cNvGrpSpPr>
          <p:nvPr/>
        </p:nvGrpSpPr>
        <p:grpSpPr bwMode="auto">
          <a:xfrm>
            <a:off x="1690688" y="2955925"/>
            <a:ext cx="5840412" cy="2944813"/>
            <a:chOff x="1448989" y="3210122"/>
            <a:chExt cx="5840501" cy="2944516"/>
          </a:xfrm>
        </p:grpSpPr>
        <p:sp>
          <p:nvSpPr>
            <p:cNvPr id="22537" name="TextBox 20"/>
            <p:cNvSpPr txBox="1">
              <a:spLocks noChangeArrowheads="1"/>
            </p:cNvSpPr>
            <p:nvPr/>
          </p:nvSpPr>
          <p:spPr bwMode="auto">
            <a:xfrm>
              <a:off x="1702989" y="4253011"/>
              <a:ext cx="284515" cy="307777"/>
            </a:xfrm>
            <a:prstGeom prst="rect">
              <a:avLst/>
            </a:prstGeom>
            <a:noFill/>
            <a:ln w="9525">
              <a:noFill/>
              <a:miter lim="800000"/>
              <a:headEnd/>
              <a:tailEnd/>
            </a:ln>
          </p:spPr>
          <p:txBody>
            <a:bodyPr wrap="none">
              <a:spAutoFit/>
            </a:bodyPr>
            <a:lstStyle/>
            <a:p>
              <a:r>
                <a:rPr lang="en-US" sz="1400"/>
                <a:t>4</a:t>
              </a:r>
            </a:p>
          </p:txBody>
        </p:sp>
        <p:sp>
          <p:nvSpPr>
            <p:cNvPr id="22538" name="TextBox 21"/>
            <p:cNvSpPr txBox="1">
              <a:spLocks noChangeArrowheads="1"/>
            </p:cNvSpPr>
            <p:nvPr/>
          </p:nvSpPr>
          <p:spPr bwMode="auto">
            <a:xfrm>
              <a:off x="2021765" y="4417091"/>
              <a:ext cx="284515" cy="307777"/>
            </a:xfrm>
            <a:prstGeom prst="rect">
              <a:avLst/>
            </a:prstGeom>
            <a:noFill/>
            <a:ln w="9525">
              <a:noFill/>
              <a:miter lim="800000"/>
              <a:headEnd/>
              <a:tailEnd/>
            </a:ln>
          </p:spPr>
          <p:txBody>
            <a:bodyPr wrap="none">
              <a:spAutoFit/>
            </a:bodyPr>
            <a:lstStyle/>
            <a:p>
              <a:r>
                <a:rPr lang="en-US" sz="1400"/>
                <a:t>5</a:t>
              </a:r>
            </a:p>
          </p:txBody>
        </p:sp>
        <p:sp>
          <p:nvSpPr>
            <p:cNvPr id="22539" name="TextBox 22"/>
            <p:cNvSpPr txBox="1">
              <a:spLocks noChangeArrowheads="1"/>
            </p:cNvSpPr>
            <p:nvPr/>
          </p:nvSpPr>
          <p:spPr bwMode="auto">
            <a:xfrm>
              <a:off x="1999417" y="4731009"/>
              <a:ext cx="284515" cy="307777"/>
            </a:xfrm>
            <a:prstGeom prst="rect">
              <a:avLst/>
            </a:prstGeom>
            <a:noFill/>
            <a:ln w="9525">
              <a:noFill/>
              <a:miter lim="800000"/>
              <a:headEnd/>
              <a:tailEnd/>
            </a:ln>
          </p:spPr>
          <p:txBody>
            <a:bodyPr wrap="none">
              <a:spAutoFit/>
            </a:bodyPr>
            <a:lstStyle/>
            <a:p>
              <a:r>
                <a:rPr lang="en-US" sz="1400"/>
                <a:t>2</a:t>
              </a:r>
            </a:p>
          </p:txBody>
        </p:sp>
        <p:sp>
          <p:nvSpPr>
            <p:cNvPr id="22540" name="TextBox 23"/>
            <p:cNvSpPr txBox="1">
              <a:spLocks noChangeArrowheads="1"/>
            </p:cNvSpPr>
            <p:nvPr/>
          </p:nvSpPr>
          <p:spPr bwMode="auto">
            <a:xfrm>
              <a:off x="3863399" y="3210122"/>
              <a:ext cx="384365" cy="307777"/>
            </a:xfrm>
            <a:prstGeom prst="rect">
              <a:avLst/>
            </a:prstGeom>
            <a:noFill/>
            <a:ln w="9525">
              <a:noFill/>
              <a:miter lim="800000"/>
              <a:headEnd/>
              <a:tailEnd/>
            </a:ln>
          </p:spPr>
          <p:txBody>
            <a:bodyPr wrap="none">
              <a:spAutoFit/>
            </a:bodyPr>
            <a:lstStyle/>
            <a:p>
              <a:r>
                <a:rPr lang="en-US" sz="1400"/>
                <a:t>10</a:t>
              </a:r>
            </a:p>
          </p:txBody>
        </p:sp>
        <p:sp>
          <p:nvSpPr>
            <p:cNvPr id="22541" name="TextBox 24"/>
            <p:cNvSpPr txBox="1">
              <a:spLocks noChangeArrowheads="1"/>
            </p:cNvSpPr>
            <p:nvPr/>
          </p:nvSpPr>
          <p:spPr bwMode="auto">
            <a:xfrm>
              <a:off x="3647726" y="4177044"/>
              <a:ext cx="384365" cy="307777"/>
            </a:xfrm>
            <a:prstGeom prst="rect">
              <a:avLst/>
            </a:prstGeom>
            <a:noFill/>
            <a:ln w="9525">
              <a:noFill/>
              <a:miter lim="800000"/>
              <a:headEnd/>
              <a:tailEnd/>
            </a:ln>
          </p:spPr>
          <p:txBody>
            <a:bodyPr wrap="none">
              <a:spAutoFit/>
            </a:bodyPr>
            <a:lstStyle/>
            <a:p>
              <a:r>
                <a:rPr lang="en-US" sz="1400"/>
                <a:t>12</a:t>
              </a:r>
            </a:p>
          </p:txBody>
        </p:sp>
        <p:sp>
          <p:nvSpPr>
            <p:cNvPr id="22542" name="TextBox 25"/>
            <p:cNvSpPr txBox="1">
              <a:spLocks noChangeArrowheads="1"/>
            </p:cNvSpPr>
            <p:nvPr/>
          </p:nvSpPr>
          <p:spPr bwMode="auto">
            <a:xfrm>
              <a:off x="3940633" y="4615550"/>
              <a:ext cx="284515" cy="307777"/>
            </a:xfrm>
            <a:prstGeom prst="rect">
              <a:avLst/>
            </a:prstGeom>
            <a:noFill/>
            <a:ln w="9525">
              <a:noFill/>
              <a:miter lim="800000"/>
              <a:headEnd/>
              <a:tailEnd/>
            </a:ln>
          </p:spPr>
          <p:txBody>
            <a:bodyPr wrap="none">
              <a:spAutoFit/>
            </a:bodyPr>
            <a:lstStyle/>
            <a:p>
              <a:r>
                <a:rPr lang="en-US" sz="1400"/>
                <a:t>6</a:t>
              </a:r>
            </a:p>
          </p:txBody>
        </p:sp>
        <p:sp>
          <p:nvSpPr>
            <p:cNvPr id="22543" name="TextBox 26"/>
            <p:cNvSpPr txBox="1">
              <a:spLocks noChangeArrowheads="1"/>
            </p:cNvSpPr>
            <p:nvPr/>
          </p:nvSpPr>
          <p:spPr bwMode="auto">
            <a:xfrm>
              <a:off x="5852686" y="3384155"/>
              <a:ext cx="384365" cy="307777"/>
            </a:xfrm>
            <a:prstGeom prst="rect">
              <a:avLst/>
            </a:prstGeom>
            <a:noFill/>
            <a:ln w="9525">
              <a:noFill/>
              <a:miter lim="800000"/>
              <a:headEnd/>
              <a:tailEnd/>
            </a:ln>
          </p:spPr>
          <p:txBody>
            <a:bodyPr wrap="none">
              <a:spAutoFit/>
            </a:bodyPr>
            <a:lstStyle/>
            <a:p>
              <a:r>
                <a:rPr lang="en-US" sz="1400"/>
                <a:t>14</a:t>
              </a:r>
            </a:p>
          </p:txBody>
        </p:sp>
        <p:sp>
          <p:nvSpPr>
            <p:cNvPr id="22544" name="TextBox 27"/>
            <p:cNvSpPr txBox="1">
              <a:spLocks noChangeArrowheads="1"/>
            </p:cNvSpPr>
            <p:nvPr/>
          </p:nvSpPr>
          <p:spPr bwMode="auto">
            <a:xfrm>
              <a:off x="3628459" y="5457813"/>
              <a:ext cx="284515" cy="307777"/>
            </a:xfrm>
            <a:prstGeom prst="rect">
              <a:avLst/>
            </a:prstGeom>
            <a:noFill/>
            <a:ln w="9525">
              <a:noFill/>
              <a:miter lim="800000"/>
              <a:headEnd/>
              <a:tailEnd/>
            </a:ln>
          </p:spPr>
          <p:txBody>
            <a:bodyPr wrap="none">
              <a:spAutoFit/>
            </a:bodyPr>
            <a:lstStyle/>
            <a:p>
              <a:r>
                <a:rPr lang="en-US" sz="1400"/>
                <a:t>4</a:t>
              </a:r>
            </a:p>
          </p:txBody>
        </p:sp>
        <p:sp>
          <p:nvSpPr>
            <p:cNvPr id="22545" name="TextBox 28"/>
            <p:cNvSpPr txBox="1">
              <a:spLocks noChangeArrowheads="1"/>
            </p:cNvSpPr>
            <p:nvPr/>
          </p:nvSpPr>
          <p:spPr bwMode="auto">
            <a:xfrm>
              <a:off x="5686964" y="5486275"/>
              <a:ext cx="284515" cy="307777"/>
            </a:xfrm>
            <a:prstGeom prst="rect">
              <a:avLst/>
            </a:prstGeom>
            <a:noFill/>
            <a:ln w="9525">
              <a:noFill/>
              <a:miter lim="800000"/>
              <a:headEnd/>
              <a:tailEnd/>
            </a:ln>
          </p:spPr>
          <p:txBody>
            <a:bodyPr wrap="none">
              <a:spAutoFit/>
            </a:bodyPr>
            <a:lstStyle/>
            <a:p>
              <a:r>
                <a:rPr lang="en-US" sz="1400"/>
                <a:t>2</a:t>
              </a:r>
            </a:p>
          </p:txBody>
        </p:sp>
        <p:sp>
          <p:nvSpPr>
            <p:cNvPr id="22546" name="TextBox 29"/>
            <p:cNvSpPr txBox="1">
              <a:spLocks noChangeArrowheads="1"/>
            </p:cNvSpPr>
            <p:nvPr/>
          </p:nvSpPr>
          <p:spPr bwMode="auto">
            <a:xfrm>
              <a:off x="3863399" y="5699322"/>
              <a:ext cx="384365" cy="307777"/>
            </a:xfrm>
            <a:prstGeom prst="rect">
              <a:avLst/>
            </a:prstGeom>
            <a:noFill/>
            <a:ln w="9525">
              <a:noFill/>
              <a:miter lim="800000"/>
              <a:headEnd/>
              <a:tailEnd/>
            </a:ln>
          </p:spPr>
          <p:txBody>
            <a:bodyPr wrap="none">
              <a:spAutoFit/>
            </a:bodyPr>
            <a:lstStyle/>
            <a:p>
              <a:r>
                <a:rPr lang="en-US" sz="1400"/>
                <a:t>10</a:t>
              </a:r>
            </a:p>
          </p:txBody>
        </p:sp>
        <p:cxnSp>
          <p:nvCxnSpPr>
            <p:cNvPr id="46" name="Straight Arrow Connector 45"/>
            <p:cNvCxnSpPr/>
            <p:nvPr/>
          </p:nvCxnSpPr>
          <p:spPr>
            <a:xfrm flipV="1">
              <a:off x="1750619" y="3602195"/>
              <a:ext cx="1784377" cy="101907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1709343" y="4727619"/>
              <a:ext cx="1790727"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3698510" y="4768890"/>
              <a:ext cx="1854228" cy="111431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1715693" y="4813335"/>
              <a:ext cx="1808190" cy="105716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5771817" y="3551401"/>
              <a:ext cx="1216044" cy="8524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5790867" y="4700635"/>
              <a:ext cx="1216044" cy="121590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3696923" y="3564099"/>
              <a:ext cx="1854228" cy="109050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22573" idx="3"/>
            </p:cNvCxnSpPr>
            <p:nvPr/>
          </p:nvCxnSpPr>
          <p:spPr>
            <a:xfrm>
              <a:off x="3819162" y="3481558"/>
              <a:ext cx="1698651" cy="634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22577" idx="3"/>
              <a:endCxn id="22569" idx="1"/>
            </p:cNvCxnSpPr>
            <p:nvPr/>
          </p:nvCxnSpPr>
          <p:spPr>
            <a:xfrm>
              <a:off x="3819162" y="5970507"/>
              <a:ext cx="1754215"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2556" name="Group 39"/>
            <p:cNvGrpSpPr>
              <a:grpSpLocks/>
            </p:cNvGrpSpPr>
            <p:nvPr/>
          </p:nvGrpSpPr>
          <p:grpSpPr bwMode="auto">
            <a:xfrm>
              <a:off x="3492464" y="5786337"/>
              <a:ext cx="368301" cy="368301"/>
              <a:chOff x="-499341" y="1591735"/>
              <a:chExt cx="368301" cy="368301"/>
            </a:xfrm>
          </p:grpSpPr>
          <p:sp>
            <p:nvSpPr>
              <p:cNvPr id="32" name="Oval 31"/>
              <p:cNvSpPr/>
              <p:nvPr/>
            </p:nvSpPr>
            <p:spPr>
              <a:xfrm>
                <a:off x="-499673" y="1591773"/>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77" name="TextBox 14"/>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nvGrpSpPr>
            <p:cNvPr id="22557" name="Group 38"/>
            <p:cNvGrpSpPr>
              <a:grpSpLocks/>
            </p:cNvGrpSpPr>
            <p:nvPr/>
          </p:nvGrpSpPr>
          <p:grpSpPr bwMode="auto">
            <a:xfrm>
              <a:off x="3492464" y="4546834"/>
              <a:ext cx="368301" cy="368301"/>
              <a:chOff x="-499341" y="2138696"/>
              <a:chExt cx="368301" cy="368301"/>
            </a:xfrm>
          </p:grpSpPr>
          <p:sp>
            <p:nvSpPr>
              <p:cNvPr id="33" name="Oval 32"/>
              <p:cNvSpPr/>
              <p:nvPr/>
            </p:nvSpPr>
            <p:spPr>
              <a:xfrm>
                <a:off x="-499673" y="2138524"/>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75" name="TextBox 15"/>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2558" name="Group 37"/>
            <p:cNvGrpSpPr>
              <a:grpSpLocks/>
            </p:cNvGrpSpPr>
            <p:nvPr/>
          </p:nvGrpSpPr>
          <p:grpSpPr bwMode="auto">
            <a:xfrm>
              <a:off x="3492464" y="3297138"/>
              <a:ext cx="368301" cy="368301"/>
              <a:chOff x="-499341" y="2723520"/>
              <a:chExt cx="368301" cy="368301"/>
            </a:xfrm>
          </p:grpSpPr>
          <p:sp>
            <p:nvSpPr>
              <p:cNvPr id="37" name="Oval 36"/>
              <p:cNvSpPr/>
              <p:nvPr/>
            </p:nvSpPr>
            <p:spPr>
              <a:xfrm>
                <a:off x="-499673" y="272380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73" name="TextBox 16"/>
              <p:cNvSpPr txBox="1">
                <a:spLocks noChangeArrowheads="1"/>
              </p:cNvSpPr>
              <p:nvPr/>
            </p:nvSpPr>
            <p:spPr bwMode="auto">
              <a:xfrm>
                <a:off x="-457448" y="2753782"/>
                <a:ext cx="284515" cy="307777"/>
              </a:xfrm>
              <a:prstGeom prst="rect">
                <a:avLst/>
              </a:prstGeom>
              <a:noFill/>
              <a:ln w="9525">
                <a:noFill/>
                <a:miter lim="800000"/>
                <a:headEnd/>
                <a:tailEnd/>
              </a:ln>
            </p:spPr>
            <p:txBody>
              <a:bodyPr wrap="none">
                <a:spAutoFit/>
              </a:bodyPr>
              <a:lstStyle/>
              <a:p>
                <a:r>
                  <a:rPr lang="en-US" sz="1400"/>
                  <a:t>4</a:t>
                </a:r>
              </a:p>
            </p:txBody>
          </p:sp>
        </p:grpSp>
        <p:grpSp>
          <p:nvGrpSpPr>
            <p:cNvPr id="22559" name="Group 43"/>
            <p:cNvGrpSpPr>
              <a:grpSpLocks/>
            </p:cNvGrpSpPr>
            <p:nvPr/>
          </p:nvGrpSpPr>
          <p:grpSpPr bwMode="auto">
            <a:xfrm>
              <a:off x="5530802" y="3297138"/>
              <a:ext cx="368301" cy="368301"/>
              <a:chOff x="136401" y="2495550"/>
              <a:chExt cx="368301" cy="368301"/>
            </a:xfrm>
          </p:grpSpPr>
          <p:sp>
            <p:nvSpPr>
              <p:cNvPr id="36" name="Oval 35"/>
              <p:cNvSpPr/>
              <p:nvPr/>
            </p:nvSpPr>
            <p:spPr>
              <a:xfrm>
                <a:off x="136112" y="249583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71" name="TextBox 17"/>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2560" name="Group 42"/>
            <p:cNvGrpSpPr>
              <a:grpSpLocks/>
            </p:cNvGrpSpPr>
            <p:nvPr/>
          </p:nvGrpSpPr>
          <p:grpSpPr bwMode="auto">
            <a:xfrm>
              <a:off x="5530802" y="5786337"/>
              <a:ext cx="368301" cy="368301"/>
              <a:chOff x="136401" y="1954546"/>
              <a:chExt cx="368301" cy="368301"/>
            </a:xfrm>
          </p:grpSpPr>
          <p:sp>
            <p:nvSpPr>
              <p:cNvPr id="35" name="Oval 34"/>
              <p:cNvSpPr/>
              <p:nvPr/>
            </p:nvSpPr>
            <p:spPr>
              <a:xfrm>
                <a:off x="136112" y="1954584"/>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69" name="TextBox 18"/>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2561" name="Group 41"/>
            <p:cNvGrpSpPr>
              <a:grpSpLocks/>
            </p:cNvGrpSpPr>
            <p:nvPr/>
          </p:nvGrpSpPr>
          <p:grpSpPr bwMode="auto">
            <a:xfrm>
              <a:off x="6921189" y="4362683"/>
              <a:ext cx="368301" cy="368301"/>
              <a:chOff x="136401" y="1350435"/>
              <a:chExt cx="368301" cy="368301"/>
            </a:xfrm>
          </p:grpSpPr>
          <p:sp>
            <p:nvSpPr>
              <p:cNvPr id="34" name="Oval 33"/>
              <p:cNvSpPr/>
              <p:nvPr/>
            </p:nvSpPr>
            <p:spPr>
              <a:xfrm>
                <a:off x="136396" y="1350283"/>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67" name="TextBox 19"/>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2562" name="Group 40"/>
            <p:cNvGrpSpPr>
              <a:grpSpLocks/>
            </p:cNvGrpSpPr>
            <p:nvPr/>
          </p:nvGrpSpPr>
          <p:grpSpPr bwMode="auto">
            <a:xfrm>
              <a:off x="1448989" y="4547692"/>
              <a:ext cx="368301" cy="368301"/>
              <a:chOff x="-499341" y="1231900"/>
              <a:chExt cx="368301" cy="368301"/>
            </a:xfrm>
          </p:grpSpPr>
          <p:sp>
            <p:nvSpPr>
              <p:cNvPr id="31" name="Oval 30"/>
              <p:cNvSpPr/>
              <p:nvPr/>
            </p:nvSpPr>
            <p:spPr>
              <a:xfrm>
                <a:off x="-499341" y="123245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65" name="TextBox 13"/>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56" name="Straight Arrow Connector 55"/>
            <p:cNvCxnSpPr/>
            <p:nvPr/>
          </p:nvCxnSpPr>
          <p:spPr>
            <a:xfrm flipV="1">
              <a:off x="3758836" y="3643466"/>
              <a:ext cx="1843116" cy="217148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8"/>
                                        </p:tgtEl>
                                        <p:attrNameLst>
                                          <p:attrName>style.visibility</p:attrName>
                                        </p:attrNameLst>
                                      </p:cBhvr>
                                      <p:to>
                                        <p:strVal val="visible"/>
                                      </p:to>
                                    </p:set>
                                    <p:animEffect transition="in" filter="strips(downRight)">
                                      <p:cBhvr>
                                        <p:cTn id="11" dur="1000"/>
                                        <p:tgtEl>
                                          <p:spTgt spid="78"/>
                                        </p:tgtEl>
                                      </p:cBhvr>
                                    </p:animEffect>
                                  </p:childTnLst>
                                </p:cTn>
                              </p:par>
                            </p:childTnLst>
                          </p:cTn>
                        </p:par>
                        <p:par>
                          <p:cTn id="12" fill="hold">
                            <p:stCondLst>
                              <p:cond delay="4000"/>
                            </p:stCondLst>
                            <p:childTnLst>
                              <p:par>
                                <p:cTn id="13" presetID="18" presetClass="entr" presetSubtype="12" fill="hold" nodeType="afterEffect">
                                  <p:stCondLst>
                                    <p:cond delay="2000"/>
                                  </p:stCondLst>
                                  <p:childTnLst>
                                    <p:set>
                                      <p:cBhvr>
                                        <p:cTn id="14" dur="1" fill="hold">
                                          <p:stCondLst>
                                            <p:cond delay="0"/>
                                          </p:stCondLst>
                                        </p:cTn>
                                        <p:tgtEl>
                                          <p:spTgt spid="66"/>
                                        </p:tgtEl>
                                        <p:attrNameLst>
                                          <p:attrName>style.visibility</p:attrName>
                                        </p:attrNameLst>
                                      </p:cBhvr>
                                      <p:to>
                                        <p:strVal val="visible"/>
                                      </p:to>
                                    </p:set>
                                    <p:animEffect transition="in" filter="strips(downLeft)">
                                      <p:cBhvr>
                                        <p:cTn id="15" dur="1000"/>
                                        <p:tgtEl>
                                          <p:spTgt spid="66"/>
                                        </p:tgtEl>
                                      </p:cBhvr>
                                    </p:animEffect>
                                  </p:childTnLst>
                                </p:cTn>
                              </p:par>
                            </p:childTnLst>
                          </p:cTn>
                        </p:par>
                        <p:par>
                          <p:cTn id="16" fill="hold">
                            <p:stCondLst>
                              <p:cond delay="7000"/>
                            </p:stCondLst>
                            <p:childTnLst>
                              <p:par>
                                <p:cTn id="17" presetID="22" presetClass="entr" presetSubtype="8"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left)">
                                      <p:cBhvr>
                                        <p:cTn id="19"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txBox="1">
            <a:spLocks/>
          </p:cNvSpPr>
          <p:nvPr/>
        </p:nvSpPr>
        <p:spPr bwMode="auto">
          <a:xfrm>
            <a:off x="673100" y="1397000"/>
            <a:ext cx="7823200" cy="533400"/>
          </a:xfrm>
          <a:prstGeom prst="rect">
            <a:avLst/>
          </a:prstGeom>
          <a:noFill/>
          <a:ln w="9525">
            <a:noFill/>
            <a:miter lim="800000"/>
            <a:headEnd/>
            <a:tailEnd/>
          </a:ln>
        </p:spPr>
        <p:txBody>
          <a:bodyPr/>
          <a:lstStyle/>
          <a:p>
            <a:pPr marL="1168400" indent="-1168400">
              <a:lnSpc>
                <a:spcPct val="90000"/>
              </a:lnSpc>
              <a:spcAft>
                <a:spcPts val="600"/>
              </a:spcAft>
              <a:buFont typeface="Arial" charset="0"/>
              <a:buNone/>
            </a:pPr>
            <a:r>
              <a:rPr lang="en-US" sz="2400"/>
              <a:t>Step 1:	Divide the problem into subproblems or stages</a:t>
            </a:r>
          </a:p>
        </p:txBody>
      </p:sp>
      <p:sp>
        <p:nvSpPr>
          <p:cNvPr id="23554"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FCF7BD21-3A42-4B47-A1DF-FA7D33C8E0B2}" type="slidenum">
              <a:rPr lang="en-US"/>
              <a:pPr>
                <a:defRPr/>
              </a:pPr>
              <a:t>8</a:t>
            </a:fld>
            <a:endParaRPr lang="en-US"/>
          </a:p>
        </p:txBody>
      </p:sp>
      <p:sp>
        <p:nvSpPr>
          <p:cNvPr id="23557" name="TextBox 75"/>
          <p:cNvSpPr txBox="1">
            <a:spLocks noChangeArrowheads="1"/>
          </p:cNvSpPr>
          <p:nvPr/>
        </p:nvSpPr>
        <p:spPr bwMode="auto">
          <a:xfrm>
            <a:off x="1220788" y="2074863"/>
            <a:ext cx="5005387" cy="307975"/>
          </a:xfrm>
          <a:prstGeom prst="rect">
            <a:avLst/>
          </a:prstGeom>
          <a:noFill/>
          <a:ln w="9525">
            <a:noFill/>
            <a:miter lim="800000"/>
            <a:headEnd/>
            <a:tailEnd/>
          </a:ln>
        </p:spPr>
        <p:txBody>
          <a:bodyPr wrap="none">
            <a:spAutoFit/>
          </a:bodyPr>
          <a:lstStyle/>
          <a:p>
            <a:r>
              <a:rPr lang="en-US" sz="1400"/>
              <a:t>FIGURE M2.2 – Three Stages for the George Yates Problem </a:t>
            </a:r>
          </a:p>
        </p:txBody>
      </p:sp>
      <p:grpSp>
        <p:nvGrpSpPr>
          <p:cNvPr id="23558" name="Group 65"/>
          <p:cNvGrpSpPr>
            <a:grpSpLocks/>
          </p:cNvGrpSpPr>
          <p:nvPr/>
        </p:nvGrpSpPr>
        <p:grpSpPr bwMode="auto">
          <a:xfrm>
            <a:off x="1854200" y="2752725"/>
            <a:ext cx="5499100" cy="3448050"/>
            <a:chOff x="1612900" y="3006526"/>
            <a:chExt cx="5499100" cy="3448050"/>
          </a:xfrm>
        </p:grpSpPr>
        <p:grpSp>
          <p:nvGrpSpPr>
            <p:cNvPr id="23645" name="Group 58"/>
            <p:cNvGrpSpPr>
              <a:grpSpLocks/>
            </p:cNvGrpSpPr>
            <p:nvPr/>
          </p:nvGrpSpPr>
          <p:grpSpPr bwMode="auto">
            <a:xfrm>
              <a:off x="1612900" y="3006526"/>
              <a:ext cx="5499100" cy="3448050"/>
              <a:chOff x="1612900" y="3006526"/>
              <a:chExt cx="5499100" cy="3448050"/>
            </a:xfrm>
          </p:grpSpPr>
          <p:cxnSp>
            <p:nvCxnSpPr>
              <p:cNvPr id="58" name="Straight Connector 57"/>
              <p:cNvCxnSpPr/>
              <p:nvPr/>
            </p:nvCxnSpPr>
            <p:spPr>
              <a:xfrm>
                <a:off x="1612900"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3667125"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697538"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112000" y="3006526"/>
                <a:ext cx="0" cy="344805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23646" name="TextBox 59"/>
            <p:cNvSpPr txBox="1">
              <a:spLocks noChangeArrowheads="1"/>
            </p:cNvSpPr>
            <p:nvPr/>
          </p:nvSpPr>
          <p:spPr bwMode="auto">
            <a:xfrm>
              <a:off x="2258532" y="6124376"/>
              <a:ext cx="803575" cy="307777"/>
            </a:xfrm>
            <a:prstGeom prst="rect">
              <a:avLst/>
            </a:prstGeom>
            <a:noFill/>
            <a:ln w="9525">
              <a:noFill/>
              <a:miter lim="800000"/>
              <a:headEnd/>
              <a:tailEnd/>
            </a:ln>
          </p:spPr>
          <p:txBody>
            <a:bodyPr wrap="none">
              <a:spAutoFit/>
            </a:bodyPr>
            <a:lstStyle/>
            <a:p>
              <a:r>
                <a:rPr lang="en-US" sz="1400"/>
                <a:t>Stage 3</a:t>
              </a:r>
            </a:p>
          </p:txBody>
        </p:sp>
        <p:sp>
          <p:nvSpPr>
            <p:cNvPr id="23647" name="TextBox 60"/>
            <p:cNvSpPr txBox="1">
              <a:spLocks noChangeArrowheads="1"/>
            </p:cNvSpPr>
            <p:nvPr/>
          </p:nvSpPr>
          <p:spPr bwMode="auto">
            <a:xfrm>
              <a:off x="4247764" y="6124376"/>
              <a:ext cx="803575" cy="307777"/>
            </a:xfrm>
            <a:prstGeom prst="rect">
              <a:avLst/>
            </a:prstGeom>
            <a:noFill/>
            <a:ln w="9525">
              <a:noFill/>
              <a:miter lim="800000"/>
              <a:headEnd/>
              <a:tailEnd/>
            </a:ln>
          </p:spPr>
          <p:txBody>
            <a:bodyPr wrap="none">
              <a:spAutoFit/>
            </a:bodyPr>
            <a:lstStyle/>
            <a:p>
              <a:r>
                <a:rPr lang="en-US" sz="1400"/>
                <a:t>Stage 2</a:t>
              </a:r>
            </a:p>
          </p:txBody>
        </p:sp>
        <p:sp>
          <p:nvSpPr>
            <p:cNvPr id="23648" name="TextBox 64"/>
            <p:cNvSpPr txBox="1">
              <a:spLocks noChangeArrowheads="1"/>
            </p:cNvSpPr>
            <p:nvPr/>
          </p:nvSpPr>
          <p:spPr bwMode="auto">
            <a:xfrm>
              <a:off x="5996873" y="6124376"/>
              <a:ext cx="803575" cy="307777"/>
            </a:xfrm>
            <a:prstGeom prst="rect">
              <a:avLst/>
            </a:prstGeom>
            <a:noFill/>
            <a:ln w="9525">
              <a:noFill/>
              <a:miter lim="800000"/>
              <a:headEnd/>
              <a:tailEnd/>
            </a:ln>
          </p:spPr>
          <p:txBody>
            <a:bodyPr wrap="none">
              <a:spAutoFit/>
            </a:bodyPr>
            <a:lstStyle/>
            <a:p>
              <a:r>
                <a:rPr lang="en-US" sz="1400"/>
                <a:t>Stage 1</a:t>
              </a:r>
            </a:p>
          </p:txBody>
        </p:sp>
      </p:grpSp>
      <p:grpSp>
        <p:nvGrpSpPr>
          <p:cNvPr id="23559" name="Group 77"/>
          <p:cNvGrpSpPr>
            <a:grpSpLocks/>
          </p:cNvGrpSpPr>
          <p:nvPr/>
        </p:nvGrpSpPr>
        <p:grpSpPr bwMode="auto">
          <a:xfrm>
            <a:off x="1854200" y="2681288"/>
            <a:ext cx="1879600" cy="1330325"/>
            <a:chOff x="1612900" y="2934956"/>
            <a:chExt cx="1879564" cy="1330754"/>
          </a:xfrm>
        </p:grpSpPr>
        <p:sp>
          <p:nvSpPr>
            <p:cNvPr id="23641" name="TextBox 66"/>
            <p:cNvSpPr txBox="1">
              <a:spLocks noChangeArrowheads="1"/>
            </p:cNvSpPr>
            <p:nvPr/>
          </p:nvSpPr>
          <p:spPr bwMode="auto">
            <a:xfrm>
              <a:off x="1612900" y="3747988"/>
              <a:ext cx="960011" cy="307777"/>
            </a:xfrm>
            <a:prstGeom prst="rect">
              <a:avLst/>
            </a:prstGeom>
            <a:noFill/>
            <a:ln w="9525">
              <a:noFill/>
              <a:miter lim="800000"/>
              <a:headEnd/>
              <a:tailEnd/>
            </a:ln>
          </p:spPr>
          <p:txBody>
            <a:bodyPr wrap="none">
              <a:spAutoFit/>
            </a:bodyPr>
            <a:lstStyle/>
            <a:p>
              <a:r>
                <a:rPr lang="en-US" sz="1400" i="1"/>
                <a:t>A Branch</a:t>
              </a:r>
            </a:p>
          </p:txBody>
        </p:sp>
        <p:sp>
          <p:nvSpPr>
            <p:cNvPr id="23642" name="TextBox 67"/>
            <p:cNvSpPr txBox="1">
              <a:spLocks noChangeArrowheads="1"/>
            </p:cNvSpPr>
            <p:nvPr/>
          </p:nvSpPr>
          <p:spPr bwMode="auto">
            <a:xfrm>
              <a:off x="2423632" y="2934956"/>
              <a:ext cx="820361" cy="307777"/>
            </a:xfrm>
            <a:prstGeom prst="rect">
              <a:avLst/>
            </a:prstGeom>
            <a:noFill/>
            <a:ln w="9525">
              <a:noFill/>
              <a:miter lim="800000"/>
              <a:headEnd/>
              <a:tailEnd/>
            </a:ln>
          </p:spPr>
          <p:txBody>
            <a:bodyPr wrap="none">
              <a:spAutoFit/>
            </a:bodyPr>
            <a:lstStyle/>
            <a:p>
              <a:r>
                <a:rPr lang="en-US" sz="1400" i="1"/>
                <a:t>A Node</a:t>
              </a:r>
            </a:p>
          </p:txBody>
        </p:sp>
        <p:cxnSp>
          <p:nvCxnSpPr>
            <p:cNvPr id="72" name="Straight Arrow Connector 71"/>
            <p:cNvCxnSpPr/>
            <p:nvPr/>
          </p:nvCxnSpPr>
          <p:spPr>
            <a:xfrm>
              <a:off x="2916213" y="3209682"/>
              <a:ext cx="576251" cy="23502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a:off x="2025642" y="4025920"/>
              <a:ext cx="284158" cy="23979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3560" name="Group 46"/>
          <p:cNvGrpSpPr>
            <a:grpSpLocks/>
          </p:cNvGrpSpPr>
          <p:nvPr/>
        </p:nvGrpSpPr>
        <p:grpSpPr bwMode="auto">
          <a:xfrm>
            <a:off x="1690688" y="2955925"/>
            <a:ext cx="5840412" cy="2944813"/>
            <a:chOff x="1448989" y="3210122"/>
            <a:chExt cx="5840501" cy="2944516"/>
          </a:xfrm>
        </p:grpSpPr>
        <p:sp>
          <p:nvSpPr>
            <p:cNvPr id="23600" name="TextBox 20"/>
            <p:cNvSpPr txBox="1">
              <a:spLocks noChangeArrowheads="1"/>
            </p:cNvSpPr>
            <p:nvPr/>
          </p:nvSpPr>
          <p:spPr bwMode="auto">
            <a:xfrm>
              <a:off x="1702989" y="4253011"/>
              <a:ext cx="284515" cy="307777"/>
            </a:xfrm>
            <a:prstGeom prst="rect">
              <a:avLst/>
            </a:prstGeom>
            <a:noFill/>
            <a:ln w="9525">
              <a:noFill/>
              <a:miter lim="800000"/>
              <a:headEnd/>
              <a:tailEnd/>
            </a:ln>
          </p:spPr>
          <p:txBody>
            <a:bodyPr wrap="none">
              <a:spAutoFit/>
            </a:bodyPr>
            <a:lstStyle/>
            <a:p>
              <a:r>
                <a:rPr lang="en-US" sz="1400"/>
                <a:t>4</a:t>
              </a:r>
            </a:p>
          </p:txBody>
        </p:sp>
        <p:sp>
          <p:nvSpPr>
            <p:cNvPr id="23601" name="TextBox 21"/>
            <p:cNvSpPr txBox="1">
              <a:spLocks noChangeArrowheads="1"/>
            </p:cNvSpPr>
            <p:nvPr/>
          </p:nvSpPr>
          <p:spPr bwMode="auto">
            <a:xfrm>
              <a:off x="2021765" y="4417091"/>
              <a:ext cx="284515" cy="307777"/>
            </a:xfrm>
            <a:prstGeom prst="rect">
              <a:avLst/>
            </a:prstGeom>
            <a:noFill/>
            <a:ln w="9525">
              <a:noFill/>
              <a:miter lim="800000"/>
              <a:headEnd/>
              <a:tailEnd/>
            </a:ln>
          </p:spPr>
          <p:txBody>
            <a:bodyPr wrap="none">
              <a:spAutoFit/>
            </a:bodyPr>
            <a:lstStyle/>
            <a:p>
              <a:r>
                <a:rPr lang="en-US" sz="1400"/>
                <a:t>5</a:t>
              </a:r>
            </a:p>
          </p:txBody>
        </p:sp>
        <p:sp>
          <p:nvSpPr>
            <p:cNvPr id="23602" name="TextBox 22"/>
            <p:cNvSpPr txBox="1">
              <a:spLocks noChangeArrowheads="1"/>
            </p:cNvSpPr>
            <p:nvPr/>
          </p:nvSpPr>
          <p:spPr bwMode="auto">
            <a:xfrm>
              <a:off x="1999417" y="4731009"/>
              <a:ext cx="284515" cy="307777"/>
            </a:xfrm>
            <a:prstGeom prst="rect">
              <a:avLst/>
            </a:prstGeom>
            <a:noFill/>
            <a:ln w="9525">
              <a:noFill/>
              <a:miter lim="800000"/>
              <a:headEnd/>
              <a:tailEnd/>
            </a:ln>
          </p:spPr>
          <p:txBody>
            <a:bodyPr wrap="none">
              <a:spAutoFit/>
            </a:bodyPr>
            <a:lstStyle/>
            <a:p>
              <a:r>
                <a:rPr lang="en-US" sz="1400"/>
                <a:t>2</a:t>
              </a:r>
            </a:p>
          </p:txBody>
        </p:sp>
        <p:sp>
          <p:nvSpPr>
            <p:cNvPr id="23603" name="TextBox 23"/>
            <p:cNvSpPr txBox="1">
              <a:spLocks noChangeArrowheads="1"/>
            </p:cNvSpPr>
            <p:nvPr/>
          </p:nvSpPr>
          <p:spPr bwMode="auto">
            <a:xfrm>
              <a:off x="3863399" y="3210122"/>
              <a:ext cx="384365" cy="307777"/>
            </a:xfrm>
            <a:prstGeom prst="rect">
              <a:avLst/>
            </a:prstGeom>
            <a:noFill/>
            <a:ln w="9525">
              <a:noFill/>
              <a:miter lim="800000"/>
              <a:headEnd/>
              <a:tailEnd/>
            </a:ln>
          </p:spPr>
          <p:txBody>
            <a:bodyPr wrap="none">
              <a:spAutoFit/>
            </a:bodyPr>
            <a:lstStyle/>
            <a:p>
              <a:r>
                <a:rPr lang="en-US" sz="1400"/>
                <a:t>10</a:t>
              </a:r>
            </a:p>
          </p:txBody>
        </p:sp>
        <p:sp>
          <p:nvSpPr>
            <p:cNvPr id="23604" name="TextBox 24"/>
            <p:cNvSpPr txBox="1">
              <a:spLocks noChangeArrowheads="1"/>
            </p:cNvSpPr>
            <p:nvPr/>
          </p:nvSpPr>
          <p:spPr bwMode="auto">
            <a:xfrm>
              <a:off x="3647726" y="4177044"/>
              <a:ext cx="384365" cy="307777"/>
            </a:xfrm>
            <a:prstGeom prst="rect">
              <a:avLst/>
            </a:prstGeom>
            <a:noFill/>
            <a:ln w="9525">
              <a:noFill/>
              <a:miter lim="800000"/>
              <a:headEnd/>
              <a:tailEnd/>
            </a:ln>
          </p:spPr>
          <p:txBody>
            <a:bodyPr wrap="none">
              <a:spAutoFit/>
            </a:bodyPr>
            <a:lstStyle/>
            <a:p>
              <a:r>
                <a:rPr lang="en-US" sz="1400"/>
                <a:t>12</a:t>
              </a:r>
            </a:p>
          </p:txBody>
        </p:sp>
        <p:sp>
          <p:nvSpPr>
            <p:cNvPr id="23605" name="TextBox 25"/>
            <p:cNvSpPr txBox="1">
              <a:spLocks noChangeArrowheads="1"/>
            </p:cNvSpPr>
            <p:nvPr/>
          </p:nvSpPr>
          <p:spPr bwMode="auto">
            <a:xfrm>
              <a:off x="3940633" y="4615550"/>
              <a:ext cx="284515" cy="307777"/>
            </a:xfrm>
            <a:prstGeom prst="rect">
              <a:avLst/>
            </a:prstGeom>
            <a:noFill/>
            <a:ln w="9525">
              <a:noFill/>
              <a:miter lim="800000"/>
              <a:headEnd/>
              <a:tailEnd/>
            </a:ln>
          </p:spPr>
          <p:txBody>
            <a:bodyPr wrap="none">
              <a:spAutoFit/>
            </a:bodyPr>
            <a:lstStyle/>
            <a:p>
              <a:r>
                <a:rPr lang="en-US" sz="1400"/>
                <a:t>6</a:t>
              </a:r>
            </a:p>
          </p:txBody>
        </p:sp>
        <p:sp>
          <p:nvSpPr>
            <p:cNvPr id="23606" name="TextBox 26"/>
            <p:cNvSpPr txBox="1">
              <a:spLocks noChangeArrowheads="1"/>
            </p:cNvSpPr>
            <p:nvPr/>
          </p:nvSpPr>
          <p:spPr bwMode="auto">
            <a:xfrm>
              <a:off x="5852686" y="3384155"/>
              <a:ext cx="384365" cy="307777"/>
            </a:xfrm>
            <a:prstGeom prst="rect">
              <a:avLst/>
            </a:prstGeom>
            <a:noFill/>
            <a:ln w="9525">
              <a:noFill/>
              <a:miter lim="800000"/>
              <a:headEnd/>
              <a:tailEnd/>
            </a:ln>
          </p:spPr>
          <p:txBody>
            <a:bodyPr wrap="none">
              <a:spAutoFit/>
            </a:bodyPr>
            <a:lstStyle/>
            <a:p>
              <a:r>
                <a:rPr lang="en-US" sz="1400"/>
                <a:t>14</a:t>
              </a:r>
            </a:p>
          </p:txBody>
        </p:sp>
        <p:sp>
          <p:nvSpPr>
            <p:cNvPr id="23607" name="TextBox 27"/>
            <p:cNvSpPr txBox="1">
              <a:spLocks noChangeArrowheads="1"/>
            </p:cNvSpPr>
            <p:nvPr/>
          </p:nvSpPr>
          <p:spPr bwMode="auto">
            <a:xfrm>
              <a:off x="3628459" y="5457813"/>
              <a:ext cx="284515" cy="307777"/>
            </a:xfrm>
            <a:prstGeom prst="rect">
              <a:avLst/>
            </a:prstGeom>
            <a:noFill/>
            <a:ln w="9525">
              <a:noFill/>
              <a:miter lim="800000"/>
              <a:headEnd/>
              <a:tailEnd/>
            </a:ln>
          </p:spPr>
          <p:txBody>
            <a:bodyPr wrap="none">
              <a:spAutoFit/>
            </a:bodyPr>
            <a:lstStyle/>
            <a:p>
              <a:r>
                <a:rPr lang="en-US" sz="1400"/>
                <a:t>4</a:t>
              </a:r>
            </a:p>
          </p:txBody>
        </p:sp>
        <p:sp>
          <p:nvSpPr>
            <p:cNvPr id="23608" name="TextBox 28"/>
            <p:cNvSpPr txBox="1">
              <a:spLocks noChangeArrowheads="1"/>
            </p:cNvSpPr>
            <p:nvPr/>
          </p:nvSpPr>
          <p:spPr bwMode="auto">
            <a:xfrm>
              <a:off x="5686964" y="5486275"/>
              <a:ext cx="284515" cy="307777"/>
            </a:xfrm>
            <a:prstGeom prst="rect">
              <a:avLst/>
            </a:prstGeom>
            <a:noFill/>
            <a:ln w="9525">
              <a:noFill/>
              <a:miter lim="800000"/>
              <a:headEnd/>
              <a:tailEnd/>
            </a:ln>
          </p:spPr>
          <p:txBody>
            <a:bodyPr wrap="none">
              <a:spAutoFit/>
            </a:bodyPr>
            <a:lstStyle/>
            <a:p>
              <a:r>
                <a:rPr lang="en-US" sz="1400"/>
                <a:t>2</a:t>
              </a:r>
            </a:p>
          </p:txBody>
        </p:sp>
        <p:sp>
          <p:nvSpPr>
            <p:cNvPr id="23609" name="TextBox 29"/>
            <p:cNvSpPr txBox="1">
              <a:spLocks noChangeArrowheads="1"/>
            </p:cNvSpPr>
            <p:nvPr/>
          </p:nvSpPr>
          <p:spPr bwMode="auto">
            <a:xfrm>
              <a:off x="3863399" y="5699322"/>
              <a:ext cx="384365" cy="307777"/>
            </a:xfrm>
            <a:prstGeom prst="rect">
              <a:avLst/>
            </a:prstGeom>
            <a:noFill/>
            <a:ln w="9525">
              <a:noFill/>
              <a:miter lim="800000"/>
              <a:headEnd/>
              <a:tailEnd/>
            </a:ln>
          </p:spPr>
          <p:txBody>
            <a:bodyPr wrap="none">
              <a:spAutoFit/>
            </a:bodyPr>
            <a:lstStyle/>
            <a:p>
              <a:r>
                <a:rPr lang="en-US" sz="1400"/>
                <a:t>10</a:t>
              </a:r>
            </a:p>
          </p:txBody>
        </p:sp>
        <p:cxnSp>
          <p:nvCxnSpPr>
            <p:cNvPr id="46" name="Straight Arrow Connector 45"/>
            <p:cNvCxnSpPr/>
            <p:nvPr/>
          </p:nvCxnSpPr>
          <p:spPr>
            <a:xfrm flipV="1">
              <a:off x="1750619" y="3602195"/>
              <a:ext cx="1784377" cy="101907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1709343" y="4727619"/>
              <a:ext cx="1790727"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3698510" y="4768890"/>
              <a:ext cx="1854228" cy="111431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1715693" y="4813335"/>
              <a:ext cx="1808190" cy="105716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5771817" y="3551401"/>
              <a:ext cx="1216044" cy="85240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5790867" y="4700635"/>
              <a:ext cx="1216044" cy="121590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3696923" y="3564099"/>
              <a:ext cx="1854228" cy="1090502"/>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23636" idx="3"/>
            </p:cNvCxnSpPr>
            <p:nvPr/>
          </p:nvCxnSpPr>
          <p:spPr>
            <a:xfrm>
              <a:off x="3819162" y="3481558"/>
              <a:ext cx="1698651" cy="634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23640" idx="3"/>
              <a:endCxn id="23632" idx="1"/>
            </p:cNvCxnSpPr>
            <p:nvPr/>
          </p:nvCxnSpPr>
          <p:spPr>
            <a:xfrm>
              <a:off x="3819162" y="5970507"/>
              <a:ext cx="1754215"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3619" name="Group 39"/>
            <p:cNvGrpSpPr>
              <a:grpSpLocks/>
            </p:cNvGrpSpPr>
            <p:nvPr/>
          </p:nvGrpSpPr>
          <p:grpSpPr bwMode="auto">
            <a:xfrm>
              <a:off x="3492464" y="5786337"/>
              <a:ext cx="368301" cy="368301"/>
              <a:chOff x="-499341" y="1591735"/>
              <a:chExt cx="368301" cy="368301"/>
            </a:xfrm>
          </p:grpSpPr>
          <p:sp>
            <p:nvSpPr>
              <p:cNvPr id="32" name="Oval 31"/>
              <p:cNvSpPr/>
              <p:nvPr/>
            </p:nvSpPr>
            <p:spPr>
              <a:xfrm>
                <a:off x="-499673" y="1591773"/>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40" name="TextBox 14"/>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nvGrpSpPr>
            <p:cNvPr id="23620" name="Group 38"/>
            <p:cNvGrpSpPr>
              <a:grpSpLocks/>
            </p:cNvGrpSpPr>
            <p:nvPr/>
          </p:nvGrpSpPr>
          <p:grpSpPr bwMode="auto">
            <a:xfrm>
              <a:off x="3492464" y="4546834"/>
              <a:ext cx="368301" cy="368301"/>
              <a:chOff x="-499341" y="2138696"/>
              <a:chExt cx="368301" cy="368301"/>
            </a:xfrm>
          </p:grpSpPr>
          <p:sp>
            <p:nvSpPr>
              <p:cNvPr id="33" name="Oval 32"/>
              <p:cNvSpPr/>
              <p:nvPr/>
            </p:nvSpPr>
            <p:spPr>
              <a:xfrm>
                <a:off x="-499673" y="2138524"/>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38" name="TextBox 15"/>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3621" name="Group 37"/>
            <p:cNvGrpSpPr>
              <a:grpSpLocks/>
            </p:cNvGrpSpPr>
            <p:nvPr/>
          </p:nvGrpSpPr>
          <p:grpSpPr bwMode="auto">
            <a:xfrm>
              <a:off x="3492464" y="3297138"/>
              <a:ext cx="368301" cy="368301"/>
              <a:chOff x="-499341" y="2723520"/>
              <a:chExt cx="368301" cy="368301"/>
            </a:xfrm>
          </p:grpSpPr>
          <p:sp>
            <p:nvSpPr>
              <p:cNvPr id="37" name="Oval 36"/>
              <p:cNvSpPr/>
              <p:nvPr/>
            </p:nvSpPr>
            <p:spPr>
              <a:xfrm>
                <a:off x="-499673" y="272380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36" name="TextBox 16"/>
              <p:cNvSpPr txBox="1">
                <a:spLocks noChangeArrowheads="1"/>
              </p:cNvSpPr>
              <p:nvPr/>
            </p:nvSpPr>
            <p:spPr bwMode="auto">
              <a:xfrm>
                <a:off x="-457448" y="2753782"/>
                <a:ext cx="284515" cy="307777"/>
              </a:xfrm>
              <a:prstGeom prst="rect">
                <a:avLst/>
              </a:prstGeom>
              <a:noFill/>
              <a:ln w="9525">
                <a:noFill/>
                <a:miter lim="800000"/>
                <a:headEnd/>
                <a:tailEnd/>
              </a:ln>
            </p:spPr>
            <p:txBody>
              <a:bodyPr wrap="none">
                <a:spAutoFit/>
              </a:bodyPr>
              <a:lstStyle/>
              <a:p>
                <a:r>
                  <a:rPr lang="en-US" sz="1400"/>
                  <a:t>4</a:t>
                </a:r>
              </a:p>
            </p:txBody>
          </p:sp>
        </p:grpSp>
        <p:grpSp>
          <p:nvGrpSpPr>
            <p:cNvPr id="23622" name="Group 43"/>
            <p:cNvGrpSpPr>
              <a:grpSpLocks/>
            </p:cNvGrpSpPr>
            <p:nvPr/>
          </p:nvGrpSpPr>
          <p:grpSpPr bwMode="auto">
            <a:xfrm>
              <a:off x="5530802" y="3297138"/>
              <a:ext cx="368301" cy="368301"/>
              <a:chOff x="136401" y="2495550"/>
              <a:chExt cx="368301" cy="368301"/>
            </a:xfrm>
          </p:grpSpPr>
          <p:sp>
            <p:nvSpPr>
              <p:cNvPr id="36" name="Oval 35"/>
              <p:cNvSpPr/>
              <p:nvPr/>
            </p:nvSpPr>
            <p:spPr>
              <a:xfrm>
                <a:off x="136112" y="249583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34" name="TextBox 17"/>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3623" name="Group 42"/>
            <p:cNvGrpSpPr>
              <a:grpSpLocks/>
            </p:cNvGrpSpPr>
            <p:nvPr/>
          </p:nvGrpSpPr>
          <p:grpSpPr bwMode="auto">
            <a:xfrm>
              <a:off x="5530802" y="5786337"/>
              <a:ext cx="368301" cy="368301"/>
              <a:chOff x="136401" y="1954546"/>
              <a:chExt cx="368301" cy="368301"/>
            </a:xfrm>
          </p:grpSpPr>
          <p:sp>
            <p:nvSpPr>
              <p:cNvPr id="35" name="Oval 34"/>
              <p:cNvSpPr/>
              <p:nvPr/>
            </p:nvSpPr>
            <p:spPr>
              <a:xfrm>
                <a:off x="136112" y="1954584"/>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32" name="TextBox 18"/>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3624" name="Group 41"/>
            <p:cNvGrpSpPr>
              <a:grpSpLocks/>
            </p:cNvGrpSpPr>
            <p:nvPr/>
          </p:nvGrpSpPr>
          <p:grpSpPr bwMode="auto">
            <a:xfrm>
              <a:off x="6921189" y="4362683"/>
              <a:ext cx="368301" cy="368301"/>
              <a:chOff x="136401" y="1350435"/>
              <a:chExt cx="368301" cy="368301"/>
            </a:xfrm>
          </p:grpSpPr>
          <p:sp>
            <p:nvSpPr>
              <p:cNvPr id="34" name="Oval 33"/>
              <p:cNvSpPr/>
              <p:nvPr/>
            </p:nvSpPr>
            <p:spPr>
              <a:xfrm>
                <a:off x="136396" y="1350283"/>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30" name="TextBox 19"/>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3625" name="Group 40"/>
            <p:cNvGrpSpPr>
              <a:grpSpLocks/>
            </p:cNvGrpSpPr>
            <p:nvPr/>
          </p:nvGrpSpPr>
          <p:grpSpPr bwMode="auto">
            <a:xfrm>
              <a:off x="1448989" y="4547692"/>
              <a:ext cx="368301" cy="368301"/>
              <a:chOff x="-499341" y="1231900"/>
              <a:chExt cx="368301" cy="368301"/>
            </a:xfrm>
          </p:grpSpPr>
          <p:sp>
            <p:nvSpPr>
              <p:cNvPr id="31" name="Oval 30"/>
              <p:cNvSpPr/>
              <p:nvPr/>
            </p:nvSpPr>
            <p:spPr>
              <a:xfrm>
                <a:off x="-499341" y="1232458"/>
                <a:ext cx="368306" cy="36826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628" name="TextBox 13"/>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56" name="Straight Arrow Connector 55"/>
            <p:cNvCxnSpPr/>
            <p:nvPr/>
          </p:nvCxnSpPr>
          <p:spPr>
            <a:xfrm flipV="1">
              <a:off x="3758836" y="3643466"/>
              <a:ext cx="1843116" cy="217148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aphicFrame>
        <p:nvGraphicFramePr>
          <p:cNvPr id="6" name="Table 5"/>
          <p:cNvGraphicFramePr>
            <a:graphicFrameLocks noGrp="1"/>
          </p:cNvGraphicFramePr>
          <p:nvPr/>
        </p:nvGraphicFramePr>
        <p:xfrm>
          <a:off x="341313" y="569913"/>
          <a:ext cx="3190875" cy="3352800"/>
        </p:xfrm>
        <a:graphic>
          <a:graphicData uri="http://schemas.openxmlformats.org/drawingml/2006/table">
            <a:tbl>
              <a:tblPr firstRow="1" bandRow="1">
                <a:tableStyleId>{69012ECD-51FC-41F1-AA8D-1B2483CD663E}</a:tableStyleId>
              </a:tblPr>
              <a:tblGrid>
                <a:gridCol w="865668"/>
                <a:gridCol w="787400"/>
                <a:gridCol w="1536700"/>
              </a:tblGrid>
              <a:tr h="196502">
                <a:tc>
                  <a:txBody>
                    <a:bodyPr/>
                    <a:lstStyle/>
                    <a:p>
                      <a:pPr algn="ctr"/>
                      <a:r>
                        <a:rPr lang="en-US" sz="1400" dirty="0" smtClean="0"/>
                        <a:t>STAGE</a:t>
                      </a:r>
                      <a:endParaRPr lang="en-US" sz="1400" dirty="0"/>
                    </a:p>
                  </a:txBody>
                  <a:tcPr>
                    <a:lnL w="19050" cap="flat" cmpd="sng" algn="ctr">
                      <a:solidFill>
                        <a:srgbClr val="8BAEB8"/>
                      </a:solidFill>
                      <a:prstDash val="solid"/>
                      <a:round/>
                      <a:headEnd type="none" w="med" len="med"/>
                      <a:tailEnd type="none" w="med" len="med"/>
                    </a:lnL>
                    <a:lnT w="19050" cap="flat" cmpd="sng" algn="ctr">
                      <a:solidFill>
                        <a:srgbClr val="8BAEB8"/>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400" dirty="0" smtClean="0"/>
                        <a:t>ARC</a:t>
                      </a:r>
                      <a:endParaRPr lang="en-US" sz="1400" dirty="0"/>
                    </a:p>
                  </a:txBody>
                  <a:tcPr>
                    <a:lnT w="19050" cap="flat" cmpd="sng" algn="ctr">
                      <a:solidFill>
                        <a:srgbClr val="8BAEB8"/>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400" dirty="0" smtClean="0"/>
                        <a:t>ARC DISTANCE</a:t>
                      </a:r>
                      <a:endParaRPr lang="en-US" sz="1400" dirty="0"/>
                    </a:p>
                  </a:txBody>
                  <a:tcPr>
                    <a:lnR w="19050" cap="flat" cmpd="sng" algn="ctr">
                      <a:solidFill>
                        <a:srgbClr val="8BAEB8"/>
                      </a:solidFill>
                      <a:prstDash val="solid"/>
                      <a:round/>
                      <a:headEnd type="none" w="med" len="med"/>
                      <a:tailEnd type="none" w="med" len="med"/>
                    </a:lnR>
                    <a:lnT w="19050" cap="flat" cmpd="sng" algn="ctr">
                      <a:solidFill>
                        <a:srgbClr val="8BAEB8"/>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6502">
                <a:tc>
                  <a:txBody>
                    <a:bodyPr/>
                    <a:lstStyle/>
                    <a:p>
                      <a:pPr algn="ctr"/>
                      <a:r>
                        <a:rPr lang="en-US" sz="1400" dirty="0" smtClean="0"/>
                        <a:t>1</a:t>
                      </a:r>
                      <a:endParaRPr lang="en-US" sz="1400" dirty="0"/>
                    </a:p>
                  </a:txBody>
                  <a:tcPr>
                    <a:lnL w="19050" cap="flat" cmpd="sng" algn="ctr">
                      <a:solidFill>
                        <a:srgbClr val="8BAEB8"/>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5–7</a:t>
                      </a:r>
                      <a:endParaRPr lang="en-US" sz="1400"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14</a:t>
                      </a:r>
                      <a:endParaRPr lang="en-US" sz="1400" dirty="0"/>
                    </a:p>
                  </a:txBody>
                  <a:tcPr>
                    <a:lnL>
                      <a:noFill/>
                    </a:lnL>
                    <a:lnR w="19050" cap="flat" cmpd="sng" algn="ctr">
                      <a:solidFill>
                        <a:srgbClr val="8BAEB8"/>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6–7</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2</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r>
                        <a:rPr lang="en-US" sz="1400" dirty="0" smtClean="0"/>
                        <a:t>2</a:t>
                      </a: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4–5</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10</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3–5</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12</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3–6</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6</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2–5</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4</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2–6</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10</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r>
                        <a:rPr lang="en-US" sz="1400" dirty="0" smtClean="0"/>
                        <a:t>3</a:t>
                      </a: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1–4</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4</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400" dirty="0" smtClean="0"/>
                        <a:t>1–3</a:t>
                      </a:r>
                      <a:endParaRPr lang="en-US" sz="1400"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5</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r>
              <a:tr h="196502">
                <a:tc>
                  <a:txBody>
                    <a:bodyPr/>
                    <a:lstStyle/>
                    <a:p>
                      <a:pPr algn="ctr"/>
                      <a:endParaRPr lang="en-US" sz="1400" dirty="0"/>
                    </a:p>
                  </a:txBody>
                  <a:tcPr>
                    <a:lnL w="19050" cap="flat" cmpd="sng" algn="ctr">
                      <a:solidFill>
                        <a:srgbClr val="8BAEB8"/>
                      </a:solidFill>
                      <a:prstDash val="solid"/>
                      <a:round/>
                      <a:headEnd type="none" w="med" len="med"/>
                      <a:tailEnd type="none" w="med" len="me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t>1–2</a:t>
                      </a:r>
                      <a:endParaRPr lang="en-US" sz="1400"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tabLst>
                          <a:tab pos="990600" algn="r"/>
                        </a:tabLst>
                      </a:pPr>
                      <a:r>
                        <a:rPr lang="en-US" sz="1400" dirty="0" smtClean="0"/>
                        <a:t>	2</a:t>
                      </a:r>
                      <a:endParaRPr lang="en-US" sz="1400" dirty="0"/>
                    </a:p>
                  </a:txBody>
                  <a:tcPr>
                    <a:lnL>
                      <a:noFill/>
                    </a:lnL>
                    <a:lnR w="19050" cap="flat" cmpd="sng" algn="ctr">
                      <a:solidFill>
                        <a:srgbClr val="8BAEB8"/>
                      </a:solidFill>
                      <a:prstDash val="solid"/>
                      <a:round/>
                      <a:headEnd type="none" w="med" len="med"/>
                      <a:tailEnd type="none" w="med" len="me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Shortest-Route Problem</a:t>
            </a:r>
          </a:p>
        </p:txBody>
      </p:sp>
      <p:sp>
        <p:nvSpPr>
          <p:cNvPr id="24578" name="Content Placeholder 2"/>
          <p:cNvSpPr>
            <a:spLocks noGrp="1"/>
          </p:cNvSpPr>
          <p:nvPr>
            <p:ph idx="1"/>
          </p:nvPr>
        </p:nvSpPr>
        <p:spPr>
          <a:xfrm>
            <a:off x="673100" y="1460500"/>
            <a:ext cx="7823200" cy="622300"/>
          </a:xfrm>
        </p:spPr>
        <p:txBody>
          <a:bodyPr/>
          <a:lstStyle/>
          <a:p>
            <a:pPr marL="1168400" indent="-1168400">
              <a:buFont typeface="Arial" charset="0"/>
              <a:buNone/>
            </a:pPr>
            <a:r>
              <a:rPr lang="en-US" sz="2400" smtClean="0">
                <a:latin typeface="Arial" charset="0"/>
                <a:cs typeface="Arial" charset="0"/>
              </a:rPr>
              <a:t>Step 2:	Solve stage 1</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M2 – </a:t>
            </a:r>
            <a:fld id="{078D488E-96DA-46A2-900A-21893F43BCF1}" type="slidenum">
              <a:rPr lang="en-US"/>
              <a:pPr>
                <a:defRPr/>
              </a:pPr>
              <a:t>9</a:t>
            </a:fld>
            <a:endParaRPr lang="en-US"/>
          </a:p>
        </p:txBody>
      </p:sp>
      <p:sp>
        <p:nvSpPr>
          <p:cNvPr id="76" name="TextBox 75"/>
          <p:cNvSpPr txBox="1">
            <a:spLocks noChangeArrowheads="1"/>
          </p:cNvSpPr>
          <p:nvPr/>
        </p:nvSpPr>
        <p:spPr bwMode="auto">
          <a:xfrm>
            <a:off x="903288" y="2090738"/>
            <a:ext cx="4406900" cy="307975"/>
          </a:xfrm>
          <a:prstGeom prst="rect">
            <a:avLst/>
          </a:prstGeom>
          <a:noFill/>
          <a:ln w="9525">
            <a:noFill/>
            <a:miter lim="800000"/>
            <a:headEnd/>
            <a:tailEnd/>
          </a:ln>
        </p:spPr>
        <p:txBody>
          <a:bodyPr wrap="none">
            <a:spAutoFit/>
          </a:bodyPr>
          <a:lstStyle/>
          <a:p>
            <a:r>
              <a:rPr lang="en-US" sz="1400"/>
              <a:t>FIGURE M2.3 – Solution for the One-Stage Problem </a:t>
            </a:r>
          </a:p>
        </p:txBody>
      </p:sp>
      <p:grpSp>
        <p:nvGrpSpPr>
          <p:cNvPr id="127" name="Group 126"/>
          <p:cNvGrpSpPr>
            <a:grpSpLocks/>
          </p:cNvGrpSpPr>
          <p:nvPr/>
        </p:nvGrpSpPr>
        <p:grpSpPr bwMode="auto">
          <a:xfrm>
            <a:off x="5638800" y="3187700"/>
            <a:ext cx="1554163" cy="2573338"/>
            <a:chOff x="5709728" y="3880777"/>
            <a:chExt cx="1554672" cy="2573799"/>
          </a:xfrm>
        </p:grpSpPr>
        <p:cxnSp>
          <p:nvCxnSpPr>
            <p:cNvPr id="133" name="Straight Connector 132"/>
            <p:cNvCxnSpPr/>
            <p:nvPr/>
          </p:nvCxnSpPr>
          <p:spPr>
            <a:xfrm>
              <a:off x="5709728" y="3880777"/>
              <a:ext cx="0" cy="2553157"/>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7264400" y="3880777"/>
              <a:ext cx="0" cy="2573799"/>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25" name="Group 124"/>
          <p:cNvGrpSpPr>
            <a:grpSpLocks/>
          </p:cNvGrpSpPr>
          <p:nvPr/>
        </p:nvGrpSpPr>
        <p:grpSpPr bwMode="auto">
          <a:xfrm>
            <a:off x="1690688" y="3413125"/>
            <a:ext cx="5697537" cy="2068513"/>
            <a:chOff x="1690289" y="3413358"/>
            <a:chExt cx="5698243" cy="2068180"/>
          </a:xfrm>
        </p:grpSpPr>
        <p:sp>
          <p:nvSpPr>
            <p:cNvPr id="24592" name="TextBox 65"/>
            <p:cNvSpPr txBox="1">
              <a:spLocks noChangeArrowheads="1"/>
            </p:cNvSpPr>
            <p:nvPr/>
          </p:nvSpPr>
          <p:spPr bwMode="auto">
            <a:xfrm>
              <a:off x="1984854" y="4016177"/>
              <a:ext cx="284515" cy="307777"/>
            </a:xfrm>
            <a:prstGeom prst="rect">
              <a:avLst/>
            </a:prstGeom>
            <a:noFill/>
            <a:ln w="9525">
              <a:noFill/>
              <a:miter lim="800000"/>
              <a:headEnd/>
              <a:tailEnd/>
            </a:ln>
          </p:spPr>
          <p:txBody>
            <a:bodyPr wrap="none">
              <a:spAutoFit/>
            </a:bodyPr>
            <a:lstStyle/>
            <a:p>
              <a:r>
                <a:rPr lang="en-US" sz="1400"/>
                <a:t>4</a:t>
              </a:r>
            </a:p>
          </p:txBody>
        </p:sp>
        <p:sp>
          <p:nvSpPr>
            <p:cNvPr id="24593" name="TextBox 66"/>
            <p:cNvSpPr txBox="1">
              <a:spLocks noChangeArrowheads="1"/>
            </p:cNvSpPr>
            <p:nvPr/>
          </p:nvSpPr>
          <p:spPr bwMode="auto">
            <a:xfrm>
              <a:off x="2405322" y="4206049"/>
              <a:ext cx="284515" cy="307777"/>
            </a:xfrm>
            <a:prstGeom prst="rect">
              <a:avLst/>
            </a:prstGeom>
            <a:noFill/>
            <a:ln w="9525">
              <a:noFill/>
              <a:miter lim="800000"/>
              <a:headEnd/>
              <a:tailEnd/>
            </a:ln>
          </p:spPr>
          <p:txBody>
            <a:bodyPr wrap="none">
              <a:spAutoFit/>
            </a:bodyPr>
            <a:lstStyle/>
            <a:p>
              <a:r>
                <a:rPr lang="en-US" sz="1400"/>
                <a:t>5</a:t>
              </a:r>
            </a:p>
          </p:txBody>
        </p:sp>
        <p:sp>
          <p:nvSpPr>
            <p:cNvPr id="24594" name="TextBox 67"/>
            <p:cNvSpPr txBox="1">
              <a:spLocks noChangeArrowheads="1"/>
            </p:cNvSpPr>
            <p:nvPr/>
          </p:nvSpPr>
          <p:spPr bwMode="auto">
            <a:xfrm>
              <a:off x="2382974" y="4457957"/>
              <a:ext cx="284515" cy="307777"/>
            </a:xfrm>
            <a:prstGeom prst="rect">
              <a:avLst/>
            </a:prstGeom>
            <a:noFill/>
            <a:ln w="9525">
              <a:noFill/>
              <a:miter lim="800000"/>
              <a:headEnd/>
              <a:tailEnd/>
            </a:ln>
          </p:spPr>
          <p:txBody>
            <a:bodyPr wrap="none">
              <a:spAutoFit/>
            </a:bodyPr>
            <a:lstStyle/>
            <a:p>
              <a:r>
                <a:rPr lang="en-US" sz="1400"/>
                <a:t>2</a:t>
              </a:r>
            </a:p>
          </p:txBody>
        </p:sp>
        <p:sp>
          <p:nvSpPr>
            <p:cNvPr id="24595" name="TextBox 68"/>
            <p:cNvSpPr txBox="1">
              <a:spLocks noChangeArrowheads="1"/>
            </p:cNvSpPr>
            <p:nvPr/>
          </p:nvSpPr>
          <p:spPr bwMode="auto">
            <a:xfrm>
              <a:off x="3989750" y="3413358"/>
              <a:ext cx="384365" cy="307777"/>
            </a:xfrm>
            <a:prstGeom prst="rect">
              <a:avLst/>
            </a:prstGeom>
            <a:noFill/>
            <a:ln w="9525">
              <a:noFill/>
              <a:miter lim="800000"/>
              <a:headEnd/>
              <a:tailEnd/>
            </a:ln>
          </p:spPr>
          <p:txBody>
            <a:bodyPr wrap="none">
              <a:spAutoFit/>
            </a:bodyPr>
            <a:lstStyle/>
            <a:p>
              <a:r>
                <a:rPr lang="en-US" sz="1400"/>
                <a:t>10</a:t>
              </a:r>
            </a:p>
          </p:txBody>
        </p:sp>
        <p:sp>
          <p:nvSpPr>
            <p:cNvPr id="24596" name="TextBox 69"/>
            <p:cNvSpPr txBox="1">
              <a:spLocks noChangeArrowheads="1"/>
            </p:cNvSpPr>
            <p:nvPr/>
          </p:nvSpPr>
          <p:spPr bwMode="auto">
            <a:xfrm>
              <a:off x="3962091" y="4076932"/>
              <a:ext cx="384365" cy="307777"/>
            </a:xfrm>
            <a:prstGeom prst="rect">
              <a:avLst/>
            </a:prstGeom>
            <a:noFill/>
            <a:ln w="9525">
              <a:noFill/>
              <a:miter lim="800000"/>
              <a:headEnd/>
              <a:tailEnd/>
            </a:ln>
          </p:spPr>
          <p:txBody>
            <a:bodyPr wrap="none">
              <a:spAutoFit/>
            </a:bodyPr>
            <a:lstStyle/>
            <a:p>
              <a:r>
                <a:rPr lang="en-US" sz="1400"/>
                <a:t>12</a:t>
              </a:r>
            </a:p>
          </p:txBody>
        </p:sp>
        <p:sp>
          <p:nvSpPr>
            <p:cNvPr id="24597" name="TextBox 70"/>
            <p:cNvSpPr txBox="1">
              <a:spLocks noChangeArrowheads="1"/>
            </p:cNvSpPr>
            <p:nvPr/>
          </p:nvSpPr>
          <p:spPr bwMode="auto">
            <a:xfrm>
              <a:off x="4324190" y="4316979"/>
              <a:ext cx="284515" cy="307777"/>
            </a:xfrm>
            <a:prstGeom prst="rect">
              <a:avLst/>
            </a:prstGeom>
            <a:noFill/>
            <a:ln w="9525">
              <a:noFill/>
              <a:miter lim="800000"/>
              <a:headEnd/>
              <a:tailEnd/>
            </a:ln>
          </p:spPr>
          <p:txBody>
            <a:bodyPr wrap="none">
              <a:spAutoFit/>
            </a:bodyPr>
            <a:lstStyle/>
            <a:p>
              <a:r>
                <a:rPr lang="en-US" sz="1400"/>
                <a:t>6</a:t>
              </a:r>
            </a:p>
          </p:txBody>
        </p:sp>
        <p:sp>
          <p:nvSpPr>
            <p:cNvPr id="24598" name="TextBox 71"/>
            <p:cNvSpPr txBox="1">
              <a:spLocks noChangeArrowheads="1"/>
            </p:cNvSpPr>
            <p:nvPr/>
          </p:nvSpPr>
          <p:spPr bwMode="auto">
            <a:xfrm>
              <a:off x="5828414" y="3862288"/>
              <a:ext cx="384365" cy="307777"/>
            </a:xfrm>
            <a:prstGeom prst="rect">
              <a:avLst/>
            </a:prstGeom>
            <a:noFill/>
            <a:ln w="9525">
              <a:noFill/>
              <a:miter lim="800000"/>
              <a:headEnd/>
              <a:tailEnd/>
            </a:ln>
          </p:spPr>
          <p:txBody>
            <a:bodyPr wrap="none">
              <a:spAutoFit/>
            </a:bodyPr>
            <a:lstStyle/>
            <a:p>
              <a:r>
                <a:rPr lang="en-US" sz="1400"/>
                <a:t>14</a:t>
              </a:r>
            </a:p>
          </p:txBody>
        </p:sp>
        <p:sp>
          <p:nvSpPr>
            <p:cNvPr id="24599" name="TextBox 72"/>
            <p:cNvSpPr txBox="1">
              <a:spLocks noChangeArrowheads="1"/>
            </p:cNvSpPr>
            <p:nvPr/>
          </p:nvSpPr>
          <p:spPr bwMode="auto">
            <a:xfrm>
              <a:off x="3943041" y="4813175"/>
              <a:ext cx="284515" cy="307777"/>
            </a:xfrm>
            <a:prstGeom prst="rect">
              <a:avLst/>
            </a:prstGeom>
            <a:noFill/>
            <a:ln w="9525">
              <a:noFill/>
              <a:miter lim="800000"/>
              <a:headEnd/>
              <a:tailEnd/>
            </a:ln>
          </p:spPr>
          <p:txBody>
            <a:bodyPr wrap="none">
              <a:spAutoFit/>
            </a:bodyPr>
            <a:lstStyle/>
            <a:p>
              <a:r>
                <a:rPr lang="en-US" sz="1400"/>
                <a:t>4</a:t>
              </a:r>
            </a:p>
          </p:txBody>
        </p:sp>
        <p:sp>
          <p:nvSpPr>
            <p:cNvPr id="24600" name="TextBox 76"/>
            <p:cNvSpPr txBox="1">
              <a:spLocks noChangeArrowheads="1"/>
            </p:cNvSpPr>
            <p:nvPr/>
          </p:nvSpPr>
          <p:spPr bwMode="auto">
            <a:xfrm>
              <a:off x="5786006" y="4508104"/>
              <a:ext cx="284515" cy="307777"/>
            </a:xfrm>
            <a:prstGeom prst="rect">
              <a:avLst/>
            </a:prstGeom>
            <a:noFill/>
            <a:ln w="9525">
              <a:noFill/>
              <a:miter lim="800000"/>
              <a:headEnd/>
              <a:tailEnd/>
            </a:ln>
          </p:spPr>
          <p:txBody>
            <a:bodyPr wrap="none">
              <a:spAutoFit/>
            </a:bodyPr>
            <a:lstStyle/>
            <a:p>
              <a:r>
                <a:rPr lang="en-US" sz="1400"/>
                <a:t>2</a:t>
              </a:r>
            </a:p>
          </p:txBody>
        </p:sp>
        <p:sp>
          <p:nvSpPr>
            <p:cNvPr id="24601" name="TextBox 77"/>
            <p:cNvSpPr txBox="1">
              <a:spLocks noChangeArrowheads="1"/>
            </p:cNvSpPr>
            <p:nvPr/>
          </p:nvSpPr>
          <p:spPr bwMode="auto">
            <a:xfrm>
              <a:off x="4355625" y="4894151"/>
              <a:ext cx="384365" cy="307777"/>
            </a:xfrm>
            <a:prstGeom prst="rect">
              <a:avLst/>
            </a:prstGeom>
            <a:noFill/>
            <a:ln w="9525">
              <a:noFill/>
              <a:miter lim="800000"/>
              <a:headEnd/>
              <a:tailEnd/>
            </a:ln>
          </p:spPr>
          <p:txBody>
            <a:bodyPr wrap="none">
              <a:spAutoFit/>
            </a:bodyPr>
            <a:lstStyle/>
            <a:p>
              <a:r>
                <a:rPr lang="en-US" sz="1400"/>
                <a:t>10</a:t>
              </a:r>
            </a:p>
          </p:txBody>
        </p:sp>
        <p:cxnSp>
          <p:nvCxnSpPr>
            <p:cNvPr id="79" name="Straight Arrow Connector 78"/>
            <p:cNvCxnSpPr/>
            <p:nvPr/>
          </p:nvCxnSpPr>
          <p:spPr>
            <a:xfrm flipV="1">
              <a:off x="1879224" y="3721283"/>
              <a:ext cx="1862369" cy="755528"/>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1950671" y="4473637"/>
              <a:ext cx="1790922"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3938468" y="4476812"/>
              <a:ext cx="1511487" cy="36506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1879224" y="4476812"/>
              <a:ext cx="1862369" cy="78568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5651592" y="4095873"/>
              <a:ext cx="1368595" cy="330147"/>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5651592" y="4521255"/>
              <a:ext cx="1384472" cy="34919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3889248" y="4110159"/>
              <a:ext cx="1560706" cy="36030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3889248" y="3659381"/>
              <a:ext cx="1555943" cy="37776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V="1">
              <a:off x="3943230" y="4952985"/>
              <a:ext cx="1522602" cy="380939"/>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4611" name="Group 88"/>
            <p:cNvGrpSpPr>
              <a:grpSpLocks/>
            </p:cNvGrpSpPr>
            <p:nvPr/>
          </p:nvGrpSpPr>
          <p:grpSpPr bwMode="auto">
            <a:xfrm>
              <a:off x="3733764" y="4292834"/>
              <a:ext cx="368301" cy="368301"/>
              <a:chOff x="-499341" y="2138696"/>
              <a:chExt cx="368301" cy="368301"/>
            </a:xfrm>
          </p:grpSpPr>
          <p:sp>
            <p:nvSpPr>
              <p:cNvPr id="106" name="Oval 105"/>
              <p:cNvSpPr/>
              <p:nvPr/>
            </p:nvSpPr>
            <p:spPr>
              <a:xfrm>
                <a:off x="-499451" y="213855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32" name="TextBox 106"/>
              <p:cNvSpPr txBox="1">
                <a:spLocks noChangeArrowheads="1"/>
              </p:cNvSpPr>
              <p:nvPr/>
            </p:nvSpPr>
            <p:spPr bwMode="auto">
              <a:xfrm>
                <a:off x="-457448" y="2168958"/>
                <a:ext cx="284515" cy="307777"/>
              </a:xfrm>
              <a:prstGeom prst="rect">
                <a:avLst/>
              </a:prstGeom>
              <a:noFill/>
              <a:ln w="9525">
                <a:noFill/>
                <a:miter lim="800000"/>
                <a:headEnd/>
                <a:tailEnd/>
              </a:ln>
            </p:spPr>
            <p:txBody>
              <a:bodyPr wrap="none">
                <a:spAutoFit/>
              </a:bodyPr>
              <a:lstStyle/>
              <a:p>
                <a:r>
                  <a:rPr lang="en-US" sz="1400"/>
                  <a:t>3</a:t>
                </a:r>
              </a:p>
            </p:txBody>
          </p:sp>
        </p:grpSp>
        <p:grpSp>
          <p:nvGrpSpPr>
            <p:cNvPr id="24612" name="Group 89"/>
            <p:cNvGrpSpPr>
              <a:grpSpLocks/>
            </p:cNvGrpSpPr>
            <p:nvPr/>
          </p:nvGrpSpPr>
          <p:grpSpPr bwMode="auto">
            <a:xfrm>
              <a:off x="3733764" y="3474938"/>
              <a:ext cx="368301" cy="368301"/>
              <a:chOff x="-499341" y="2723520"/>
              <a:chExt cx="368301" cy="368301"/>
            </a:xfrm>
          </p:grpSpPr>
          <p:sp>
            <p:nvSpPr>
              <p:cNvPr id="104" name="Oval 103"/>
              <p:cNvSpPr/>
              <p:nvPr/>
            </p:nvSpPr>
            <p:spPr>
              <a:xfrm>
                <a:off x="-499451" y="272384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30" name="TextBox 104"/>
              <p:cNvSpPr txBox="1">
                <a:spLocks noChangeArrowheads="1"/>
              </p:cNvSpPr>
              <p:nvPr/>
            </p:nvSpPr>
            <p:spPr bwMode="auto">
              <a:xfrm>
                <a:off x="-457448" y="2753782"/>
                <a:ext cx="284515" cy="307777"/>
              </a:xfrm>
              <a:prstGeom prst="rect">
                <a:avLst/>
              </a:prstGeom>
              <a:noFill/>
              <a:ln w="9525">
                <a:noFill/>
                <a:miter lim="800000"/>
                <a:headEnd/>
                <a:tailEnd/>
              </a:ln>
            </p:spPr>
            <p:txBody>
              <a:bodyPr wrap="none">
                <a:spAutoFit/>
              </a:bodyPr>
              <a:lstStyle/>
              <a:p>
                <a:r>
                  <a:rPr lang="en-US" sz="1400"/>
                  <a:t>4</a:t>
                </a:r>
              </a:p>
            </p:txBody>
          </p:sp>
        </p:grpSp>
        <p:grpSp>
          <p:nvGrpSpPr>
            <p:cNvPr id="24613" name="Group 90"/>
            <p:cNvGrpSpPr>
              <a:grpSpLocks/>
            </p:cNvGrpSpPr>
            <p:nvPr/>
          </p:nvGrpSpPr>
          <p:grpSpPr bwMode="auto">
            <a:xfrm>
              <a:off x="5445694" y="3916692"/>
              <a:ext cx="368301" cy="368301"/>
              <a:chOff x="136401" y="2495550"/>
              <a:chExt cx="368301" cy="368301"/>
            </a:xfrm>
          </p:grpSpPr>
          <p:sp>
            <p:nvSpPr>
              <p:cNvPr id="102" name="Oval 101"/>
              <p:cNvSpPr/>
              <p:nvPr/>
            </p:nvSpPr>
            <p:spPr>
              <a:xfrm>
                <a:off x="135898" y="2495373"/>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28" name="TextBox 102"/>
              <p:cNvSpPr txBox="1">
                <a:spLocks noChangeArrowheads="1"/>
              </p:cNvSpPr>
              <p:nvPr/>
            </p:nvSpPr>
            <p:spPr bwMode="auto">
              <a:xfrm>
                <a:off x="178294" y="2525812"/>
                <a:ext cx="284515" cy="307777"/>
              </a:xfrm>
              <a:prstGeom prst="rect">
                <a:avLst/>
              </a:prstGeom>
              <a:noFill/>
              <a:ln w="9525">
                <a:noFill/>
                <a:miter lim="800000"/>
                <a:headEnd/>
                <a:tailEnd/>
              </a:ln>
            </p:spPr>
            <p:txBody>
              <a:bodyPr wrap="none">
                <a:spAutoFit/>
              </a:bodyPr>
              <a:lstStyle/>
              <a:p>
                <a:r>
                  <a:rPr lang="en-US" sz="1400"/>
                  <a:t>5</a:t>
                </a:r>
              </a:p>
            </p:txBody>
          </p:sp>
        </p:grpSp>
        <p:grpSp>
          <p:nvGrpSpPr>
            <p:cNvPr id="24614" name="Group 91"/>
            <p:cNvGrpSpPr>
              <a:grpSpLocks/>
            </p:cNvGrpSpPr>
            <p:nvPr/>
          </p:nvGrpSpPr>
          <p:grpSpPr bwMode="auto">
            <a:xfrm>
              <a:off x="5449307" y="4679739"/>
              <a:ext cx="368301" cy="368301"/>
              <a:chOff x="136401" y="1954546"/>
              <a:chExt cx="368301" cy="368301"/>
            </a:xfrm>
          </p:grpSpPr>
          <p:sp>
            <p:nvSpPr>
              <p:cNvPr id="100" name="Oval 99"/>
              <p:cNvSpPr/>
              <p:nvPr/>
            </p:nvSpPr>
            <p:spPr>
              <a:xfrm>
                <a:off x="137049" y="1954786"/>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26" name="TextBox 100"/>
              <p:cNvSpPr txBox="1">
                <a:spLocks noChangeArrowheads="1"/>
              </p:cNvSpPr>
              <p:nvPr/>
            </p:nvSpPr>
            <p:spPr bwMode="auto">
              <a:xfrm>
                <a:off x="178294" y="1984808"/>
                <a:ext cx="284515" cy="307777"/>
              </a:xfrm>
              <a:prstGeom prst="rect">
                <a:avLst/>
              </a:prstGeom>
              <a:noFill/>
              <a:ln w="9525">
                <a:noFill/>
                <a:miter lim="800000"/>
                <a:headEnd/>
                <a:tailEnd/>
              </a:ln>
            </p:spPr>
            <p:txBody>
              <a:bodyPr wrap="none">
                <a:spAutoFit/>
              </a:bodyPr>
              <a:lstStyle/>
              <a:p>
                <a:r>
                  <a:rPr lang="en-US" sz="1400"/>
                  <a:t>6</a:t>
                </a:r>
              </a:p>
            </p:txBody>
          </p:sp>
        </p:grpSp>
        <p:grpSp>
          <p:nvGrpSpPr>
            <p:cNvPr id="24615" name="Group 92"/>
            <p:cNvGrpSpPr>
              <a:grpSpLocks/>
            </p:cNvGrpSpPr>
            <p:nvPr/>
          </p:nvGrpSpPr>
          <p:grpSpPr bwMode="auto">
            <a:xfrm>
              <a:off x="7020231" y="4286717"/>
              <a:ext cx="368301" cy="368301"/>
              <a:chOff x="136401" y="1350435"/>
              <a:chExt cx="368301" cy="368301"/>
            </a:xfrm>
          </p:grpSpPr>
          <p:sp>
            <p:nvSpPr>
              <p:cNvPr id="98" name="Oval 97"/>
              <p:cNvSpPr/>
              <p:nvPr/>
            </p:nvSpPr>
            <p:spPr>
              <a:xfrm>
                <a:off x="136356" y="1350060"/>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24" name="TextBox 98"/>
              <p:cNvSpPr txBox="1">
                <a:spLocks noChangeArrowheads="1"/>
              </p:cNvSpPr>
              <p:nvPr/>
            </p:nvSpPr>
            <p:spPr bwMode="auto">
              <a:xfrm>
                <a:off x="178294" y="1380697"/>
                <a:ext cx="284515" cy="307777"/>
              </a:xfrm>
              <a:prstGeom prst="rect">
                <a:avLst/>
              </a:prstGeom>
              <a:noFill/>
              <a:ln w="9525">
                <a:noFill/>
                <a:miter lim="800000"/>
                <a:headEnd/>
                <a:tailEnd/>
              </a:ln>
            </p:spPr>
            <p:txBody>
              <a:bodyPr wrap="none">
                <a:spAutoFit/>
              </a:bodyPr>
              <a:lstStyle/>
              <a:p>
                <a:r>
                  <a:rPr lang="en-US" sz="1400"/>
                  <a:t>7</a:t>
                </a:r>
              </a:p>
            </p:txBody>
          </p:sp>
        </p:grpSp>
        <p:grpSp>
          <p:nvGrpSpPr>
            <p:cNvPr id="24616" name="Group 93"/>
            <p:cNvGrpSpPr>
              <a:grpSpLocks/>
            </p:cNvGrpSpPr>
            <p:nvPr/>
          </p:nvGrpSpPr>
          <p:grpSpPr bwMode="auto">
            <a:xfrm>
              <a:off x="1690289" y="4293692"/>
              <a:ext cx="368301" cy="368301"/>
              <a:chOff x="-499341" y="1231900"/>
              <a:chExt cx="368301" cy="368301"/>
            </a:xfrm>
          </p:grpSpPr>
          <p:sp>
            <p:nvSpPr>
              <p:cNvPr id="96" name="Oval 95"/>
              <p:cNvSpPr/>
              <p:nvPr/>
            </p:nvSpPr>
            <p:spPr>
              <a:xfrm>
                <a:off x="-499341" y="1232487"/>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22" name="TextBox 96"/>
              <p:cNvSpPr txBox="1">
                <a:spLocks noChangeArrowheads="1"/>
              </p:cNvSpPr>
              <p:nvPr/>
            </p:nvSpPr>
            <p:spPr bwMode="auto">
              <a:xfrm>
                <a:off x="-457448" y="1262162"/>
                <a:ext cx="284515" cy="307777"/>
              </a:xfrm>
              <a:prstGeom prst="rect">
                <a:avLst/>
              </a:prstGeom>
              <a:noFill/>
              <a:ln w="9525">
                <a:noFill/>
                <a:miter lim="800000"/>
                <a:headEnd/>
                <a:tailEnd/>
              </a:ln>
            </p:spPr>
            <p:txBody>
              <a:bodyPr wrap="none">
                <a:spAutoFit/>
              </a:bodyPr>
              <a:lstStyle/>
              <a:p>
                <a:r>
                  <a:rPr lang="en-US" sz="1400"/>
                  <a:t>1</a:t>
                </a:r>
              </a:p>
            </p:txBody>
          </p:sp>
        </p:grpSp>
        <p:cxnSp>
          <p:nvCxnSpPr>
            <p:cNvPr id="95" name="Straight Arrow Connector 94"/>
            <p:cNvCxnSpPr/>
            <p:nvPr/>
          </p:nvCxnSpPr>
          <p:spPr>
            <a:xfrm flipV="1">
              <a:off x="3938468" y="4205393"/>
              <a:ext cx="1552767" cy="109202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4618" name="Group 87"/>
            <p:cNvGrpSpPr>
              <a:grpSpLocks/>
            </p:cNvGrpSpPr>
            <p:nvPr/>
          </p:nvGrpSpPr>
          <p:grpSpPr bwMode="auto">
            <a:xfrm>
              <a:off x="3733764" y="5113237"/>
              <a:ext cx="368301" cy="368301"/>
              <a:chOff x="-499341" y="1591735"/>
              <a:chExt cx="368301" cy="368301"/>
            </a:xfrm>
          </p:grpSpPr>
          <p:sp>
            <p:nvSpPr>
              <p:cNvPr id="108" name="Oval 107"/>
              <p:cNvSpPr/>
              <p:nvPr/>
            </p:nvSpPr>
            <p:spPr>
              <a:xfrm>
                <a:off x="-499451" y="1591795"/>
                <a:ext cx="368346" cy="368241"/>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20" name="TextBox 108"/>
              <p:cNvSpPr txBox="1">
                <a:spLocks noChangeArrowheads="1"/>
              </p:cNvSpPr>
              <p:nvPr/>
            </p:nvSpPr>
            <p:spPr bwMode="auto">
              <a:xfrm>
                <a:off x="-457448" y="1621997"/>
                <a:ext cx="284515" cy="307777"/>
              </a:xfrm>
              <a:prstGeom prst="rect">
                <a:avLst/>
              </a:prstGeom>
              <a:noFill/>
              <a:ln w="9525">
                <a:noFill/>
                <a:miter lim="800000"/>
                <a:headEnd/>
                <a:tailEnd/>
              </a:ln>
            </p:spPr>
            <p:txBody>
              <a:bodyPr wrap="none">
                <a:spAutoFit/>
              </a:bodyPr>
              <a:lstStyle/>
              <a:p>
                <a:r>
                  <a:rPr lang="en-US" sz="1400"/>
                  <a:t>2</a:t>
                </a:r>
              </a:p>
            </p:txBody>
          </p:sp>
        </p:grpSp>
      </p:grpSp>
      <p:grpSp>
        <p:nvGrpSpPr>
          <p:cNvPr id="148" name="Group 147"/>
          <p:cNvGrpSpPr>
            <a:grpSpLocks/>
          </p:cNvGrpSpPr>
          <p:nvPr/>
        </p:nvGrpSpPr>
        <p:grpSpPr bwMode="auto">
          <a:xfrm>
            <a:off x="5459413" y="3094038"/>
            <a:ext cx="3473450" cy="2547937"/>
            <a:chOff x="5459317" y="3093939"/>
            <a:chExt cx="3473600" cy="2547837"/>
          </a:xfrm>
        </p:grpSpPr>
        <p:sp>
          <p:nvSpPr>
            <p:cNvPr id="24585" name="TextBox 138"/>
            <p:cNvSpPr txBox="1">
              <a:spLocks noChangeArrowheads="1"/>
            </p:cNvSpPr>
            <p:nvPr/>
          </p:nvSpPr>
          <p:spPr bwMode="auto">
            <a:xfrm>
              <a:off x="5459317" y="3390900"/>
              <a:ext cx="38436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14</a:t>
              </a:r>
            </a:p>
          </p:txBody>
        </p:sp>
        <p:sp>
          <p:nvSpPr>
            <p:cNvPr id="24586" name="TextBox 139"/>
            <p:cNvSpPr txBox="1">
              <a:spLocks noChangeArrowheads="1"/>
            </p:cNvSpPr>
            <p:nvPr/>
          </p:nvSpPr>
          <p:spPr bwMode="auto">
            <a:xfrm>
              <a:off x="5487587" y="5333999"/>
              <a:ext cx="2845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2</a:t>
              </a:r>
            </a:p>
          </p:txBody>
        </p:sp>
        <p:grpSp>
          <p:nvGrpSpPr>
            <p:cNvPr id="24587" name="Group 146"/>
            <p:cNvGrpSpPr>
              <a:grpSpLocks/>
            </p:cNvGrpSpPr>
            <p:nvPr/>
          </p:nvGrpSpPr>
          <p:grpSpPr bwMode="auto">
            <a:xfrm>
              <a:off x="5772102" y="3093939"/>
              <a:ext cx="3160815" cy="2538876"/>
              <a:chOff x="5772102" y="3093939"/>
              <a:chExt cx="3160815" cy="2538876"/>
            </a:xfrm>
          </p:grpSpPr>
          <p:sp>
            <p:nvSpPr>
              <p:cNvPr id="24588" name="TextBox 136"/>
              <p:cNvSpPr txBox="1">
                <a:spLocks noChangeArrowheads="1"/>
              </p:cNvSpPr>
              <p:nvPr/>
            </p:nvSpPr>
            <p:spPr bwMode="auto">
              <a:xfrm>
                <a:off x="7228199" y="3093939"/>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5</a:t>
                </a:r>
              </a:p>
            </p:txBody>
          </p:sp>
          <p:sp>
            <p:nvSpPr>
              <p:cNvPr id="24589" name="TextBox 137"/>
              <p:cNvSpPr txBox="1">
                <a:spLocks noChangeArrowheads="1"/>
              </p:cNvSpPr>
              <p:nvPr/>
            </p:nvSpPr>
            <p:spPr bwMode="auto">
              <a:xfrm>
                <a:off x="7228199" y="4894151"/>
                <a:ext cx="1704718" cy="738664"/>
              </a:xfrm>
              <a:prstGeom prst="rect">
                <a:avLst/>
              </a:prstGeom>
              <a:noFill/>
              <a:ln w="9525">
                <a:noFill/>
                <a:miter lim="800000"/>
                <a:headEnd/>
                <a:tailEnd/>
              </a:ln>
            </p:spPr>
            <p:txBody>
              <a:bodyPr wrap="none">
                <a:spAutoFit/>
              </a:bodyPr>
              <a:lstStyle/>
              <a:p>
                <a:r>
                  <a:rPr lang="en-US" sz="1400" i="1"/>
                  <a:t>Minimum Distance</a:t>
                </a:r>
              </a:p>
              <a:p>
                <a:r>
                  <a:rPr lang="en-US" sz="1400" i="1"/>
                  <a:t>to Node 7 from</a:t>
                </a:r>
              </a:p>
              <a:p>
                <a:r>
                  <a:rPr lang="en-US" sz="1400" i="1"/>
                  <a:t>Node 6</a:t>
                </a:r>
              </a:p>
            </p:txBody>
          </p:sp>
          <p:cxnSp>
            <p:nvCxnSpPr>
              <p:cNvPr id="141" name="Straight Arrow Connector 140"/>
              <p:cNvCxnSpPr/>
              <p:nvPr/>
            </p:nvCxnSpPr>
            <p:spPr>
              <a:xfrm flipH="1">
                <a:off x="5843509" y="3276494"/>
                <a:ext cx="1455800" cy="228591"/>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a:endCxn id="24586" idx="3"/>
              </p:cNvCxnSpPr>
              <p:nvPr/>
            </p:nvCxnSpPr>
            <p:spPr>
              <a:xfrm flipH="1">
                <a:off x="5772068" y="5056012"/>
                <a:ext cx="1527241" cy="431783"/>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1000"/>
                                        <p:tgtEl>
                                          <p:spTgt spid="125"/>
                                        </p:tgtEl>
                                      </p:cBhvr>
                                    </p:animEffect>
                                  </p:childTnLst>
                                </p:cTn>
                              </p:par>
                            </p:childTnLst>
                          </p:cTn>
                        </p:par>
                        <p:par>
                          <p:cTn id="8" fill="hold">
                            <p:stCondLst>
                              <p:cond delay="2000"/>
                            </p:stCondLst>
                            <p:childTnLst>
                              <p:par>
                                <p:cTn id="9" presetID="22" presetClass="entr" presetSubtype="1" fill="hold" nodeType="afterEffect">
                                  <p:stCondLst>
                                    <p:cond delay="1000"/>
                                  </p:stCondLst>
                                  <p:childTnLst>
                                    <p:set>
                                      <p:cBhvr>
                                        <p:cTn id="10" dur="1" fill="hold">
                                          <p:stCondLst>
                                            <p:cond delay="0"/>
                                          </p:stCondLst>
                                        </p:cTn>
                                        <p:tgtEl>
                                          <p:spTgt spid="127"/>
                                        </p:tgtEl>
                                        <p:attrNameLst>
                                          <p:attrName>style.visibility</p:attrName>
                                        </p:attrNameLst>
                                      </p:cBhvr>
                                      <p:to>
                                        <p:strVal val="visible"/>
                                      </p:to>
                                    </p:set>
                                    <p:animEffect transition="in" filter="wipe(up)">
                                      <p:cBhvr>
                                        <p:cTn id="11" dur="1000"/>
                                        <p:tgtEl>
                                          <p:spTgt spid="127"/>
                                        </p:tgtEl>
                                      </p:cBhvr>
                                    </p:animEffect>
                                  </p:childTnLst>
                                </p:cTn>
                              </p:par>
                            </p:childTnLst>
                          </p:cTn>
                        </p:par>
                        <p:par>
                          <p:cTn id="12" fill="hold">
                            <p:stCondLst>
                              <p:cond delay="4000"/>
                            </p:stCondLst>
                            <p:childTnLst>
                              <p:par>
                                <p:cTn id="13" presetID="16" presetClass="entr" presetSubtype="37" fill="hold" nodeType="afterEffect">
                                  <p:stCondLst>
                                    <p:cond delay="1000"/>
                                  </p:stCondLst>
                                  <p:childTnLst>
                                    <p:set>
                                      <p:cBhvr>
                                        <p:cTn id="14" dur="1" fill="hold">
                                          <p:stCondLst>
                                            <p:cond delay="0"/>
                                          </p:stCondLst>
                                        </p:cTn>
                                        <p:tgtEl>
                                          <p:spTgt spid="148"/>
                                        </p:tgtEl>
                                        <p:attrNameLst>
                                          <p:attrName>style.visibility</p:attrName>
                                        </p:attrNameLst>
                                      </p:cBhvr>
                                      <p:to>
                                        <p:strVal val="visible"/>
                                      </p:to>
                                    </p:set>
                                    <p:animEffect transition="in" filter="barn(outVertical)">
                                      <p:cBhvr>
                                        <p:cTn id="15" dur="1000"/>
                                        <p:tgtEl>
                                          <p:spTgt spid="148"/>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left)">
                                      <p:cBhvr>
                                        <p:cTn id="19"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6114</TotalTime>
  <Words>2367</Words>
  <Application>Microsoft Macintosh PowerPoint</Application>
  <PresentationFormat>On-screen Show (4:3)</PresentationFormat>
  <Paragraphs>1180</Paragraphs>
  <Slides>36</Slides>
  <Notes>0</Notes>
  <HiddenSlides>0</HiddenSlides>
  <MMClips>0</MMClips>
  <ScaleCrop>false</ScaleCrop>
  <HeadingPairs>
    <vt:vector size="8" baseType="variant">
      <vt:variant>
        <vt:lpstr>Fonts Used</vt:lpstr>
      </vt:variant>
      <vt:variant>
        <vt:i4>5</vt:i4>
      </vt:variant>
      <vt:variant>
        <vt:lpstr>Design Template</vt:lpstr>
      </vt:variant>
      <vt:variant>
        <vt:i4>12</vt:i4>
      </vt:variant>
      <vt:variant>
        <vt:lpstr>Embedded OLE Servers</vt:lpstr>
      </vt:variant>
      <vt:variant>
        <vt:i4>1</vt:i4>
      </vt:variant>
      <vt:variant>
        <vt:lpstr>Slide Titles</vt:lpstr>
      </vt:variant>
      <vt:variant>
        <vt:i4>36</vt:i4>
      </vt:variant>
    </vt:vector>
  </HeadingPairs>
  <TitlesOfParts>
    <vt:vector size="54" baseType="lpstr">
      <vt:lpstr>Calibri</vt:lpstr>
      <vt:lpstr>Arial</vt:lpstr>
      <vt:lpstr>Calibri Light</vt:lpstr>
      <vt:lpstr>MS PGothic</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Dynamic Programming  </vt:lpstr>
      <vt:lpstr>Slide 2</vt:lpstr>
      <vt:lpstr>Slide 3</vt:lpstr>
      <vt:lpstr>Introduction</vt:lpstr>
      <vt:lpstr>Four Steps of Dynamic Programming </vt:lpstr>
      <vt:lpstr>Shortest-Route Problem</vt:lpstr>
      <vt:lpstr>Shortest-Route Problem</vt:lpstr>
      <vt:lpstr>Shortest-Route Problem</vt:lpstr>
      <vt:lpstr>Shortest-Route Problem</vt:lpstr>
      <vt:lpstr>Shortest-Route Problem</vt:lpstr>
      <vt:lpstr>Shortest-Route Problem</vt:lpstr>
      <vt:lpstr>Shortest-Route Problem</vt:lpstr>
      <vt:lpstr>Shortest-Route Problem</vt:lpstr>
      <vt:lpstr>Shortest-Route Problem</vt:lpstr>
      <vt:lpstr>Shortest-Route Problem</vt:lpstr>
      <vt:lpstr>Dynamic Programming Terminology</vt:lpstr>
      <vt:lpstr>Dynamic Programming Terminology</vt:lpstr>
      <vt:lpstr>Dynamic Programming Terminology</vt:lpstr>
      <vt:lpstr>Dynamic Programming Terminology</vt:lpstr>
      <vt:lpstr>Dynamic Programming Terminology</vt:lpstr>
      <vt:lpstr>Dynamic Programming Notation </vt:lpstr>
      <vt:lpstr>Dynamic Programming Notation </vt:lpstr>
      <vt:lpstr>Knapsack Problem </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Roller’s Air Transport Service</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2 – Dynamic Programming</dc:subject>
  <dc:creator>Jeff Heyl</dc:creator>
  <cp:keywords/>
  <dc:description/>
  <cp:lastModifiedBy>UMURRM2</cp:lastModifiedBy>
  <cp:revision>980</cp:revision>
  <dcterms:created xsi:type="dcterms:W3CDTF">2013-10-16T01:01:25Z</dcterms:created>
  <dcterms:modified xsi:type="dcterms:W3CDTF">2014-03-05T20:19:57Z</dcterms:modified>
  <cp:category/>
</cp:coreProperties>
</file>