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3"/>
  </p:notesMasterIdLst>
  <p:handoutMasterIdLst>
    <p:handoutMasterId r:id="rId44"/>
  </p:handoutMasterIdLst>
  <p:sldIdLst>
    <p:sldId id="292" r:id="rId2"/>
    <p:sldId id="258" r:id="rId3"/>
    <p:sldId id="259" r:id="rId4"/>
    <p:sldId id="260" r:id="rId5"/>
    <p:sldId id="395" r:id="rId6"/>
    <p:sldId id="396" r:id="rId7"/>
    <p:sldId id="397" r:id="rId8"/>
    <p:sldId id="398" r:id="rId9"/>
    <p:sldId id="399" r:id="rId10"/>
    <p:sldId id="400" r:id="rId11"/>
    <p:sldId id="401" r:id="rId12"/>
    <p:sldId id="402" r:id="rId13"/>
    <p:sldId id="403" r:id="rId14"/>
    <p:sldId id="404" r:id="rId15"/>
    <p:sldId id="405" r:id="rId16"/>
    <p:sldId id="406" r:id="rId17"/>
    <p:sldId id="407" r:id="rId18"/>
    <p:sldId id="408" r:id="rId19"/>
    <p:sldId id="409" r:id="rId20"/>
    <p:sldId id="410" r:id="rId21"/>
    <p:sldId id="411" r:id="rId22"/>
    <p:sldId id="412" r:id="rId23"/>
    <p:sldId id="413" r:id="rId24"/>
    <p:sldId id="414" r:id="rId25"/>
    <p:sldId id="415" r:id="rId26"/>
    <p:sldId id="416" r:id="rId27"/>
    <p:sldId id="417" r:id="rId28"/>
    <p:sldId id="418" r:id="rId29"/>
    <p:sldId id="419" r:id="rId30"/>
    <p:sldId id="420" r:id="rId31"/>
    <p:sldId id="421" r:id="rId32"/>
    <p:sldId id="422" r:id="rId33"/>
    <p:sldId id="423" r:id="rId34"/>
    <p:sldId id="424" r:id="rId35"/>
    <p:sldId id="425" r:id="rId36"/>
    <p:sldId id="426" r:id="rId37"/>
    <p:sldId id="427" r:id="rId38"/>
    <p:sldId id="428" r:id="rId39"/>
    <p:sldId id="429" r:id="rId40"/>
    <p:sldId id="430" r:id="rId41"/>
    <p:sldId id="394" r:id="rId4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856"/>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image" Target="../media/image23.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image" Target="../media/image27.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image" Target="../media/image32.e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image" Target="../media/image34.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image" Target="../media/image37.emf"/><Relationship Id="rId5" Type="http://schemas.openxmlformats.org/officeDocument/2006/relationships/image" Target="../media/image41.emf"/><Relationship Id="rId4" Type="http://schemas.openxmlformats.org/officeDocument/2006/relationships/image" Target="../media/image40.e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image" Target="../media/image42.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image" Target="../media/image47.e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image" Target="../media/image50.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 Id="rId4"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5.emf"/><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5.emf"/><Relationship Id="rId1" Type="http://schemas.openxmlformats.org/officeDocument/2006/relationships/image" Target="../media/image16.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 Id="rId4" Type="http://schemas.openxmlformats.org/officeDocument/2006/relationships/image" Target="../media/image20.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34ACE4B-24F5-41EB-93DC-3CE4C5AF8DAD}"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3C102E10-D9F8-450B-BBAE-91E9C07C6999}"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A9D7BC90-78E4-4909-9F32-7A3ACF3715F5}"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ED483D06-FDC3-4135-8E42-F7DFE0109183}"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08B89ED9-6C8D-41B3-809E-286C62819C8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C241C89D-9A61-4A00-863C-7F1BD6827546}"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0"/>
          <p:cNvSpPr>
            <a:spLocks noGrp="1" noChangeArrowheads="1"/>
          </p:cNvSpPr>
          <p:nvPr>
            <p:ph type="sldNum" sz="quarter" idx="10"/>
          </p:nvPr>
        </p:nvSpPr>
        <p:spPr/>
        <p:txBody>
          <a:bodyPr/>
          <a:lstStyle>
            <a:lvl1pPr>
              <a:defRPr dirty="0" smtClean="0"/>
            </a:lvl1pPr>
          </a:lstStyle>
          <a:p>
            <a:pPr>
              <a:defRPr/>
            </a:pPr>
            <a:r>
              <a:rPr lang="en-US"/>
              <a:t>15 – </a:t>
            </a:r>
            <a:fld id="{24B8F0FD-ECB5-4E31-9CE4-CAAC38B050A9}" type="slidenum">
              <a:rPr lang="en-US"/>
              <a:pPr>
                <a:defRPr/>
              </a:pPr>
              <a:t>‹#›</a:t>
            </a:fld>
            <a:endParaRPr lang="en-US"/>
          </a:p>
        </p:txBody>
      </p:sp>
      <p:sp>
        <p:nvSpPr>
          <p:cNvPr id="4" name="Date Placeholder 3"/>
          <p:cNvSpPr>
            <a:spLocks noGrp="1"/>
          </p:cNvSpPr>
          <p:nvPr>
            <p:ph type="dt" sz="half" idx="11"/>
          </p:nvPr>
        </p:nvSpPr>
        <p:spPr/>
        <p:txBody>
          <a:bodyPr/>
          <a:lstStyle>
            <a:lvl1pPr>
              <a:defRPr>
                <a:solidFill>
                  <a:schemeClr val="tx1">
                    <a:tint val="75000"/>
                  </a:schemeClr>
                </a:solidFill>
              </a:defRPr>
            </a:lvl1pPr>
          </a:lstStyle>
          <a:p>
            <a:pPr>
              <a:defRPr/>
            </a:pPr>
            <a:r>
              <a:rPr lang="en-US"/>
              <a:t>Copyright ©2015 Pearson Education, Inc.</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15 – </a:t>
            </a:r>
            <a:fld id="{B21D5DD4-F29E-452F-8996-53C83E140DB7}"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44605F92-13E9-4F63-BDDF-BBAC6292EB62}"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15 – </a:t>
            </a:r>
            <a:fld id="{ADEB719A-6219-4EA2-9765-73397512DD78}"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15 – </a:t>
            </a:r>
            <a:fld id="{E6F1BFBC-CBEC-472D-903E-46BD5A822B1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15 – </a:t>
            </a:r>
            <a:fld id="{F141FADF-5C74-46A6-9999-627D68F2D3EA}"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15 – </a:t>
            </a:r>
            <a:fld id="{65E631E0-B181-4107-BE53-5BAA64C689F9}"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181F2A94-187C-4C62-BF23-77F68A1E7B3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AD0C083D-D256-41B4-87C4-827C516761C1}"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96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15 – </a:t>
            </a:r>
            <a:fld id="{78A01505-BBC1-423A-8368-F9F61852A17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9.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20.bin"/><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22.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27.bin"/></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oleObject" Target="../embeddings/oleObject3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oleObject" Target="../embeddings/oleObject34.bin"/><Relationship Id="rId4" Type="http://schemas.openxmlformats.org/officeDocument/2006/relationships/oleObject" Target="../embeddings/oleObject33.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16.v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oleObject" Target="../embeddings/oleObject36.bin"/><Relationship Id="rId7"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39.bin"/><Relationship Id="rId5" Type="http://schemas.openxmlformats.org/officeDocument/2006/relationships/oleObject" Target="../embeddings/oleObject38.bin"/><Relationship Id="rId4" Type="http://schemas.openxmlformats.org/officeDocument/2006/relationships/oleObject" Target="../embeddings/oleObject37.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oleObject" Target="../embeddings/oleObject44.bin"/><Relationship Id="rId4" Type="http://schemas.openxmlformats.org/officeDocument/2006/relationships/oleObject" Target="../embeddings/oleObject43.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9.v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oleObject" Target="../embeddings/oleObject48.bin"/><Relationship Id="rId4" Type="http://schemas.openxmlformats.org/officeDocument/2006/relationships/oleObject" Target="../embeddings/oleObject47.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oleObject" Target="../embeddings/oleObject50.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Statistical Quality Control </a:t>
            </a:r>
          </a:p>
        </p:txBody>
      </p:sp>
      <p:pic>
        <p:nvPicPr>
          <p:cNvPr id="16386" name="Picture 6"/>
          <p:cNvPicPr>
            <a:picLocks noChangeAspect="1"/>
          </p:cNvPicPr>
          <p:nvPr/>
        </p:nvPicPr>
        <p:blipFill>
          <a:blip r:embed="rId2"/>
          <a:srcRect/>
          <a:stretch>
            <a:fillRect/>
          </a:stretch>
        </p:blipFill>
        <p:spPr bwMode="auto">
          <a:xfrm>
            <a:off x="330200" y="660400"/>
            <a:ext cx="4033838" cy="4648200"/>
          </a:xfrm>
          <a:prstGeom prst="rect">
            <a:avLst/>
          </a:prstGeom>
          <a:noFill/>
          <a:ln w="9525">
            <a:noFill/>
            <a:miter lim="800000"/>
            <a:headEnd/>
            <a:tailEnd/>
          </a:ln>
        </p:spPr>
      </p:pic>
      <p:pic>
        <p:nvPicPr>
          <p:cNvPr id="16387" name="Picture 7"/>
          <p:cNvPicPr>
            <a:picLocks noChangeAspect="1"/>
          </p:cNvPicPr>
          <p:nvPr/>
        </p:nvPicPr>
        <p:blipFill>
          <a:blip r:embed="rId3"/>
          <a:srcRect/>
          <a:stretch>
            <a:fillRect/>
          </a:stretch>
        </p:blipFill>
        <p:spPr bwMode="auto">
          <a:xfrm>
            <a:off x="4349750" y="660400"/>
            <a:ext cx="2701925" cy="1139825"/>
          </a:xfrm>
          <a:prstGeom prst="rect">
            <a:avLst/>
          </a:prstGeom>
          <a:noFill/>
          <a:ln w="9525">
            <a:noFill/>
            <a:miter lim="800000"/>
            <a:headEnd/>
            <a:tailEnd/>
          </a:ln>
        </p:spPr>
      </p:pic>
      <p:sp>
        <p:nvSpPr>
          <p:cNvPr id="9" name="Rectangle 8"/>
          <p:cNvSpPr/>
          <p:nvPr/>
        </p:nvSpPr>
        <p:spPr>
          <a:xfrm>
            <a:off x="7051675" y="706438"/>
            <a:ext cx="185896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389" name="TextBox 9"/>
          <p:cNvSpPr txBox="1">
            <a:spLocks noChangeArrowheads="1"/>
          </p:cNvSpPr>
          <p:nvPr/>
        </p:nvSpPr>
        <p:spPr bwMode="auto">
          <a:xfrm>
            <a:off x="6897688" y="-187325"/>
            <a:ext cx="2108200"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15</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latin typeface="Arial" charset="0"/>
                <a:cs typeface="Arial" charset="0"/>
              </a:rPr>
              <a:t>Building Control Charts</a:t>
            </a:r>
          </a:p>
        </p:txBody>
      </p:sp>
      <p:sp>
        <p:nvSpPr>
          <p:cNvPr id="25602" name="Content Placeholder 2"/>
          <p:cNvSpPr>
            <a:spLocks noGrp="1"/>
          </p:cNvSpPr>
          <p:nvPr>
            <p:ph idx="1"/>
          </p:nvPr>
        </p:nvSpPr>
        <p:spPr/>
        <p:txBody>
          <a:bodyPr/>
          <a:lstStyle/>
          <a:p>
            <a:r>
              <a:rPr lang="en-US" smtClean="0">
                <a:latin typeface="Arial" charset="0"/>
                <a:cs typeface="Arial" charset="0"/>
              </a:rPr>
              <a:t>Control charts are built using averages of small samples</a:t>
            </a:r>
          </a:p>
          <a:p>
            <a:r>
              <a:rPr lang="en-US" smtClean="0">
                <a:latin typeface="Arial" charset="0"/>
                <a:cs typeface="Arial" charset="0"/>
              </a:rPr>
              <a:t>The purpose of control charts is to distinguish between </a:t>
            </a:r>
            <a:r>
              <a:rPr lang="en-US" b="1" smtClean="0">
                <a:latin typeface="Arial" charset="0"/>
                <a:cs typeface="Arial" charset="0"/>
              </a:rPr>
              <a:t>natural variations </a:t>
            </a:r>
            <a:r>
              <a:rPr lang="en-US" smtClean="0">
                <a:latin typeface="Arial" charset="0"/>
                <a:cs typeface="Arial" charset="0"/>
              </a:rPr>
              <a:t>and </a:t>
            </a:r>
            <a:r>
              <a:rPr lang="en-US" i="1" smtClean="0">
                <a:latin typeface="Arial" charset="0"/>
                <a:cs typeface="Arial" charset="0"/>
              </a:rPr>
              <a:t>variations due to assignable causes</a:t>
            </a:r>
          </a:p>
          <a:p>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8A345FCC-0857-4335-BBCB-A8C6EA82EC1F}" type="slidenum">
              <a:rPr lang="en-US"/>
              <a:pPr>
                <a:defRPr/>
              </a:pPr>
              <a:t>10</a:t>
            </a:fld>
            <a:endParaRPr lang="en-US"/>
          </a:p>
        </p:txBody>
      </p:sp>
    </p:spTree>
  </p:cSld>
  <p:clrMapOvr>
    <a:masterClrMapping/>
  </p:clrMapOvr>
  <p:transition spd="slow">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latin typeface="Arial" charset="0"/>
                <a:cs typeface="Arial" charset="0"/>
              </a:rPr>
              <a:t>Building Control Charts</a:t>
            </a:r>
          </a:p>
        </p:txBody>
      </p:sp>
      <p:sp>
        <p:nvSpPr>
          <p:cNvPr id="26626" name="Content Placeholder 2"/>
          <p:cNvSpPr>
            <a:spLocks noGrp="1"/>
          </p:cNvSpPr>
          <p:nvPr>
            <p:ph idx="1"/>
          </p:nvPr>
        </p:nvSpPr>
        <p:spPr>
          <a:xfrm>
            <a:off x="673100" y="1282700"/>
            <a:ext cx="7823200" cy="5073650"/>
          </a:xfrm>
        </p:spPr>
        <p:txBody>
          <a:bodyPr/>
          <a:lstStyle/>
          <a:p>
            <a:r>
              <a:rPr lang="en-US" sz="2800" smtClean="0">
                <a:latin typeface="Arial" charset="0"/>
                <a:cs typeface="Arial" charset="0"/>
              </a:rPr>
              <a:t>Natural variations</a:t>
            </a:r>
          </a:p>
          <a:p>
            <a:pPr lvl="1"/>
            <a:r>
              <a:rPr lang="en-US" sz="2400" smtClean="0">
                <a:latin typeface="Arial" charset="0"/>
                <a:cs typeface="Arial" charset="0"/>
              </a:rPr>
              <a:t>Affect almost every production process and are to be expected even when the process is in statistical control</a:t>
            </a:r>
          </a:p>
          <a:p>
            <a:pPr lvl="1"/>
            <a:r>
              <a:rPr lang="en-US" sz="2400" smtClean="0">
                <a:latin typeface="Arial" charset="0"/>
                <a:cs typeface="Arial" charset="0"/>
              </a:rPr>
              <a:t>Random and uncontrollable</a:t>
            </a:r>
          </a:p>
          <a:p>
            <a:pPr lvl="1"/>
            <a:r>
              <a:rPr lang="en-US" sz="2400" smtClean="0">
                <a:latin typeface="Arial" charset="0"/>
                <a:cs typeface="Arial" charset="0"/>
              </a:rPr>
              <a:t>When the distribution of this variation is normal it will have two parameters</a:t>
            </a:r>
          </a:p>
          <a:p>
            <a:pPr marL="1314450" lvl="2" indent="-457200">
              <a:buFont typeface="Calibri" pitchFamily="34" charset="0"/>
              <a:buAutoNum type="arabicPeriod"/>
            </a:pPr>
            <a:r>
              <a:rPr lang="en-US" sz="2000" smtClean="0">
                <a:latin typeface="Arial" charset="0"/>
                <a:cs typeface="Arial" charset="0"/>
              </a:rPr>
              <a:t>Mean, </a:t>
            </a:r>
            <a:r>
              <a:rPr lang="en-US" sz="2000" i="1" smtClean="0">
                <a:latin typeface="Symbol" pitchFamily="18" charset="2"/>
                <a:cs typeface="Arial" charset="0"/>
              </a:rPr>
              <a:t></a:t>
            </a:r>
            <a:r>
              <a:rPr lang="en-US" sz="2000" smtClean="0">
                <a:latin typeface="Arial" charset="0"/>
                <a:cs typeface="Arial" charset="0"/>
              </a:rPr>
              <a:t> (the measure of central tendency, the average in this case)</a:t>
            </a:r>
          </a:p>
          <a:p>
            <a:pPr marL="1314450" lvl="2" indent="-457200">
              <a:buFont typeface="Calibri" pitchFamily="34" charset="0"/>
              <a:buAutoNum type="arabicPeriod"/>
            </a:pPr>
            <a:r>
              <a:rPr lang="en-US" sz="2000" smtClean="0">
                <a:latin typeface="Arial" charset="0"/>
                <a:cs typeface="Arial" charset="0"/>
              </a:rPr>
              <a:t>Standard deviation, </a:t>
            </a:r>
            <a:r>
              <a:rPr lang="en-US" sz="2000" i="1" smtClean="0">
                <a:latin typeface="Symbol" pitchFamily="18" charset="2"/>
                <a:cs typeface="Arial" charset="0"/>
              </a:rPr>
              <a:t></a:t>
            </a:r>
            <a:r>
              <a:rPr lang="en-US" sz="2000" smtClean="0">
                <a:latin typeface="Arial" charset="0"/>
                <a:cs typeface="Arial" charset="0"/>
              </a:rPr>
              <a:t> (how tightly the data is clustered around the mean)</a:t>
            </a:r>
          </a:p>
          <a:p>
            <a:pPr lvl="1"/>
            <a:r>
              <a:rPr lang="en-US" sz="2400" smtClean="0">
                <a:latin typeface="Arial" charset="0"/>
                <a:cs typeface="Arial" charset="0"/>
              </a:rPr>
              <a:t>As long as the distribution remains within specified limits it is said to be “in control”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86D4587C-87D3-40D2-BE60-20C6FFCB47EA}" type="slidenum">
              <a:rPr lang="en-US"/>
              <a:pPr>
                <a:defRPr/>
              </a:pPr>
              <a:t>11</a:t>
            </a:fld>
            <a:endParaRPr lang="en-US"/>
          </a:p>
        </p:txBody>
      </p:sp>
    </p:spTree>
  </p:cSld>
  <p:clrMapOvr>
    <a:masterClrMapping/>
  </p:clrMapOvr>
  <p:transition spd="slow">
    <p:strip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latin typeface="Arial" charset="0"/>
                <a:cs typeface="Arial" charset="0"/>
              </a:rPr>
              <a:t>Building Control Charts</a:t>
            </a:r>
          </a:p>
        </p:txBody>
      </p:sp>
      <p:sp>
        <p:nvSpPr>
          <p:cNvPr id="27650" name="Content Placeholder 2"/>
          <p:cNvSpPr>
            <a:spLocks noGrp="1"/>
          </p:cNvSpPr>
          <p:nvPr>
            <p:ph idx="1"/>
          </p:nvPr>
        </p:nvSpPr>
        <p:spPr>
          <a:xfrm>
            <a:off x="673100" y="1506538"/>
            <a:ext cx="7823200" cy="4538662"/>
          </a:xfrm>
        </p:spPr>
        <p:txBody>
          <a:bodyPr/>
          <a:lstStyle/>
          <a:p>
            <a:r>
              <a:rPr lang="en-US" sz="2800" smtClean="0">
                <a:latin typeface="Arial" charset="0"/>
                <a:cs typeface="Arial" charset="0"/>
              </a:rPr>
              <a:t>Assignable variations</a:t>
            </a:r>
          </a:p>
          <a:p>
            <a:pPr lvl="1"/>
            <a:r>
              <a:rPr lang="en-US" sz="2400" smtClean="0">
                <a:latin typeface="Arial" charset="0"/>
                <a:cs typeface="Arial" charset="0"/>
              </a:rPr>
              <a:t>When a process is not in control, we must detect and eliminate special (</a:t>
            </a:r>
            <a:r>
              <a:rPr lang="en-US" sz="2400" i="1" smtClean="0">
                <a:latin typeface="Arial" charset="0"/>
                <a:cs typeface="Arial" charset="0"/>
              </a:rPr>
              <a:t>assignable</a:t>
            </a:r>
            <a:r>
              <a:rPr lang="en-US" sz="2400" smtClean="0">
                <a:latin typeface="Arial" charset="0"/>
                <a:cs typeface="Arial" charset="0"/>
              </a:rPr>
              <a:t>) causes of </a:t>
            </a:r>
            <a:r>
              <a:rPr lang="en-US" sz="2400" i="1" smtClean="0">
                <a:latin typeface="Arial" charset="0"/>
                <a:cs typeface="Arial" charset="0"/>
              </a:rPr>
              <a:t>variation</a:t>
            </a:r>
          </a:p>
          <a:p>
            <a:pPr lvl="1"/>
            <a:r>
              <a:rPr lang="en-US" sz="2400" smtClean="0">
                <a:latin typeface="Arial" charset="0"/>
                <a:cs typeface="Arial" charset="0"/>
              </a:rPr>
              <a:t>The variations are not random and can be controlled</a:t>
            </a:r>
          </a:p>
          <a:p>
            <a:pPr lvl="1"/>
            <a:r>
              <a:rPr lang="en-US" sz="2400" smtClean="0">
                <a:latin typeface="Arial" charset="0"/>
                <a:cs typeface="Arial" charset="0"/>
              </a:rPr>
              <a:t>Control charts help pinpoint where a problem may lie</a:t>
            </a:r>
          </a:p>
          <a:p>
            <a:pPr lvl="1"/>
            <a:r>
              <a:rPr lang="en-US" sz="2400" smtClean="0">
                <a:latin typeface="Arial" charset="0"/>
                <a:cs typeface="Arial" charset="0"/>
              </a:rPr>
              <a:t>The objective of a process control system is to </a:t>
            </a:r>
            <a:r>
              <a:rPr lang="en-US" sz="2400" i="1" smtClean="0">
                <a:latin typeface="Arial" charset="0"/>
                <a:cs typeface="Arial" charset="0"/>
              </a:rPr>
              <a:t>provide a statistical signal when assignable causes of variation are present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F31D493F-7168-4F62-9C42-A8E25708F2F7}" type="slidenum">
              <a:rPr lang="en-US"/>
              <a:pPr>
                <a:defRPr/>
              </a:pPr>
              <a:t>12</a:t>
            </a:fld>
            <a:endParaRPr lang="en-US"/>
          </a:p>
        </p:txBody>
      </p:sp>
    </p:spTree>
  </p:cSld>
  <p:clrMapOvr>
    <a:masterClrMapping/>
  </p:clrMapOvr>
  <p:transition spd="slow">
    <p:strip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0" name="Title 1"/>
          <p:cNvSpPr>
            <a:spLocks noGrp="1"/>
          </p:cNvSpPr>
          <p:nvPr>
            <p:ph type="title"/>
          </p:nvPr>
        </p:nvSpPr>
        <p:spPr/>
        <p:txBody>
          <a:bodyPr/>
          <a:lstStyle/>
          <a:p>
            <a:r>
              <a:rPr lang="en-US" smtClean="0">
                <a:latin typeface="Arial" charset="0"/>
                <a:cs typeface="Arial" charset="0"/>
              </a:rPr>
              <a:t>Control Charts for Variables</a:t>
            </a:r>
          </a:p>
        </p:txBody>
      </p:sp>
      <p:sp>
        <p:nvSpPr>
          <p:cNvPr id="1141" name="Content Placeholder 2"/>
          <p:cNvSpPr>
            <a:spLocks noGrp="1"/>
          </p:cNvSpPr>
          <p:nvPr>
            <p:ph idx="1"/>
          </p:nvPr>
        </p:nvSpPr>
        <p:spPr/>
        <p:txBody>
          <a:bodyPr/>
          <a:lstStyle/>
          <a:p>
            <a:r>
              <a:rPr lang="en-US" sz="2800" smtClean="0">
                <a:latin typeface="Arial" charset="0"/>
                <a:cs typeface="Arial" charset="0"/>
              </a:rPr>
              <a:t>The   -chart (mean) and </a:t>
            </a:r>
            <a:r>
              <a:rPr lang="en-US" sz="2800" i="1" smtClean="0">
                <a:latin typeface="Times New Roman" pitchFamily="18" charset="0"/>
                <a:cs typeface="Times New Roman" pitchFamily="18" charset="0"/>
              </a:rPr>
              <a:t>R</a:t>
            </a:r>
            <a:r>
              <a:rPr lang="en-US" sz="2800" smtClean="0">
                <a:latin typeface="Arial" charset="0"/>
                <a:cs typeface="Arial" charset="0"/>
              </a:rPr>
              <a:t>-chart (range) are the control charts used for processes that are measured in continuous units</a:t>
            </a:r>
          </a:p>
          <a:p>
            <a:r>
              <a:rPr lang="en-US" sz="2800" smtClean="0">
                <a:latin typeface="Arial" charset="0"/>
                <a:cs typeface="Arial" charset="0"/>
              </a:rPr>
              <a:t>The  </a:t>
            </a:r>
            <a:r>
              <a:rPr lang="en-US" sz="2800" b="1" smtClean="0">
                <a:latin typeface="Arial" charset="0"/>
                <a:cs typeface="Arial" charset="0"/>
              </a:rPr>
              <a:t> -chart </a:t>
            </a:r>
            <a:r>
              <a:rPr lang="en-US" sz="2800" smtClean="0">
                <a:latin typeface="Arial" charset="0"/>
                <a:cs typeface="Arial" charset="0"/>
              </a:rPr>
              <a:t>tells us when changes have occurred in the central tendency of the process</a:t>
            </a:r>
          </a:p>
          <a:p>
            <a:r>
              <a:rPr lang="en-US" sz="2800" smtClean="0">
                <a:latin typeface="Arial" charset="0"/>
                <a:cs typeface="Arial" charset="0"/>
              </a:rPr>
              <a:t>The </a:t>
            </a:r>
            <a:r>
              <a:rPr lang="en-US" sz="2800" b="1" i="1" smtClean="0">
                <a:latin typeface="Times New Roman" pitchFamily="18" charset="0"/>
                <a:cs typeface="Times New Roman" pitchFamily="18" charset="0"/>
              </a:rPr>
              <a:t>R</a:t>
            </a:r>
            <a:r>
              <a:rPr lang="en-US" sz="2800" b="1" smtClean="0">
                <a:latin typeface="Arial" charset="0"/>
                <a:cs typeface="Arial" charset="0"/>
              </a:rPr>
              <a:t>-chart </a:t>
            </a:r>
            <a:r>
              <a:rPr lang="en-US" sz="2800" smtClean="0">
                <a:latin typeface="Arial" charset="0"/>
                <a:cs typeface="Arial" charset="0"/>
              </a:rPr>
              <a:t>tells us when there has been a change in the uniformity of the process</a:t>
            </a:r>
          </a:p>
          <a:p>
            <a:r>
              <a:rPr lang="en-US" sz="2800" smtClean="0">
                <a:latin typeface="Arial" charset="0"/>
                <a:cs typeface="Arial" charset="0"/>
              </a:rPr>
              <a:t>Both charts must be used when monitoring variables</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0424D559-85D6-44B8-BA72-7601C462C049}" type="slidenum">
              <a:rPr lang="en-US"/>
              <a:pPr>
                <a:defRPr/>
              </a:pPr>
              <a:t>13</a:t>
            </a:fld>
            <a:endParaRPr lang="en-US"/>
          </a:p>
        </p:txBody>
      </p:sp>
      <p:graphicFrame>
        <p:nvGraphicFramePr>
          <p:cNvPr id="6" name="Object 114"/>
          <p:cNvGraphicFramePr>
            <a:graphicFrameLocks noChangeAspect="1"/>
          </p:cNvGraphicFramePr>
          <p:nvPr/>
        </p:nvGraphicFramePr>
        <p:xfrm>
          <a:off x="1803400" y="1701800"/>
          <a:ext cx="254000" cy="292100"/>
        </p:xfrm>
        <a:graphic>
          <a:graphicData uri="http://schemas.openxmlformats.org/presentationml/2006/ole">
            <p:oleObj spid="_x0000_s1138" name="Equation" r:id="rId3" imgW="237600" imgH="283320" progId="Equation.3">
              <p:embed/>
            </p:oleObj>
          </a:graphicData>
        </a:graphic>
      </p:graphicFrame>
      <p:graphicFrame>
        <p:nvGraphicFramePr>
          <p:cNvPr id="7" name="Object 115"/>
          <p:cNvGraphicFramePr>
            <a:graphicFrameLocks noChangeAspect="1"/>
          </p:cNvGraphicFramePr>
          <p:nvPr/>
        </p:nvGraphicFramePr>
        <p:xfrm>
          <a:off x="1803400" y="2921000"/>
          <a:ext cx="254000" cy="292100"/>
        </p:xfrm>
        <a:graphic>
          <a:graphicData uri="http://schemas.openxmlformats.org/presentationml/2006/ole">
            <p:oleObj spid="_x0000_s1139" name="Equation" r:id="rId4" imgW="237600" imgH="283320" progId="Equation.3">
              <p:embed/>
            </p:oleObj>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500"/>
                                        <p:tgtEl>
                                          <p:spTgt spid="6"/>
                                        </p:tgtEl>
                                      </p:cBhvr>
                                    </p:animEffect>
                                  </p:childTnLst>
                                </p:cTn>
                              </p:par>
                              <p:par>
                                <p:cTn id="8" presetID="18" presetClass="entr" presetSubtype="6"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strips(downRight)">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92" name="Title 1"/>
          <p:cNvSpPr>
            <a:spLocks noGrp="1"/>
          </p:cNvSpPr>
          <p:nvPr>
            <p:ph type="title"/>
          </p:nvPr>
        </p:nvSpPr>
        <p:spPr/>
        <p:txBody>
          <a:bodyPr/>
          <a:lstStyle/>
          <a:p>
            <a:r>
              <a:rPr lang="en-US" smtClean="0">
                <a:latin typeface="Arial" charset="0"/>
                <a:cs typeface="Arial" charset="0"/>
              </a:rPr>
              <a:t>The Central Limit Theorem</a:t>
            </a:r>
          </a:p>
        </p:txBody>
      </p:sp>
      <p:sp>
        <p:nvSpPr>
          <p:cNvPr id="44093" name="Content Placeholder 2"/>
          <p:cNvSpPr>
            <a:spLocks noGrp="1"/>
          </p:cNvSpPr>
          <p:nvPr>
            <p:ph idx="1"/>
          </p:nvPr>
        </p:nvSpPr>
        <p:spPr/>
        <p:txBody>
          <a:bodyPr/>
          <a:lstStyle/>
          <a:p>
            <a:r>
              <a:rPr lang="en-US" smtClean="0">
                <a:latin typeface="Arial" charset="0"/>
                <a:cs typeface="Arial" charset="0"/>
              </a:rPr>
              <a:t>The </a:t>
            </a:r>
            <a:r>
              <a:rPr lang="en-US" b="1" smtClean="0">
                <a:latin typeface="Arial" charset="0"/>
                <a:cs typeface="Arial" charset="0"/>
              </a:rPr>
              <a:t>central limit theorem</a:t>
            </a:r>
            <a:r>
              <a:rPr lang="en-US" smtClean="0">
                <a:latin typeface="Arial" charset="0"/>
                <a:cs typeface="Arial" charset="0"/>
              </a:rPr>
              <a:t> is the foundation for   -charts</a:t>
            </a:r>
          </a:p>
          <a:p>
            <a:r>
              <a:rPr lang="en-US" smtClean="0">
                <a:latin typeface="Arial" charset="0"/>
                <a:cs typeface="Arial" charset="0"/>
              </a:rPr>
              <a:t>The central limit theorem says that the distribution of sample means will follow a normal distribution as the sample size grows large</a:t>
            </a:r>
          </a:p>
          <a:p>
            <a:r>
              <a:rPr lang="en-US" smtClean="0">
                <a:latin typeface="Arial" charset="0"/>
                <a:cs typeface="Arial" charset="0"/>
              </a:rPr>
              <a:t>Even with small sample sizes the distribution is nearly normal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4745F48E-8EE7-4193-B4D3-A349963811D0}" type="slidenum">
              <a:rPr lang="en-US"/>
              <a:pPr>
                <a:defRPr/>
              </a:pPr>
              <a:t>14</a:t>
            </a:fld>
            <a:endParaRPr lang="en-US"/>
          </a:p>
        </p:txBody>
      </p:sp>
      <p:graphicFrame>
        <p:nvGraphicFramePr>
          <p:cNvPr id="6" name="Object 59"/>
          <p:cNvGraphicFramePr>
            <a:graphicFrameLocks noChangeAspect="1"/>
          </p:cNvGraphicFramePr>
          <p:nvPr/>
        </p:nvGraphicFramePr>
        <p:xfrm>
          <a:off x="3683000" y="2159000"/>
          <a:ext cx="279400" cy="330200"/>
        </p:xfrm>
        <a:graphic>
          <a:graphicData uri="http://schemas.openxmlformats.org/presentationml/2006/ole">
            <p:oleObj spid="_x0000_s44091" name="Equation" r:id="rId3" imgW="264960" imgH="319680" progId="Equation.3">
              <p:embed/>
            </p:oleObj>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76" name="Title 1"/>
          <p:cNvSpPr>
            <a:spLocks noGrp="1"/>
          </p:cNvSpPr>
          <p:nvPr>
            <p:ph type="title"/>
          </p:nvPr>
        </p:nvSpPr>
        <p:spPr/>
        <p:txBody>
          <a:bodyPr/>
          <a:lstStyle/>
          <a:p>
            <a:r>
              <a:rPr lang="en-US" smtClean="0">
                <a:latin typeface="Arial" charset="0"/>
                <a:cs typeface="Arial" charset="0"/>
              </a:rPr>
              <a:t>The Central Limit Theorem</a:t>
            </a:r>
          </a:p>
        </p:txBody>
      </p:sp>
      <p:sp>
        <p:nvSpPr>
          <p:cNvPr id="45277" name="Content Placeholder 2"/>
          <p:cNvSpPr>
            <a:spLocks noGrp="1"/>
          </p:cNvSpPr>
          <p:nvPr>
            <p:ph idx="1"/>
          </p:nvPr>
        </p:nvSpPr>
        <p:spPr>
          <a:xfrm>
            <a:off x="673100" y="1600200"/>
            <a:ext cx="7823200" cy="2857500"/>
          </a:xfrm>
        </p:spPr>
        <p:txBody>
          <a:bodyPr/>
          <a:lstStyle/>
          <a:p>
            <a:r>
              <a:rPr lang="en-US" sz="2800" smtClean="0">
                <a:latin typeface="Arial" charset="0"/>
                <a:cs typeface="Arial" charset="0"/>
              </a:rPr>
              <a:t>The central limit theorem says</a:t>
            </a:r>
          </a:p>
          <a:p>
            <a:pPr marL="914400" lvl="1" indent="-457200">
              <a:buFont typeface="Calibri" pitchFamily="34" charset="0"/>
              <a:buAutoNum type="arabicPeriod"/>
            </a:pPr>
            <a:r>
              <a:rPr lang="en-US" sz="2400" smtClean="0">
                <a:latin typeface="Arial" charset="0"/>
                <a:cs typeface="Arial" charset="0"/>
              </a:rPr>
              <a:t>The mean of the sampling distribution will equal the population mean</a:t>
            </a:r>
          </a:p>
          <a:p>
            <a:pPr marL="914400" lvl="1" indent="-457200">
              <a:buFont typeface="Calibri" pitchFamily="34" charset="0"/>
              <a:buAutoNum type="arabicPeriod"/>
            </a:pPr>
            <a:r>
              <a:rPr lang="en-US" sz="2400" smtClean="0">
                <a:latin typeface="Arial" charset="0"/>
                <a:cs typeface="Arial" charset="0"/>
              </a:rPr>
              <a:t>The standard deviation of the sampling distribution will equal the population standard deviation divided by the square root of the sample size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E33D3EC2-9DF1-48DA-8BF8-BC42C95AD0D0}" type="slidenum">
              <a:rPr lang="en-US"/>
              <a:pPr>
                <a:defRPr/>
              </a:pPr>
              <a:t>15</a:t>
            </a:fld>
            <a:endParaRPr lang="en-US"/>
          </a:p>
        </p:txBody>
      </p:sp>
      <p:graphicFrame>
        <p:nvGraphicFramePr>
          <p:cNvPr id="7" name="Object 216"/>
          <p:cNvGraphicFramePr>
            <a:graphicFrameLocks noChangeAspect="1"/>
          </p:cNvGraphicFramePr>
          <p:nvPr/>
        </p:nvGraphicFramePr>
        <p:xfrm>
          <a:off x="2787650" y="4203700"/>
          <a:ext cx="3594100" cy="787400"/>
        </p:xfrm>
        <a:graphic>
          <a:graphicData uri="http://schemas.openxmlformats.org/presentationml/2006/ole">
            <p:oleObj spid="_x0000_s45272" name="Equation" r:id="rId3" imgW="3583800" imgH="776880" progId="Equation.3">
              <p:embed/>
            </p:oleObj>
          </a:graphicData>
        </a:graphic>
      </p:graphicFrame>
      <p:grpSp>
        <p:nvGrpSpPr>
          <p:cNvPr id="12" name="Group 11"/>
          <p:cNvGrpSpPr>
            <a:grpSpLocks/>
          </p:cNvGrpSpPr>
          <p:nvPr/>
        </p:nvGrpSpPr>
        <p:grpSpPr bwMode="auto">
          <a:xfrm>
            <a:off x="673100" y="5194300"/>
            <a:ext cx="7812088" cy="898525"/>
            <a:chOff x="673100" y="5295901"/>
            <a:chExt cx="7812088" cy="898707"/>
          </a:xfrm>
        </p:grpSpPr>
        <p:sp>
          <p:nvSpPr>
            <p:cNvPr id="45281" name="Text Box 6"/>
            <p:cNvSpPr txBox="1">
              <a:spLocks noChangeArrowheads="1"/>
            </p:cNvSpPr>
            <p:nvPr/>
          </p:nvSpPr>
          <p:spPr bwMode="auto">
            <a:xfrm>
              <a:off x="673100" y="5295901"/>
              <a:ext cx="7812088" cy="898707"/>
            </a:xfrm>
            <a:prstGeom prst="rect">
              <a:avLst/>
            </a:prstGeom>
            <a:noFill/>
            <a:ln w="9525">
              <a:noFill/>
              <a:miter lim="800000"/>
              <a:headEnd/>
              <a:tailEnd/>
            </a:ln>
          </p:spPr>
          <p:txBody>
            <a:bodyPr>
              <a:spAutoFit/>
            </a:bodyPr>
            <a:lstStyle/>
            <a:p>
              <a:pPr marL="730250" lvl="1" indent="-342900">
                <a:lnSpc>
                  <a:spcPct val="110000"/>
                </a:lnSpc>
                <a:buSzPct val="100000"/>
                <a:buFont typeface="Arial" charset="0"/>
                <a:buChar char="•"/>
              </a:pPr>
              <a:r>
                <a:rPr lang="en-US" sz="2400">
                  <a:ea typeface="MS PGothic" pitchFamily="34" charset="-128"/>
                </a:rPr>
                <a:t>Often estimate      and     with the average of all sample means (   )</a:t>
              </a:r>
            </a:p>
          </p:txBody>
        </p:sp>
        <p:graphicFrame>
          <p:nvGraphicFramePr>
            <p:cNvPr id="45273" name="Object 217"/>
            <p:cNvGraphicFramePr>
              <a:graphicFrameLocks noChangeAspect="1"/>
            </p:cNvGraphicFramePr>
            <p:nvPr/>
          </p:nvGraphicFramePr>
          <p:xfrm>
            <a:off x="3536950" y="5397500"/>
            <a:ext cx="342900" cy="381000"/>
          </p:xfrm>
          <a:graphic>
            <a:graphicData uri="http://schemas.openxmlformats.org/presentationml/2006/ole">
              <p:oleObj spid="_x0000_s45273" name="Equation" r:id="rId4" imgW="329040" imgH="365400" progId="Equation.3">
                <p:embed/>
              </p:oleObj>
            </a:graphicData>
          </a:graphic>
        </p:graphicFrame>
        <p:graphicFrame>
          <p:nvGraphicFramePr>
            <p:cNvPr id="45274" name="Object 218"/>
            <p:cNvGraphicFramePr>
              <a:graphicFrameLocks noChangeAspect="1"/>
            </p:cNvGraphicFramePr>
            <p:nvPr/>
          </p:nvGraphicFramePr>
          <p:xfrm>
            <a:off x="3670300" y="5797550"/>
            <a:ext cx="228600" cy="317500"/>
          </p:xfrm>
          <a:graphic>
            <a:graphicData uri="http://schemas.openxmlformats.org/presentationml/2006/ole">
              <p:oleObj spid="_x0000_s45274" name="Equation" r:id="rId5" imgW="219240" imgH="301680" progId="Equation.3">
                <p:embed/>
              </p:oleObj>
            </a:graphicData>
          </a:graphic>
        </p:graphicFrame>
        <p:graphicFrame>
          <p:nvGraphicFramePr>
            <p:cNvPr id="45275" name="Object 219"/>
            <p:cNvGraphicFramePr>
              <a:graphicFrameLocks noChangeAspect="1"/>
            </p:cNvGraphicFramePr>
            <p:nvPr/>
          </p:nvGraphicFramePr>
          <p:xfrm>
            <a:off x="4565650" y="5486400"/>
            <a:ext cx="241300" cy="279400"/>
          </p:xfrm>
          <a:graphic>
            <a:graphicData uri="http://schemas.openxmlformats.org/presentationml/2006/ole">
              <p:oleObj spid="_x0000_s45275" name="Equation" r:id="rId6" imgW="228240" imgH="26496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strips(downRight)">
                                      <p:cBhvr>
                                        <p:cTn id="1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9" name="Title 1"/>
          <p:cNvSpPr>
            <a:spLocks noGrp="1"/>
          </p:cNvSpPr>
          <p:nvPr>
            <p:ph type="title"/>
          </p:nvPr>
        </p:nvSpPr>
        <p:spPr/>
        <p:txBody>
          <a:bodyPr/>
          <a:lstStyle/>
          <a:p>
            <a:r>
              <a:rPr lang="en-US" smtClean="0">
                <a:latin typeface="Arial" charset="0"/>
                <a:cs typeface="Arial" charset="0"/>
              </a:rPr>
              <a:t>The Central Limit Theorem</a:t>
            </a:r>
          </a:p>
        </p:txBody>
      </p:sp>
      <p:sp>
        <p:nvSpPr>
          <p:cNvPr id="46190" name="Content Placeholder 2"/>
          <p:cNvSpPr>
            <a:spLocks noGrp="1"/>
          </p:cNvSpPr>
          <p:nvPr>
            <p:ph idx="1"/>
          </p:nvPr>
        </p:nvSpPr>
        <p:spPr>
          <a:xfrm>
            <a:off x="673100" y="1600200"/>
            <a:ext cx="8013700" cy="4525963"/>
          </a:xfrm>
        </p:spPr>
        <p:txBody>
          <a:bodyPr/>
          <a:lstStyle/>
          <a:p>
            <a:r>
              <a:rPr lang="en-US" sz="2800" smtClean="0">
                <a:latin typeface="Arial" charset="0"/>
                <a:cs typeface="Arial" charset="0"/>
              </a:rPr>
              <a:t>Figure 15.2 shows three possible population distributions with their own mean </a:t>
            </a:r>
            <a:r>
              <a:rPr lang="en-US" sz="2800" i="1" smtClean="0">
                <a:latin typeface="Symbol" pitchFamily="18" charset="2"/>
                <a:cs typeface="Arial" charset="0"/>
              </a:rPr>
              <a:t>m</a:t>
            </a:r>
            <a:r>
              <a:rPr lang="en-US" sz="2800" smtClean="0">
                <a:latin typeface="Arial" charset="0"/>
                <a:cs typeface="Arial" charset="0"/>
              </a:rPr>
              <a:t> and standard deviation </a:t>
            </a:r>
            <a:r>
              <a:rPr lang="en-US" sz="2800" i="1" smtClean="0">
                <a:latin typeface="Symbol" pitchFamily="18" charset="2"/>
                <a:cs typeface="Arial" charset="0"/>
              </a:rPr>
              <a:t>s</a:t>
            </a:r>
            <a:r>
              <a:rPr lang="en-US" sz="2800" i="1" baseline="-25000" smtClean="0">
                <a:latin typeface="Times New Roman" pitchFamily="18" charset="0"/>
                <a:cs typeface="Times New Roman" pitchFamily="18" charset="0"/>
              </a:rPr>
              <a:t>x</a:t>
            </a:r>
            <a:endParaRPr lang="en-US" sz="2800" smtClean="0">
              <a:latin typeface="Times New Roman" pitchFamily="18" charset="0"/>
              <a:cs typeface="Times New Roman" pitchFamily="18" charset="0"/>
            </a:endParaRPr>
          </a:p>
          <a:p>
            <a:r>
              <a:rPr lang="en-US" sz="2800" smtClean="0">
                <a:latin typeface="Arial" charset="0"/>
                <a:cs typeface="Arial" charset="0"/>
              </a:rPr>
              <a:t>Draw a series of random samples (</a:t>
            </a:r>
            <a:br>
              <a:rPr lang="en-US" sz="2800" smtClean="0">
                <a:latin typeface="Arial" charset="0"/>
                <a:cs typeface="Arial" charset="0"/>
              </a:rPr>
            </a:br>
            <a:r>
              <a:rPr lang="en-US" sz="2800" smtClean="0">
                <a:latin typeface="Arial" charset="0"/>
                <a:cs typeface="Arial" charset="0"/>
              </a:rPr>
              <a:t>and so on) of size </a:t>
            </a:r>
            <a:r>
              <a:rPr lang="en-US" sz="2800" i="1" smtClean="0">
                <a:latin typeface="Times New Roman" pitchFamily="18" charset="0"/>
                <a:cs typeface="Times New Roman" pitchFamily="18" charset="0"/>
              </a:rPr>
              <a:t>n</a:t>
            </a:r>
            <a:r>
              <a:rPr lang="en-US" sz="2800" smtClean="0">
                <a:latin typeface="Arial" charset="0"/>
                <a:cs typeface="Arial" charset="0"/>
              </a:rPr>
              <a:t> from each of these</a:t>
            </a:r>
          </a:p>
          <a:p>
            <a:r>
              <a:rPr lang="en-US" sz="2800" smtClean="0">
                <a:latin typeface="Arial" charset="0"/>
                <a:cs typeface="Arial" charset="0"/>
              </a:rPr>
              <a:t>The resulting distribution of       will appear as in the bottom graph of that figure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D20E432F-50CC-45E9-BE1A-B83998AF7A94}" type="slidenum">
              <a:rPr lang="en-US"/>
              <a:pPr>
                <a:defRPr/>
              </a:pPr>
              <a:t>16</a:t>
            </a:fld>
            <a:endParaRPr lang="en-US"/>
          </a:p>
        </p:txBody>
      </p:sp>
      <p:grpSp>
        <p:nvGrpSpPr>
          <p:cNvPr id="15" name="Group 14"/>
          <p:cNvGrpSpPr>
            <a:grpSpLocks/>
          </p:cNvGrpSpPr>
          <p:nvPr/>
        </p:nvGrpSpPr>
        <p:grpSpPr bwMode="auto">
          <a:xfrm>
            <a:off x="5499100" y="2882900"/>
            <a:ext cx="2997200" cy="1282700"/>
            <a:chOff x="5499100" y="2882900"/>
            <a:chExt cx="2997200" cy="1282700"/>
          </a:xfrm>
        </p:grpSpPr>
        <p:graphicFrame>
          <p:nvGraphicFramePr>
            <p:cNvPr id="46187" name="Object 107"/>
            <p:cNvGraphicFramePr>
              <a:graphicFrameLocks noChangeAspect="1"/>
            </p:cNvGraphicFramePr>
            <p:nvPr/>
          </p:nvGraphicFramePr>
          <p:xfrm>
            <a:off x="6591300" y="2882900"/>
            <a:ext cx="1905000" cy="431800"/>
          </p:xfrm>
          <a:graphic>
            <a:graphicData uri="http://schemas.openxmlformats.org/presentationml/2006/ole">
              <p:oleObj spid="_x0000_s46187" name="Equation" r:id="rId3" imgW="1892520" imgH="420480" progId="Equation.3">
                <p:embed/>
              </p:oleObj>
            </a:graphicData>
          </a:graphic>
        </p:graphicFrame>
        <p:graphicFrame>
          <p:nvGraphicFramePr>
            <p:cNvPr id="46188" name="Object 108"/>
            <p:cNvGraphicFramePr>
              <a:graphicFrameLocks noChangeAspect="1"/>
            </p:cNvGraphicFramePr>
            <p:nvPr/>
          </p:nvGraphicFramePr>
          <p:xfrm>
            <a:off x="5499100" y="3733800"/>
            <a:ext cx="482600" cy="431800"/>
          </p:xfrm>
          <a:graphic>
            <a:graphicData uri="http://schemas.openxmlformats.org/presentationml/2006/ole">
              <p:oleObj spid="_x0000_s46188" name="Equation" r:id="rId4" imgW="466200" imgH="42048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100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61" name="Title 1"/>
          <p:cNvSpPr>
            <a:spLocks noGrp="1"/>
          </p:cNvSpPr>
          <p:nvPr>
            <p:ph type="title"/>
          </p:nvPr>
        </p:nvSpPr>
        <p:spPr/>
        <p:txBody>
          <a:bodyPr/>
          <a:lstStyle/>
          <a:p>
            <a:r>
              <a:rPr lang="en-US" smtClean="0">
                <a:latin typeface="Arial" charset="0"/>
                <a:cs typeface="Arial" charset="0"/>
              </a:rPr>
              <a:t>The Central Limit Theorem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6D6C7B66-0D08-4530-9FCB-08B6AD6A96E9}" type="slidenum">
              <a:rPr lang="en-US"/>
              <a:pPr>
                <a:defRPr/>
              </a:pPr>
              <a:t>17</a:t>
            </a:fld>
            <a:endParaRPr lang="en-US"/>
          </a:p>
        </p:txBody>
      </p:sp>
      <p:grpSp>
        <p:nvGrpSpPr>
          <p:cNvPr id="9" name="Group 90"/>
          <p:cNvGrpSpPr>
            <a:grpSpLocks/>
          </p:cNvGrpSpPr>
          <p:nvPr/>
        </p:nvGrpSpPr>
        <p:grpSpPr bwMode="auto">
          <a:xfrm>
            <a:off x="1936750" y="3821113"/>
            <a:ext cx="5702300" cy="2733675"/>
            <a:chOff x="1060" y="2407"/>
            <a:chExt cx="3592" cy="1722"/>
          </a:xfrm>
        </p:grpSpPr>
        <p:sp>
          <p:nvSpPr>
            <p:cNvPr id="47203" name="Freeform 18"/>
            <p:cNvSpPr>
              <a:spLocks/>
            </p:cNvSpPr>
            <p:nvPr/>
          </p:nvSpPr>
          <p:spPr bwMode="auto">
            <a:xfrm>
              <a:off x="1160" y="2407"/>
              <a:ext cx="3112" cy="1153"/>
            </a:xfrm>
            <a:custGeom>
              <a:avLst/>
              <a:gdLst>
                <a:gd name="T0" fmla="*/ 0 w 3112"/>
                <a:gd name="T1" fmla="*/ 1153 h 1153"/>
                <a:gd name="T2" fmla="*/ 184 w 3112"/>
                <a:gd name="T3" fmla="*/ 1089 h 1153"/>
                <a:gd name="T4" fmla="*/ 400 w 3112"/>
                <a:gd name="T5" fmla="*/ 957 h 1153"/>
                <a:gd name="T6" fmla="*/ 644 w 3112"/>
                <a:gd name="T7" fmla="*/ 749 h 1153"/>
                <a:gd name="T8" fmla="*/ 872 w 3112"/>
                <a:gd name="T9" fmla="*/ 509 h 1153"/>
                <a:gd name="T10" fmla="*/ 1072 w 3112"/>
                <a:gd name="T11" fmla="*/ 305 h 1153"/>
                <a:gd name="T12" fmla="*/ 1284 w 3112"/>
                <a:gd name="T13" fmla="*/ 101 h 1153"/>
                <a:gd name="T14" fmla="*/ 1444 w 3112"/>
                <a:gd name="T15" fmla="*/ 17 h 1153"/>
                <a:gd name="T16" fmla="*/ 1568 w 3112"/>
                <a:gd name="T17" fmla="*/ 1 h 1153"/>
                <a:gd name="T18" fmla="*/ 1680 w 3112"/>
                <a:gd name="T19" fmla="*/ 17 h 1153"/>
                <a:gd name="T20" fmla="*/ 1784 w 3112"/>
                <a:gd name="T21" fmla="*/ 77 h 1153"/>
                <a:gd name="T22" fmla="*/ 1996 w 3112"/>
                <a:gd name="T23" fmla="*/ 253 h 1153"/>
                <a:gd name="T24" fmla="*/ 2232 w 3112"/>
                <a:gd name="T25" fmla="*/ 497 h 1153"/>
                <a:gd name="T26" fmla="*/ 2464 w 3112"/>
                <a:gd name="T27" fmla="*/ 737 h 1153"/>
                <a:gd name="T28" fmla="*/ 2696 w 3112"/>
                <a:gd name="T29" fmla="*/ 941 h 1153"/>
                <a:gd name="T30" fmla="*/ 2924 w 3112"/>
                <a:gd name="T31" fmla="*/ 1081 h 1153"/>
                <a:gd name="T32" fmla="*/ 3112 w 3112"/>
                <a:gd name="T33" fmla="*/ 1145 h 11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12"/>
                <a:gd name="T52" fmla="*/ 0 h 1153"/>
                <a:gd name="T53" fmla="*/ 3112 w 3112"/>
                <a:gd name="T54" fmla="*/ 1153 h 11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12" h="1153">
                  <a:moveTo>
                    <a:pt x="0" y="1153"/>
                  </a:moveTo>
                  <a:cubicBezTo>
                    <a:pt x="58" y="1137"/>
                    <a:pt x="117" y="1122"/>
                    <a:pt x="184" y="1089"/>
                  </a:cubicBezTo>
                  <a:cubicBezTo>
                    <a:pt x="251" y="1056"/>
                    <a:pt x="323" y="1014"/>
                    <a:pt x="400" y="957"/>
                  </a:cubicBezTo>
                  <a:cubicBezTo>
                    <a:pt x="477" y="900"/>
                    <a:pt x="565" y="824"/>
                    <a:pt x="644" y="749"/>
                  </a:cubicBezTo>
                  <a:cubicBezTo>
                    <a:pt x="723" y="674"/>
                    <a:pt x="801" y="583"/>
                    <a:pt x="872" y="509"/>
                  </a:cubicBezTo>
                  <a:cubicBezTo>
                    <a:pt x="943" y="435"/>
                    <a:pt x="1003" y="373"/>
                    <a:pt x="1072" y="305"/>
                  </a:cubicBezTo>
                  <a:cubicBezTo>
                    <a:pt x="1141" y="237"/>
                    <a:pt x="1222" y="149"/>
                    <a:pt x="1284" y="101"/>
                  </a:cubicBezTo>
                  <a:cubicBezTo>
                    <a:pt x="1346" y="53"/>
                    <a:pt x="1397" y="34"/>
                    <a:pt x="1444" y="17"/>
                  </a:cubicBezTo>
                  <a:cubicBezTo>
                    <a:pt x="1491" y="0"/>
                    <a:pt x="1529" y="1"/>
                    <a:pt x="1568" y="1"/>
                  </a:cubicBezTo>
                  <a:cubicBezTo>
                    <a:pt x="1607" y="1"/>
                    <a:pt x="1644" y="4"/>
                    <a:pt x="1680" y="17"/>
                  </a:cubicBezTo>
                  <a:cubicBezTo>
                    <a:pt x="1716" y="30"/>
                    <a:pt x="1731" y="38"/>
                    <a:pt x="1784" y="77"/>
                  </a:cubicBezTo>
                  <a:cubicBezTo>
                    <a:pt x="1837" y="116"/>
                    <a:pt x="1922" y="183"/>
                    <a:pt x="1996" y="253"/>
                  </a:cubicBezTo>
                  <a:cubicBezTo>
                    <a:pt x="2070" y="323"/>
                    <a:pt x="2154" y="416"/>
                    <a:pt x="2232" y="497"/>
                  </a:cubicBezTo>
                  <a:cubicBezTo>
                    <a:pt x="2310" y="578"/>
                    <a:pt x="2387" y="663"/>
                    <a:pt x="2464" y="737"/>
                  </a:cubicBezTo>
                  <a:cubicBezTo>
                    <a:pt x="2541" y="811"/>
                    <a:pt x="2619" y="884"/>
                    <a:pt x="2696" y="941"/>
                  </a:cubicBezTo>
                  <a:cubicBezTo>
                    <a:pt x="2773" y="998"/>
                    <a:pt x="2855" y="1047"/>
                    <a:pt x="2924" y="1081"/>
                  </a:cubicBezTo>
                  <a:cubicBezTo>
                    <a:pt x="2993" y="1115"/>
                    <a:pt x="3052" y="1130"/>
                    <a:pt x="3112" y="1145"/>
                  </a:cubicBezTo>
                </a:path>
              </a:pathLst>
            </a:custGeom>
            <a:solidFill>
              <a:srgbClr val="8BAEB8"/>
            </a:solidFill>
            <a:ln w="38100" cmpd="sng">
              <a:solidFill>
                <a:schemeClr val="tx1"/>
              </a:solidFill>
              <a:round/>
              <a:headEnd/>
              <a:tailEnd/>
            </a:ln>
          </p:spPr>
          <p:txBody>
            <a:bodyPr/>
            <a:lstStyle/>
            <a:p>
              <a:endParaRPr lang="en-US"/>
            </a:p>
          </p:txBody>
        </p:sp>
        <p:grpSp>
          <p:nvGrpSpPr>
            <p:cNvPr id="47204" name="Group 86"/>
            <p:cNvGrpSpPr>
              <a:grpSpLocks/>
            </p:cNvGrpSpPr>
            <p:nvPr/>
          </p:nvGrpSpPr>
          <p:grpSpPr bwMode="auto">
            <a:xfrm>
              <a:off x="1060" y="3402"/>
              <a:ext cx="3592" cy="472"/>
              <a:chOff x="1060" y="3522"/>
              <a:chExt cx="3592" cy="472"/>
            </a:xfrm>
          </p:grpSpPr>
          <p:sp>
            <p:nvSpPr>
              <p:cNvPr id="47205" name="Line 17"/>
              <p:cNvSpPr>
                <a:spLocks noChangeShapeType="1"/>
              </p:cNvSpPr>
              <p:nvPr/>
            </p:nvSpPr>
            <p:spPr bwMode="auto">
              <a:xfrm>
                <a:off x="1060" y="3684"/>
                <a:ext cx="3592" cy="0"/>
              </a:xfrm>
              <a:prstGeom prst="line">
                <a:avLst/>
              </a:prstGeom>
              <a:noFill/>
              <a:ln w="38100">
                <a:solidFill>
                  <a:schemeClr val="tx1"/>
                </a:solidFill>
                <a:round/>
                <a:headEnd/>
                <a:tailEnd/>
              </a:ln>
            </p:spPr>
            <p:txBody>
              <a:bodyPr/>
              <a:lstStyle/>
              <a:p>
                <a:endParaRPr lang="en-US"/>
              </a:p>
            </p:txBody>
          </p:sp>
          <p:grpSp>
            <p:nvGrpSpPr>
              <p:cNvPr id="47206" name="Group 85"/>
              <p:cNvGrpSpPr>
                <a:grpSpLocks/>
              </p:cNvGrpSpPr>
              <p:nvPr/>
            </p:nvGrpSpPr>
            <p:grpSpPr bwMode="auto">
              <a:xfrm>
                <a:off x="1174" y="3522"/>
                <a:ext cx="335" cy="333"/>
                <a:chOff x="1174" y="3522"/>
                <a:chExt cx="335" cy="333"/>
              </a:xfrm>
            </p:grpSpPr>
            <p:sp>
              <p:nvSpPr>
                <p:cNvPr id="47224" name="Text Box 57"/>
                <p:cNvSpPr txBox="1">
                  <a:spLocks noChangeArrowheads="1"/>
                </p:cNvSpPr>
                <p:nvPr/>
              </p:nvSpPr>
              <p:spPr bwMode="auto">
                <a:xfrm>
                  <a:off x="1174" y="3522"/>
                  <a:ext cx="335"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–3</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7225" name="Line 59"/>
                <p:cNvSpPr>
                  <a:spLocks noChangeShapeType="1"/>
                </p:cNvSpPr>
                <p:nvPr/>
              </p:nvSpPr>
              <p:spPr bwMode="auto">
                <a:xfrm>
                  <a:off x="1404" y="3788"/>
                  <a:ext cx="24" cy="0"/>
                </a:xfrm>
                <a:prstGeom prst="line">
                  <a:avLst/>
                </a:prstGeom>
                <a:noFill/>
                <a:ln w="9525">
                  <a:solidFill>
                    <a:schemeClr val="tx1"/>
                  </a:solidFill>
                  <a:round/>
                  <a:headEnd/>
                  <a:tailEnd/>
                </a:ln>
              </p:spPr>
              <p:txBody>
                <a:bodyPr/>
                <a:lstStyle/>
                <a:p>
                  <a:endParaRPr lang="en-US"/>
                </a:p>
              </p:txBody>
            </p:sp>
          </p:grpSp>
          <p:grpSp>
            <p:nvGrpSpPr>
              <p:cNvPr id="47207" name="Group 84"/>
              <p:cNvGrpSpPr>
                <a:grpSpLocks/>
              </p:cNvGrpSpPr>
              <p:nvPr/>
            </p:nvGrpSpPr>
            <p:grpSpPr bwMode="auto">
              <a:xfrm>
                <a:off x="2088" y="3522"/>
                <a:ext cx="335" cy="333"/>
                <a:chOff x="2088" y="3522"/>
                <a:chExt cx="335" cy="333"/>
              </a:xfrm>
            </p:grpSpPr>
            <p:sp>
              <p:nvSpPr>
                <p:cNvPr id="47222" name="Text Box 62"/>
                <p:cNvSpPr txBox="1">
                  <a:spLocks noChangeArrowheads="1"/>
                </p:cNvSpPr>
                <p:nvPr/>
              </p:nvSpPr>
              <p:spPr bwMode="auto">
                <a:xfrm>
                  <a:off x="2088" y="3522"/>
                  <a:ext cx="335"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–1</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7223" name="Line 63"/>
                <p:cNvSpPr>
                  <a:spLocks noChangeShapeType="1"/>
                </p:cNvSpPr>
                <p:nvPr/>
              </p:nvSpPr>
              <p:spPr bwMode="auto">
                <a:xfrm>
                  <a:off x="2318" y="3788"/>
                  <a:ext cx="24" cy="0"/>
                </a:xfrm>
                <a:prstGeom prst="line">
                  <a:avLst/>
                </a:prstGeom>
                <a:noFill/>
                <a:ln w="9525">
                  <a:solidFill>
                    <a:schemeClr val="tx1"/>
                  </a:solidFill>
                  <a:round/>
                  <a:headEnd/>
                  <a:tailEnd/>
                </a:ln>
              </p:spPr>
              <p:txBody>
                <a:bodyPr/>
                <a:lstStyle/>
                <a:p>
                  <a:endParaRPr lang="en-US"/>
                </a:p>
              </p:txBody>
            </p:sp>
          </p:grpSp>
          <p:grpSp>
            <p:nvGrpSpPr>
              <p:cNvPr id="47208" name="Group 83"/>
              <p:cNvGrpSpPr>
                <a:grpSpLocks/>
              </p:cNvGrpSpPr>
              <p:nvPr/>
            </p:nvGrpSpPr>
            <p:grpSpPr bwMode="auto">
              <a:xfrm>
                <a:off x="3002" y="3522"/>
                <a:ext cx="338" cy="333"/>
                <a:chOff x="3002" y="3522"/>
                <a:chExt cx="338" cy="333"/>
              </a:xfrm>
            </p:grpSpPr>
            <p:sp>
              <p:nvSpPr>
                <p:cNvPr id="47220" name="Text Box 65"/>
                <p:cNvSpPr txBox="1">
                  <a:spLocks noChangeArrowheads="1"/>
                </p:cNvSpPr>
                <p:nvPr/>
              </p:nvSpPr>
              <p:spPr bwMode="auto">
                <a:xfrm>
                  <a:off x="3002" y="3522"/>
                  <a:ext cx="338"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+1</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7221" name="Line 66"/>
                <p:cNvSpPr>
                  <a:spLocks noChangeShapeType="1"/>
                </p:cNvSpPr>
                <p:nvPr/>
              </p:nvSpPr>
              <p:spPr bwMode="auto">
                <a:xfrm>
                  <a:off x="3233" y="3788"/>
                  <a:ext cx="24" cy="0"/>
                </a:xfrm>
                <a:prstGeom prst="line">
                  <a:avLst/>
                </a:prstGeom>
                <a:noFill/>
                <a:ln w="9525">
                  <a:solidFill>
                    <a:schemeClr val="tx1"/>
                  </a:solidFill>
                  <a:round/>
                  <a:headEnd/>
                  <a:tailEnd/>
                </a:ln>
              </p:spPr>
              <p:txBody>
                <a:bodyPr/>
                <a:lstStyle/>
                <a:p>
                  <a:endParaRPr lang="en-US"/>
                </a:p>
              </p:txBody>
            </p:sp>
          </p:grpSp>
          <p:grpSp>
            <p:nvGrpSpPr>
              <p:cNvPr id="47209" name="Group 82"/>
              <p:cNvGrpSpPr>
                <a:grpSpLocks/>
              </p:cNvGrpSpPr>
              <p:nvPr/>
            </p:nvGrpSpPr>
            <p:grpSpPr bwMode="auto">
              <a:xfrm>
                <a:off x="3459" y="3522"/>
                <a:ext cx="338" cy="333"/>
                <a:chOff x="3459" y="3522"/>
                <a:chExt cx="338" cy="333"/>
              </a:xfrm>
            </p:grpSpPr>
            <p:sp>
              <p:nvSpPr>
                <p:cNvPr id="47218" name="Text Box 68"/>
                <p:cNvSpPr txBox="1">
                  <a:spLocks noChangeArrowheads="1"/>
                </p:cNvSpPr>
                <p:nvPr/>
              </p:nvSpPr>
              <p:spPr bwMode="auto">
                <a:xfrm>
                  <a:off x="3459" y="3522"/>
                  <a:ext cx="338"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+2</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7219" name="Line 69"/>
                <p:cNvSpPr>
                  <a:spLocks noChangeShapeType="1"/>
                </p:cNvSpPr>
                <p:nvPr/>
              </p:nvSpPr>
              <p:spPr bwMode="auto">
                <a:xfrm>
                  <a:off x="3692" y="3788"/>
                  <a:ext cx="24" cy="0"/>
                </a:xfrm>
                <a:prstGeom prst="line">
                  <a:avLst/>
                </a:prstGeom>
                <a:noFill/>
                <a:ln w="9525">
                  <a:solidFill>
                    <a:schemeClr val="tx1"/>
                  </a:solidFill>
                  <a:round/>
                  <a:headEnd/>
                  <a:tailEnd/>
                </a:ln>
              </p:spPr>
              <p:txBody>
                <a:bodyPr/>
                <a:lstStyle/>
                <a:p>
                  <a:endParaRPr lang="en-US"/>
                </a:p>
              </p:txBody>
            </p:sp>
          </p:grpSp>
          <p:grpSp>
            <p:nvGrpSpPr>
              <p:cNvPr id="47210" name="Group 81"/>
              <p:cNvGrpSpPr>
                <a:grpSpLocks/>
              </p:cNvGrpSpPr>
              <p:nvPr/>
            </p:nvGrpSpPr>
            <p:grpSpPr bwMode="auto">
              <a:xfrm>
                <a:off x="1631" y="3522"/>
                <a:ext cx="335" cy="333"/>
                <a:chOff x="1631" y="3522"/>
                <a:chExt cx="335" cy="333"/>
              </a:xfrm>
            </p:grpSpPr>
            <p:sp>
              <p:nvSpPr>
                <p:cNvPr id="47216" name="Text Box 71"/>
                <p:cNvSpPr txBox="1">
                  <a:spLocks noChangeArrowheads="1"/>
                </p:cNvSpPr>
                <p:nvPr/>
              </p:nvSpPr>
              <p:spPr bwMode="auto">
                <a:xfrm>
                  <a:off x="1631" y="3522"/>
                  <a:ext cx="335"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–2</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7217" name="Line 72"/>
                <p:cNvSpPr>
                  <a:spLocks noChangeShapeType="1"/>
                </p:cNvSpPr>
                <p:nvPr/>
              </p:nvSpPr>
              <p:spPr bwMode="auto">
                <a:xfrm>
                  <a:off x="1861" y="3788"/>
                  <a:ext cx="24" cy="0"/>
                </a:xfrm>
                <a:prstGeom prst="line">
                  <a:avLst/>
                </a:prstGeom>
                <a:noFill/>
                <a:ln w="9525">
                  <a:solidFill>
                    <a:schemeClr val="tx1"/>
                  </a:solidFill>
                  <a:round/>
                  <a:headEnd/>
                  <a:tailEnd/>
                </a:ln>
              </p:spPr>
              <p:txBody>
                <a:bodyPr/>
                <a:lstStyle/>
                <a:p>
                  <a:endParaRPr lang="en-US"/>
                </a:p>
              </p:txBody>
            </p:sp>
          </p:grpSp>
          <p:grpSp>
            <p:nvGrpSpPr>
              <p:cNvPr id="47211" name="Group 80"/>
              <p:cNvGrpSpPr>
                <a:grpSpLocks/>
              </p:cNvGrpSpPr>
              <p:nvPr/>
            </p:nvGrpSpPr>
            <p:grpSpPr bwMode="auto">
              <a:xfrm>
                <a:off x="3917" y="3522"/>
                <a:ext cx="338" cy="333"/>
                <a:chOff x="3917" y="3522"/>
                <a:chExt cx="338" cy="333"/>
              </a:xfrm>
            </p:grpSpPr>
            <p:sp>
              <p:nvSpPr>
                <p:cNvPr id="47214" name="Text Box 74"/>
                <p:cNvSpPr txBox="1">
                  <a:spLocks noChangeArrowheads="1"/>
                </p:cNvSpPr>
                <p:nvPr/>
              </p:nvSpPr>
              <p:spPr bwMode="auto">
                <a:xfrm>
                  <a:off x="3917" y="3522"/>
                  <a:ext cx="338"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+3</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7215" name="Line 75"/>
                <p:cNvSpPr>
                  <a:spLocks noChangeShapeType="1"/>
                </p:cNvSpPr>
                <p:nvPr/>
              </p:nvSpPr>
              <p:spPr bwMode="auto">
                <a:xfrm>
                  <a:off x="4150" y="3788"/>
                  <a:ext cx="24" cy="0"/>
                </a:xfrm>
                <a:prstGeom prst="line">
                  <a:avLst/>
                </a:prstGeom>
                <a:noFill/>
                <a:ln w="9525">
                  <a:solidFill>
                    <a:schemeClr val="tx1"/>
                  </a:solidFill>
                  <a:round/>
                  <a:headEnd/>
                  <a:tailEnd/>
                </a:ln>
              </p:spPr>
              <p:txBody>
                <a:bodyPr/>
                <a:lstStyle/>
                <a:p>
                  <a:endParaRPr lang="en-US"/>
                </a:p>
              </p:txBody>
            </p:sp>
          </p:grpSp>
          <p:sp>
            <p:nvSpPr>
              <p:cNvPr id="47212" name="Text Box 77"/>
              <p:cNvSpPr txBox="1">
                <a:spLocks noChangeArrowheads="1"/>
              </p:cNvSpPr>
              <p:nvPr/>
            </p:nvSpPr>
            <p:spPr bwMode="auto">
              <a:xfrm>
                <a:off x="2500" y="3522"/>
                <a:ext cx="430" cy="472"/>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r>
                  <a:rPr lang="en-US" sz="1200">
                    <a:ea typeface="MS PGothic" pitchFamily="34" charset="-128"/>
                    <a:sym typeface="Symbol" pitchFamily="18" charset="2"/>
                  </a:rPr>
                  <a:t> = </a:t>
                </a:r>
                <a:r>
                  <a:rPr lang="en-US" sz="1200" i="1">
                    <a:ea typeface="MS PGothic" pitchFamily="34" charset="-128"/>
                    <a:sym typeface="Symbol" pitchFamily="18" charset="2"/>
                  </a:rPr>
                  <a:t></a:t>
                </a:r>
              </a:p>
              <a:p>
                <a:pPr algn="ctr">
                  <a:lnSpc>
                    <a:spcPct val="120000"/>
                  </a:lnSpc>
                </a:pPr>
                <a:r>
                  <a:rPr lang="en-US" sz="1200">
                    <a:ea typeface="MS PGothic" pitchFamily="34" charset="-128"/>
                    <a:sym typeface="Symbol" pitchFamily="18" charset="2"/>
                  </a:rPr>
                  <a:t>(mean)</a:t>
                </a:r>
                <a:endParaRPr lang="en-US" sz="1200">
                  <a:latin typeface="Times New Roman" pitchFamily="18" charset="0"/>
                  <a:ea typeface="MS PGothic" pitchFamily="34" charset="-128"/>
                  <a:sym typeface="Symbol" pitchFamily="18" charset="2"/>
                </a:endParaRPr>
              </a:p>
            </p:txBody>
          </p:sp>
          <p:sp>
            <p:nvSpPr>
              <p:cNvPr id="47213" name="Line 78"/>
              <p:cNvSpPr>
                <a:spLocks noChangeShapeType="1"/>
              </p:cNvSpPr>
              <p:nvPr/>
            </p:nvSpPr>
            <p:spPr bwMode="auto">
              <a:xfrm>
                <a:off x="2642" y="3788"/>
                <a:ext cx="24" cy="0"/>
              </a:xfrm>
              <a:prstGeom prst="line">
                <a:avLst/>
              </a:prstGeom>
              <a:noFill/>
              <a:ln w="9525">
                <a:solidFill>
                  <a:schemeClr val="tx1"/>
                </a:solidFill>
                <a:round/>
                <a:headEnd/>
                <a:tailEnd/>
              </a:ln>
            </p:spPr>
            <p:txBody>
              <a:bodyPr/>
              <a:lstStyle/>
              <a:p>
                <a:endParaRPr lang="en-US"/>
              </a:p>
            </p:txBody>
          </p:sp>
        </p:grpSp>
        <p:graphicFrame>
          <p:nvGraphicFramePr>
            <p:cNvPr id="47160" name="Object 56"/>
            <p:cNvGraphicFramePr>
              <a:graphicFrameLocks noChangeAspect="1"/>
            </p:cNvGraphicFramePr>
            <p:nvPr/>
          </p:nvGraphicFramePr>
          <p:xfrm>
            <a:off x="2062" y="3846"/>
            <a:ext cx="1269" cy="283"/>
          </p:xfrm>
          <a:graphic>
            <a:graphicData uri="http://schemas.openxmlformats.org/presentationml/2006/ole">
              <p:oleObj spid="_x0000_s47160" name="Equation" r:id="rId3" imgW="4022640" imgH="886680" progId="Equation.3">
                <p:embed/>
              </p:oleObj>
            </a:graphicData>
          </a:graphic>
        </p:graphicFrame>
      </p:grpSp>
      <p:sp>
        <p:nvSpPr>
          <p:cNvPr id="36" name="Text Box 22"/>
          <p:cNvSpPr txBox="1">
            <a:spLocks noChangeArrowheads="1"/>
          </p:cNvSpPr>
          <p:nvPr/>
        </p:nvSpPr>
        <p:spPr bwMode="auto">
          <a:xfrm>
            <a:off x="1336675" y="3378200"/>
            <a:ext cx="4049713" cy="277813"/>
          </a:xfrm>
          <a:prstGeom prst="rect">
            <a:avLst/>
          </a:prstGeom>
          <a:noFill/>
          <a:ln w="9525">
            <a:noFill/>
            <a:miter lim="800000"/>
            <a:headEnd/>
            <a:tailEnd/>
          </a:ln>
        </p:spPr>
        <p:txBody>
          <a:bodyPr wrap="none">
            <a:spAutoFit/>
          </a:bodyPr>
          <a:lstStyle/>
          <a:p>
            <a:r>
              <a:rPr lang="en-US" sz="1200">
                <a:ea typeface="MS PGothic" pitchFamily="34" charset="-128"/>
              </a:rPr>
              <a:t>Sampling Distribution of Sample Means (Always Normal)</a:t>
            </a:r>
          </a:p>
        </p:txBody>
      </p:sp>
      <p:grpSp>
        <p:nvGrpSpPr>
          <p:cNvPr id="37" name="Group 89"/>
          <p:cNvGrpSpPr>
            <a:grpSpLocks/>
          </p:cNvGrpSpPr>
          <p:nvPr/>
        </p:nvGrpSpPr>
        <p:grpSpPr bwMode="auto">
          <a:xfrm>
            <a:off x="1936750" y="2098675"/>
            <a:ext cx="5702300" cy="1130300"/>
            <a:chOff x="1060" y="1282"/>
            <a:chExt cx="3592" cy="712"/>
          </a:xfrm>
        </p:grpSpPr>
        <p:sp>
          <p:nvSpPr>
            <p:cNvPr id="47187" name="Freeform 14"/>
            <p:cNvSpPr>
              <a:spLocks/>
            </p:cNvSpPr>
            <p:nvPr/>
          </p:nvSpPr>
          <p:spPr bwMode="auto">
            <a:xfrm>
              <a:off x="1344" y="1367"/>
              <a:ext cx="744" cy="313"/>
            </a:xfrm>
            <a:custGeom>
              <a:avLst/>
              <a:gdLst>
                <a:gd name="T0" fmla="*/ 0 w 744"/>
                <a:gd name="T1" fmla="*/ 313 h 313"/>
                <a:gd name="T2" fmla="*/ 116 w 744"/>
                <a:gd name="T3" fmla="*/ 197 h 313"/>
                <a:gd name="T4" fmla="*/ 264 w 744"/>
                <a:gd name="T5" fmla="*/ 45 h 313"/>
                <a:gd name="T6" fmla="*/ 380 w 744"/>
                <a:gd name="T7" fmla="*/ 1 h 313"/>
                <a:gd name="T8" fmla="*/ 508 w 744"/>
                <a:gd name="T9" fmla="*/ 49 h 313"/>
                <a:gd name="T10" fmla="*/ 592 w 744"/>
                <a:gd name="T11" fmla="*/ 137 h 313"/>
                <a:gd name="T12" fmla="*/ 656 w 744"/>
                <a:gd name="T13" fmla="*/ 217 h 313"/>
                <a:gd name="T14" fmla="*/ 744 w 744"/>
                <a:gd name="T15" fmla="*/ 301 h 313"/>
                <a:gd name="T16" fmla="*/ 0 60000 65536"/>
                <a:gd name="T17" fmla="*/ 0 60000 65536"/>
                <a:gd name="T18" fmla="*/ 0 60000 65536"/>
                <a:gd name="T19" fmla="*/ 0 60000 65536"/>
                <a:gd name="T20" fmla="*/ 0 60000 65536"/>
                <a:gd name="T21" fmla="*/ 0 60000 65536"/>
                <a:gd name="T22" fmla="*/ 0 60000 65536"/>
                <a:gd name="T23" fmla="*/ 0 60000 65536"/>
                <a:gd name="T24" fmla="*/ 0 w 744"/>
                <a:gd name="T25" fmla="*/ 0 h 313"/>
                <a:gd name="T26" fmla="*/ 744 w 744"/>
                <a:gd name="T27" fmla="*/ 313 h 3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44" h="313">
                  <a:moveTo>
                    <a:pt x="0" y="313"/>
                  </a:moveTo>
                  <a:cubicBezTo>
                    <a:pt x="36" y="277"/>
                    <a:pt x="72" y="242"/>
                    <a:pt x="116" y="197"/>
                  </a:cubicBezTo>
                  <a:cubicBezTo>
                    <a:pt x="160" y="152"/>
                    <a:pt x="220" y="78"/>
                    <a:pt x="264" y="45"/>
                  </a:cubicBezTo>
                  <a:cubicBezTo>
                    <a:pt x="308" y="12"/>
                    <a:pt x="339" y="0"/>
                    <a:pt x="380" y="1"/>
                  </a:cubicBezTo>
                  <a:cubicBezTo>
                    <a:pt x="421" y="2"/>
                    <a:pt x="473" y="26"/>
                    <a:pt x="508" y="49"/>
                  </a:cubicBezTo>
                  <a:cubicBezTo>
                    <a:pt x="543" y="72"/>
                    <a:pt x="567" y="109"/>
                    <a:pt x="592" y="137"/>
                  </a:cubicBezTo>
                  <a:cubicBezTo>
                    <a:pt x="617" y="165"/>
                    <a:pt x="631" y="190"/>
                    <a:pt x="656" y="217"/>
                  </a:cubicBezTo>
                  <a:cubicBezTo>
                    <a:pt x="681" y="244"/>
                    <a:pt x="712" y="272"/>
                    <a:pt x="744" y="301"/>
                  </a:cubicBezTo>
                </a:path>
              </a:pathLst>
            </a:custGeom>
            <a:solidFill>
              <a:schemeClr val="tx2"/>
            </a:solidFill>
            <a:ln w="38100" cmpd="sng">
              <a:solidFill>
                <a:schemeClr val="tx1"/>
              </a:solidFill>
              <a:round/>
              <a:headEnd/>
              <a:tailEnd/>
            </a:ln>
          </p:spPr>
          <p:txBody>
            <a:bodyPr/>
            <a:lstStyle/>
            <a:p>
              <a:endParaRPr lang="en-US"/>
            </a:p>
          </p:txBody>
        </p:sp>
        <p:sp>
          <p:nvSpPr>
            <p:cNvPr id="47188" name="Freeform 15"/>
            <p:cNvSpPr>
              <a:spLocks/>
            </p:cNvSpPr>
            <p:nvPr/>
          </p:nvSpPr>
          <p:spPr bwMode="auto">
            <a:xfrm>
              <a:off x="2556" y="1282"/>
              <a:ext cx="968" cy="398"/>
            </a:xfrm>
            <a:custGeom>
              <a:avLst/>
              <a:gdLst>
                <a:gd name="T0" fmla="*/ 0 w 968"/>
                <a:gd name="T1" fmla="*/ 398 h 398"/>
                <a:gd name="T2" fmla="*/ 104 w 968"/>
                <a:gd name="T3" fmla="*/ 186 h 398"/>
                <a:gd name="T4" fmla="*/ 224 w 968"/>
                <a:gd name="T5" fmla="*/ 30 h 398"/>
                <a:gd name="T6" fmla="*/ 312 w 968"/>
                <a:gd name="T7" fmla="*/ 6 h 398"/>
                <a:gd name="T8" fmla="*/ 420 w 968"/>
                <a:gd name="T9" fmla="*/ 50 h 398"/>
                <a:gd name="T10" fmla="*/ 544 w 968"/>
                <a:gd name="T11" fmla="*/ 162 h 398"/>
                <a:gd name="T12" fmla="*/ 672 w 968"/>
                <a:gd name="T13" fmla="*/ 250 h 398"/>
                <a:gd name="T14" fmla="*/ 820 w 968"/>
                <a:gd name="T15" fmla="*/ 334 h 398"/>
                <a:gd name="T16" fmla="*/ 968 w 968"/>
                <a:gd name="T17" fmla="*/ 386 h 3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68"/>
                <a:gd name="T28" fmla="*/ 0 h 398"/>
                <a:gd name="T29" fmla="*/ 968 w 968"/>
                <a:gd name="T30" fmla="*/ 398 h 3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68" h="398">
                  <a:moveTo>
                    <a:pt x="0" y="398"/>
                  </a:moveTo>
                  <a:cubicBezTo>
                    <a:pt x="33" y="322"/>
                    <a:pt x="67" y="247"/>
                    <a:pt x="104" y="186"/>
                  </a:cubicBezTo>
                  <a:cubicBezTo>
                    <a:pt x="141" y="125"/>
                    <a:pt x="189" y="60"/>
                    <a:pt x="224" y="30"/>
                  </a:cubicBezTo>
                  <a:cubicBezTo>
                    <a:pt x="259" y="0"/>
                    <a:pt x="279" y="3"/>
                    <a:pt x="312" y="6"/>
                  </a:cubicBezTo>
                  <a:cubicBezTo>
                    <a:pt x="345" y="9"/>
                    <a:pt x="381" y="24"/>
                    <a:pt x="420" y="50"/>
                  </a:cubicBezTo>
                  <a:cubicBezTo>
                    <a:pt x="459" y="76"/>
                    <a:pt x="502" y="129"/>
                    <a:pt x="544" y="162"/>
                  </a:cubicBezTo>
                  <a:cubicBezTo>
                    <a:pt x="586" y="195"/>
                    <a:pt x="626" y="221"/>
                    <a:pt x="672" y="250"/>
                  </a:cubicBezTo>
                  <a:cubicBezTo>
                    <a:pt x="718" y="279"/>
                    <a:pt x="771" y="311"/>
                    <a:pt x="820" y="334"/>
                  </a:cubicBezTo>
                  <a:cubicBezTo>
                    <a:pt x="869" y="357"/>
                    <a:pt x="918" y="371"/>
                    <a:pt x="968" y="386"/>
                  </a:cubicBezTo>
                </a:path>
              </a:pathLst>
            </a:custGeom>
            <a:solidFill>
              <a:srgbClr val="8BAEB8"/>
            </a:solidFill>
            <a:ln w="38100" cmpd="sng">
              <a:solidFill>
                <a:schemeClr val="tx1"/>
              </a:solidFill>
              <a:round/>
              <a:headEnd/>
              <a:tailEnd/>
            </a:ln>
          </p:spPr>
          <p:txBody>
            <a:bodyPr/>
            <a:lstStyle/>
            <a:p>
              <a:endParaRPr lang="en-US"/>
            </a:p>
          </p:txBody>
        </p:sp>
        <p:sp>
          <p:nvSpPr>
            <p:cNvPr id="47189" name="Freeform 16"/>
            <p:cNvSpPr>
              <a:spLocks/>
            </p:cNvSpPr>
            <p:nvPr/>
          </p:nvSpPr>
          <p:spPr bwMode="auto">
            <a:xfrm>
              <a:off x="3848" y="1436"/>
              <a:ext cx="680" cy="240"/>
            </a:xfrm>
            <a:custGeom>
              <a:avLst/>
              <a:gdLst>
                <a:gd name="T0" fmla="*/ 0 w 680"/>
                <a:gd name="T1" fmla="*/ 240 h 240"/>
                <a:gd name="T2" fmla="*/ 0 w 680"/>
                <a:gd name="T3" fmla="*/ 0 h 240"/>
                <a:gd name="T4" fmla="*/ 680 w 680"/>
                <a:gd name="T5" fmla="*/ 0 h 240"/>
                <a:gd name="T6" fmla="*/ 680 w 680"/>
                <a:gd name="T7" fmla="*/ 240 h 240"/>
                <a:gd name="T8" fmla="*/ 0 60000 65536"/>
                <a:gd name="T9" fmla="*/ 0 60000 65536"/>
                <a:gd name="T10" fmla="*/ 0 60000 65536"/>
                <a:gd name="T11" fmla="*/ 0 60000 65536"/>
                <a:gd name="T12" fmla="*/ 0 w 680"/>
                <a:gd name="T13" fmla="*/ 0 h 240"/>
                <a:gd name="T14" fmla="*/ 680 w 680"/>
                <a:gd name="T15" fmla="*/ 240 h 240"/>
              </a:gdLst>
              <a:ahLst/>
              <a:cxnLst>
                <a:cxn ang="T8">
                  <a:pos x="T0" y="T1"/>
                </a:cxn>
                <a:cxn ang="T9">
                  <a:pos x="T2" y="T3"/>
                </a:cxn>
                <a:cxn ang="T10">
                  <a:pos x="T4" y="T5"/>
                </a:cxn>
                <a:cxn ang="T11">
                  <a:pos x="T6" y="T7"/>
                </a:cxn>
              </a:cxnLst>
              <a:rect l="T12" t="T13" r="T14" b="T15"/>
              <a:pathLst>
                <a:path w="680" h="240">
                  <a:moveTo>
                    <a:pt x="0" y="240"/>
                  </a:moveTo>
                  <a:lnTo>
                    <a:pt x="0" y="0"/>
                  </a:lnTo>
                  <a:lnTo>
                    <a:pt x="680" y="0"/>
                  </a:lnTo>
                  <a:lnTo>
                    <a:pt x="680" y="240"/>
                  </a:lnTo>
                </a:path>
              </a:pathLst>
            </a:custGeom>
            <a:solidFill>
              <a:srgbClr val="8BAEB8"/>
            </a:solidFill>
            <a:ln w="38100" cmpd="sng">
              <a:solidFill>
                <a:schemeClr val="tx1"/>
              </a:solidFill>
              <a:round/>
              <a:headEnd/>
              <a:tailEnd/>
            </a:ln>
          </p:spPr>
          <p:txBody>
            <a:bodyPr/>
            <a:lstStyle/>
            <a:p>
              <a:endParaRPr lang="en-US"/>
            </a:p>
          </p:txBody>
        </p:sp>
        <p:sp>
          <p:nvSpPr>
            <p:cNvPr id="47190" name="Line 12"/>
            <p:cNvSpPr>
              <a:spLocks noChangeShapeType="1"/>
            </p:cNvSpPr>
            <p:nvPr/>
          </p:nvSpPr>
          <p:spPr bwMode="auto">
            <a:xfrm>
              <a:off x="1060" y="1680"/>
              <a:ext cx="3592" cy="0"/>
            </a:xfrm>
            <a:prstGeom prst="line">
              <a:avLst/>
            </a:prstGeom>
            <a:noFill/>
            <a:ln w="38100">
              <a:solidFill>
                <a:schemeClr val="tx1"/>
              </a:solidFill>
              <a:round/>
              <a:headEnd/>
              <a:tailEnd/>
            </a:ln>
          </p:spPr>
          <p:txBody>
            <a:bodyPr/>
            <a:lstStyle/>
            <a:p>
              <a:endParaRPr lang="en-US"/>
            </a:p>
          </p:txBody>
        </p:sp>
        <p:sp>
          <p:nvSpPr>
            <p:cNvPr id="47191" name="Text Box 19"/>
            <p:cNvSpPr txBox="1">
              <a:spLocks noChangeArrowheads="1"/>
            </p:cNvSpPr>
            <p:nvPr/>
          </p:nvSpPr>
          <p:spPr bwMode="auto">
            <a:xfrm>
              <a:off x="1094" y="1317"/>
              <a:ext cx="429" cy="174"/>
            </a:xfrm>
            <a:prstGeom prst="rect">
              <a:avLst/>
            </a:prstGeom>
            <a:noFill/>
            <a:ln w="9525">
              <a:noFill/>
              <a:miter lim="800000"/>
              <a:headEnd/>
              <a:tailEnd/>
            </a:ln>
          </p:spPr>
          <p:txBody>
            <a:bodyPr wrap="none">
              <a:spAutoFit/>
            </a:bodyPr>
            <a:lstStyle/>
            <a:p>
              <a:r>
                <a:rPr lang="en-US" sz="1200">
                  <a:ea typeface="MS PGothic" pitchFamily="34" charset="-128"/>
                </a:rPr>
                <a:t>Normal</a:t>
              </a:r>
            </a:p>
          </p:txBody>
        </p:sp>
        <p:sp>
          <p:nvSpPr>
            <p:cNvPr id="47192" name="Text Box 20"/>
            <p:cNvSpPr txBox="1">
              <a:spLocks noChangeArrowheads="1"/>
            </p:cNvSpPr>
            <p:nvPr/>
          </p:nvSpPr>
          <p:spPr bwMode="auto">
            <a:xfrm>
              <a:off x="2318" y="1317"/>
              <a:ext cx="323" cy="173"/>
            </a:xfrm>
            <a:prstGeom prst="rect">
              <a:avLst/>
            </a:prstGeom>
            <a:noFill/>
            <a:ln w="9525">
              <a:noFill/>
              <a:miter lim="800000"/>
              <a:headEnd/>
              <a:tailEnd/>
            </a:ln>
          </p:spPr>
          <p:txBody>
            <a:bodyPr wrap="none">
              <a:spAutoFit/>
            </a:bodyPr>
            <a:lstStyle/>
            <a:p>
              <a:r>
                <a:rPr lang="en-US" sz="1200">
                  <a:ea typeface="MS PGothic" pitchFamily="34" charset="-128"/>
                </a:rPr>
                <a:t>Beta</a:t>
              </a:r>
            </a:p>
          </p:txBody>
        </p:sp>
        <p:sp>
          <p:nvSpPr>
            <p:cNvPr id="47193" name="Text Box 21"/>
            <p:cNvSpPr txBox="1">
              <a:spLocks noChangeArrowheads="1"/>
            </p:cNvSpPr>
            <p:nvPr/>
          </p:nvSpPr>
          <p:spPr bwMode="auto">
            <a:xfrm>
              <a:off x="3350" y="1317"/>
              <a:ext cx="456" cy="174"/>
            </a:xfrm>
            <a:prstGeom prst="rect">
              <a:avLst/>
            </a:prstGeom>
            <a:noFill/>
            <a:ln w="9525">
              <a:noFill/>
              <a:miter lim="800000"/>
              <a:headEnd/>
              <a:tailEnd/>
            </a:ln>
          </p:spPr>
          <p:txBody>
            <a:bodyPr wrap="none">
              <a:spAutoFit/>
            </a:bodyPr>
            <a:lstStyle/>
            <a:p>
              <a:r>
                <a:rPr lang="en-US" sz="1200">
                  <a:ea typeface="MS PGothic" pitchFamily="34" charset="-128"/>
                </a:rPr>
                <a:t>Uniform</a:t>
              </a:r>
            </a:p>
          </p:txBody>
        </p:sp>
        <p:grpSp>
          <p:nvGrpSpPr>
            <p:cNvPr id="47194" name="Group 27"/>
            <p:cNvGrpSpPr>
              <a:grpSpLocks/>
            </p:cNvGrpSpPr>
            <p:nvPr/>
          </p:nvGrpSpPr>
          <p:grpSpPr bwMode="auto">
            <a:xfrm>
              <a:off x="1446" y="1692"/>
              <a:ext cx="595" cy="302"/>
              <a:chOff x="1446" y="1660"/>
              <a:chExt cx="595" cy="302"/>
            </a:xfrm>
          </p:grpSpPr>
          <p:sp>
            <p:nvSpPr>
              <p:cNvPr id="47201" name="Text Box 23"/>
              <p:cNvSpPr txBox="1">
                <a:spLocks noChangeArrowheads="1"/>
              </p:cNvSpPr>
              <p:nvPr/>
            </p:nvSpPr>
            <p:spPr bwMode="auto">
              <a:xfrm>
                <a:off x="1446" y="1660"/>
                <a:ext cx="595" cy="173"/>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a:ea typeface="MS PGothic" pitchFamily="34" charset="-128"/>
                    <a:sym typeface="Symbol" pitchFamily="18" charset="2"/>
                  </a:rPr>
                  <a:t> = (mean)</a:t>
                </a:r>
              </a:p>
            </p:txBody>
          </p:sp>
          <p:sp>
            <p:nvSpPr>
              <p:cNvPr id="47202" name="Text Box 24"/>
              <p:cNvSpPr txBox="1">
                <a:spLocks noChangeArrowheads="1"/>
              </p:cNvSpPr>
              <p:nvPr/>
            </p:nvSpPr>
            <p:spPr bwMode="auto">
              <a:xfrm>
                <a:off x="1490" y="1788"/>
                <a:ext cx="516" cy="174"/>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i="1" baseline="-25000">
                    <a:ea typeface="MS PGothic" pitchFamily="34" charset="-128"/>
                    <a:sym typeface="Symbol" pitchFamily="18" charset="2"/>
                  </a:rPr>
                  <a:t>x</a:t>
                </a:r>
                <a:r>
                  <a:rPr lang="en-US" sz="1200" i="1">
                    <a:ea typeface="MS PGothic" pitchFamily="34" charset="-128"/>
                    <a:sym typeface="Symbol" pitchFamily="18" charset="2"/>
                  </a:rPr>
                  <a:t> </a:t>
                </a:r>
                <a:r>
                  <a:rPr lang="en-US" sz="1200">
                    <a:ea typeface="MS PGothic" pitchFamily="34" charset="-128"/>
                    <a:sym typeface="Symbol" pitchFamily="18" charset="2"/>
                  </a:rPr>
                  <a:t>= S.D.</a:t>
                </a:r>
              </a:p>
            </p:txBody>
          </p:sp>
        </p:grpSp>
        <p:grpSp>
          <p:nvGrpSpPr>
            <p:cNvPr id="47195" name="Group 28"/>
            <p:cNvGrpSpPr>
              <a:grpSpLocks/>
            </p:cNvGrpSpPr>
            <p:nvPr/>
          </p:nvGrpSpPr>
          <p:grpSpPr bwMode="auto">
            <a:xfrm>
              <a:off x="2574" y="1692"/>
              <a:ext cx="595" cy="302"/>
              <a:chOff x="1446" y="1660"/>
              <a:chExt cx="595" cy="302"/>
            </a:xfrm>
          </p:grpSpPr>
          <p:sp>
            <p:nvSpPr>
              <p:cNvPr id="47199" name="Text Box 29"/>
              <p:cNvSpPr txBox="1">
                <a:spLocks noChangeArrowheads="1"/>
              </p:cNvSpPr>
              <p:nvPr/>
            </p:nvSpPr>
            <p:spPr bwMode="auto">
              <a:xfrm>
                <a:off x="1446" y="1660"/>
                <a:ext cx="595" cy="173"/>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a:ea typeface="MS PGothic" pitchFamily="34" charset="-128"/>
                    <a:sym typeface="Symbol" pitchFamily="18" charset="2"/>
                  </a:rPr>
                  <a:t> = (mean)</a:t>
                </a:r>
              </a:p>
            </p:txBody>
          </p:sp>
          <p:sp>
            <p:nvSpPr>
              <p:cNvPr id="47200" name="Text Box 30"/>
              <p:cNvSpPr txBox="1">
                <a:spLocks noChangeArrowheads="1"/>
              </p:cNvSpPr>
              <p:nvPr/>
            </p:nvSpPr>
            <p:spPr bwMode="auto">
              <a:xfrm>
                <a:off x="1490" y="1788"/>
                <a:ext cx="516" cy="174"/>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i="1" baseline="-25000">
                    <a:ea typeface="MS PGothic" pitchFamily="34" charset="-128"/>
                    <a:sym typeface="Symbol" pitchFamily="18" charset="2"/>
                  </a:rPr>
                  <a:t>x</a:t>
                </a:r>
                <a:r>
                  <a:rPr lang="en-US" sz="1200" i="1">
                    <a:ea typeface="MS PGothic" pitchFamily="34" charset="-128"/>
                    <a:sym typeface="Symbol" pitchFamily="18" charset="2"/>
                  </a:rPr>
                  <a:t> </a:t>
                </a:r>
                <a:r>
                  <a:rPr lang="en-US" sz="1200">
                    <a:ea typeface="MS PGothic" pitchFamily="34" charset="-128"/>
                    <a:sym typeface="Symbol" pitchFamily="18" charset="2"/>
                  </a:rPr>
                  <a:t>= S.D.</a:t>
                </a:r>
              </a:p>
            </p:txBody>
          </p:sp>
        </p:grpSp>
        <p:grpSp>
          <p:nvGrpSpPr>
            <p:cNvPr id="47196" name="Group 31"/>
            <p:cNvGrpSpPr>
              <a:grpSpLocks/>
            </p:cNvGrpSpPr>
            <p:nvPr/>
          </p:nvGrpSpPr>
          <p:grpSpPr bwMode="auto">
            <a:xfrm>
              <a:off x="3902" y="1692"/>
              <a:ext cx="595" cy="302"/>
              <a:chOff x="1446" y="1660"/>
              <a:chExt cx="595" cy="302"/>
            </a:xfrm>
          </p:grpSpPr>
          <p:sp>
            <p:nvSpPr>
              <p:cNvPr id="47197" name="Text Box 32"/>
              <p:cNvSpPr txBox="1">
                <a:spLocks noChangeArrowheads="1"/>
              </p:cNvSpPr>
              <p:nvPr/>
            </p:nvSpPr>
            <p:spPr bwMode="auto">
              <a:xfrm>
                <a:off x="1446" y="1660"/>
                <a:ext cx="595" cy="173"/>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a:ea typeface="MS PGothic" pitchFamily="34" charset="-128"/>
                    <a:sym typeface="Symbol" pitchFamily="18" charset="2"/>
                  </a:rPr>
                  <a:t> = (mean)</a:t>
                </a:r>
              </a:p>
            </p:txBody>
          </p:sp>
          <p:sp>
            <p:nvSpPr>
              <p:cNvPr id="47198" name="Text Box 33"/>
              <p:cNvSpPr txBox="1">
                <a:spLocks noChangeArrowheads="1"/>
              </p:cNvSpPr>
              <p:nvPr/>
            </p:nvSpPr>
            <p:spPr bwMode="auto">
              <a:xfrm>
                <a:off x="1490" y="1788"/>
                <a:ext cx="516" cy="174"/>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i="1" baseline="-25000">
                    <a:ea typeface="MS PGothic" pitchFamily="34" charset="-128"/>
                    <a:sym typeface="Symbol" pitchFamily="18" charset="2"/>
                  </a:rPr>
                  <a:t>x</a:t>
                </a:r>
                <a:r>
                  <a:rPr lang="en-US" sz="1200" i="1">
                    <a:ea typeface="MS PGothic" pitchFamily="34" charset="-128"/>
                    <a:sym typeface="Symbol" pitchFamily="18" charset="2"/>
                  </a:rPr>
                  <a:t> </a:t>
                </a:r>
                <a:r>
                  <a:rPr lang="en-US" sz="1200">
                    <a:ea typeface="MS PGothic" pitchFamily="34" charset="-128"/>
                    <a:sym typeface="Symbol" pitchFamily="18" charset="2"/>
                  </a:rPr>
                  <a:t>= S.D.</a:t>
                </a:r>
              </a:p>
            </p:txBody>
          </p:sp>
        </p:grpSp>
      </p:grpSp>
      <p:grpSp>
        <p:nvGrpSpPr>
          <p:cNvPr id="54" name="Group 55"/>
          <p:cNvGrpSpPr>
            <a:grpSpLocks/>
          </p:cNvGrpSpPr>
          <p:nvPr/>
        </p:nvGrpSpPr>
        <p:grpSpPr bwMode="auto">
          <a:xfrm>
            <a:off x="2387600" y="4276725"/>
            <a:ext cx="4356100" cy="461963"/>
            <a:chOff x="1344" y="2814"/>
            <a:chExt cx="2744" cy="291"/>
          </a:xfrm>
        </p:grpSpPr>
        <p:sp>
          <p:nvSpPr>
            <p:cNvPr id="47179" name="Line 35"/>
            <p:cNvSpPr>
              <a:spLocks noChangeShapeType="1"/>
            </p:cNvSpPr>
            <p:nvPr/>
          </p:nvSpPr>
          <p:spPr bwMode="auto">
            <a:xfrm flipH="1">
              <a:off x="1352" y="2958"/>
              <a:ext cx="1032" cy="0"/>
            </a:xfrm>
            <a:prstGeom prst="line">
              <a:avLst/>
            </a:prstGeom>
            <a:noFill/>
            <a:ln w="38100">
              <a:solidFill>
                <a:schemeClr val="tx1"/>
              </a:solidFill>
              <a:prstDash val="sysDot"/>
              <a:round/>
              <a:headEnd/>
              <a:tailEnd type="triangle" w="med" len="lg"/>
            </a:ln>
          </p:spPr>
          <p:txBody>
            <a:bodyPr/>
            <a:lstStyle/>
            <a:p>
              <a:endParaRPr lang="en-US"/>
            </a:p>
          </p:txBody>
        </p:sp>
        <p:sp>
          <p:nvSpPr>
            <p:cNvPr id="47180" name="Line 39"/>
            <p:cNvSpPr>
              <a:spLocks noChangeShapeType="1"/>
            </p:cNvSpPr>
            <p:nvPr/>
          </p:nvSpPr>
          <p:spPr bwMode="auto">
            <a:xfrm>
              <a:off x="3048" y="2958"/>
              <a:ext cx="1032" cy="0"/>
            </a:xfrm>
            <a:prstGeom prst="line">
              <a:avLst/>
            </a:prstGeom>
            <a:noFill/>
            <a:ln w="38100">
              <a:solidFill>
                <a:schemeClr val="tx1"/>
              </a:solidFill>
              <a:prstDash val="sysDot"/>
              <a:round/>
              <a:headEnd/>
              <a:tailEnd type="triangle" w="med" len="lg"/>
            </a:ln>
          </p:spPr>
          <p:txBody>
            <a:bodyPr/>
            <a:lstStyle/>
            <a:p>
              <a:endParaRPr lang="en-US"/>
            </a:p>
          </p:txBody>
        </p:sp>
        <p:sp>
          <p:nvSpPr>
            <p:cNvPr id="47181" name="Line 40"/>
            <p:cNvSpPr>
              <a:spLocks noChangeShapeType="1"/>
            </p:cNvSpPr>
            <p:nvPr/>
          </p:nvSpPr>
          <p:spPr bwMode="auto">
            <a:xfrm>
              <a:off x="1344" y="2866"/>
              <a:ext cx="0" cy="184"/>
            </a:xfrm>
            <a:prstGeom prst="line">
              <a:avLst/>
            </a:prstGeom>
            <a:noFill/>
            <a:ln w="38100">
              <a:solidFill>
                <a:schemeClr val="tx1"/>
              </a:solidFill>
              <a:round/>
              <a:headEnd/>
              <a:tailEnd/>
            </a:ln>
          </p:spPr>
          <p:txBody>
            <a:bodyPr/>
            <a:lstStyle/>
            <a:p>
              <a:endParaRPr lang="en-US"/>
            </a:p>
          </p:txBody>
        </p:sp>
        <p:sp>
          <p:nvSpPr>
            <p:cNvPr id="47182" name="Line 43"/>
            <p:cNvSpPr>
              <a:spLocks noChangeShapeType="1"/>
            </p:cNvSpPr>
            <p:nvPr/>
          </p:nvSpPr>
          <p:spPr bwMode="auto">
            <a:xfrm>
              <a:off x="4088" y="2866"/>
              <a:ext cx="0" cy="184"/>
            </a:xfrm>
            <a:prstGeom prst="line">
              <a:avLst/>
            </a:prstGeom>
            <a:noFill/>
            <a:ln w="38100">
              <a:solidFill>
                <a:schemeClr val="tx1"/>
              </a:solidFill>
              <a:round/>
              <a:headEnd/>
              <a:tailEnd/>
            </a:ln>
          </p:spPr>
          <p:txBody>
            <a:bodyPr/>
            <a:lstStyle/>
            <a:p>
              <a:endParaRPr lang="en-US"/>
            </a:p>
          </p:txBody>
        </p:sp>
        <p:grpSp>
          <p:nvGrpSpPr>
            <p:cNvPr id="47183" name="Group 47"/>
            <p:cNvGrpSpPr>
              <a:grpSpLocks/>
            </p:cNvGrpSpPr>
            <p:nvPr/>
          </p:nvGrpSpPr>
          <p:grpSpPr bwMode="auto">
            <a:xfrm>
              <a:off x="2348" y="2814"/>
              <a:ext cx="757" cy="291"/>
              <a:chOff x="71" y="2496"/>
              <a:chExt cx="757" cy="291"/>
            </a:xfrm>
          </p:grpSpPr>
          <p:sp>
            <p:nvSpPr>
              <p:cNvPr id="47184" name="Text Box 44"/>
              <p:cNvSpPr txBox="1">
                <a:spLocks noChangeArrowheads="1"/>
              </p:cNvSpPr>
              <p:nvPr/>
            </p:nvSpPr>
            <p:spPr bwMode="auto">
              <a:xfrm>
                <a:off x="71" y="2496"/>
                <a:ext cx="757" cy="291"/>
              </a:xfrm>
              <a:prstGeom prst="rect">
                <a:avLst/>
              </a:prstGeom>
              <a:noFill/>
              <a:ln w="9525">
                <a:noFill/>
                <a:miter lim="800000"/>
                <a:headEnd/>
                <a:tailEnd/>
              </a:ln>
            </p:spPr>
            <p:txBody>
              <a:bodyPr wrap="none">
                <a:spAutoFit/>
              </a:bodyPr>
              <a:lstStyle/>
              <a:p>
                <a:pPr algn="ctr"/>
                <a:r>
                  <a:rPr lang="en-US" sz="1200">
                    <a:ea typeface="MS PGothic" pitchFamily="34" charset="-128"/>
                  </a:rPr>
                  <a:t>99.7% of all </a:t>
                </a:r>
                <a:r>
                  <a:rPr lang="en-US" sz="1200" i="1">
                    <a:latin typeface="Times New Roman" pitchFamily="18" charset="0"/>
                    <a:ea typeface="MS PGothic" pitchFamily="34" charset="-128"/>
                  </a:rPr>
                  <a:t>x</a:t>
                </a:r>
              </a:p>
              <a:p>
                <a:pPr algn="ctr"/>
                <a:r>
                  <a:rPr lang="en-US" sz="1200">
                    <a:ea typeface="MS PGothic" pitchFamily="34" charset="-128"/>
                  </a:rPr>
                  <a:t>fall within ±3</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7185" name="Line 45"/>
              <p:cNvSpPr>
                <a:spLocks noChangeShapeType="1"/>
              </p:cNvSpPr>
              <p:nvPr/>
            </p:nvSpPr>
            <p:spPr bwMode="auto">
              <a:xfrm>
                <a:off x="683" y="2556"/>
                <a:ext cx="48" cy="0"/>
              </a:xfrm>
              <a:prstGeom prst="line">
                <a:avLst/>
              </a:prstGeom>
              <a:noFill/>
              <a:ln w="19050">
                <a:solidFill>
                  <a:schemeClr val="tx1"/>
                </a:solidFill>
                <a:round/>
                <a:headEnd/>
                <a:tailEnd/>
              </a:ln>
            </p:spPr>
            <p:txBody>
              <a:bodyPr/>
              <a:lstStyle/>
              <a:p>
                <a:endParaRPr lang="en-US"/>
              </a:p>
            </p:txBody>
          </p:sp>
          <p:sp>
            <p:nvSpPr>
              <p:cNvPr id="47186" name="Line 46"/>
              <p:cNvSpPr>
                <a:spLocks noChangeShapeType="1"/>
              </p:cNvSpPr>
              <p:nvPr/>
            </p:nvSpPr>
            <p:spPr bwMode="auto">
              <a:xfrm>
                <a:off x="720" y="2713"/>
                <a:ext cx="33" cy="0"/>
              </a:xfrm>
              <a:prstGeom prst="line">
                <a:avLst/>
              </a:prstGeom>
              <a:noFill/>
              <a:ln w="9525">
                <a:solidFill>
                  <a:schemeClr val="tx1"/>
                </a:solidFill>
                <a:round/>
                <a:headEnd/>
                <a:tailEnd/>
              </a:ln>
            </p:spPr>
            <p:txBody>
              <a:bodyPr/>
              <a:lstStyle/>
              <a:p>
                <a:endParaRPr lang="en-US"/>
              </a:p>
            </p:txBody>
          </p:sp>
        </p:grpSp>
      </p:grpSp>
      <p:grpSp>
        <p:nvGrpSpPr>
          <p:cNvPr id="63" name="Group 56"/>
          <p:cNvGrpSpPr>
            <a:grpSpLocks/>
          </p:cNvGrpSpPr>
          <p:nvPr/>
        </p:nvGrpSpPr>
        <p:grpSpPr bwMode="auto">
          <a:xfrm>
            <a:off x="3111500" y="4819650"/>
            <a:ext cx="2882900" cy="292100"/>
            <a:chOff x="1800" y="3156"/>
            <a:chExt cx="1816" cy="184"/>
          </a:xfrm>
        </p:grpSpPr>
        <p:sp>
          <p:nvSpPr>
            <p:cNvPr id="47171" name="Line 41"/>
            <p:cNvSpPr>
              <a:spLocks noChangeShapeType="1"/>
            </p:cNvSpPr>
            <p:nvPr/>
          </p:nvSpPr>
          <p:spPr bwMode="auto">
            <a:xfrm>
              <a:off x="1800" y="3156"/>
              <a:ext cx="0" cy="184"/>
            </a:xfrm>
            <a:prstGeom prst="line">
              <a:avLst/>
            </a:prstGeom>
            <a:noFill/>
            <a:ln w="38100">
              <a:solidFill>
                <a:schemeClr val="tx1"/>
              </a:solidFill>
              <a:round/>
              <a:headEnd/>
              <a:tailEnd/>
            </a:ln>
          </p:spPr>
          <p:txBody>
            <a:bodyPr/>
            <a:lstStyle/>
            <a:p>
              <a:endParaRPr lang="en-US"/>
            </a:p>
          </p:txBody>
        </p:sp>
        <p:sp>
          <p:nvSpPr>
            <p:cNvPr id="47172" name="Line 42"/>
            <p:cNvSpPr>
              <a:spLocks noChangeShapeType="1"/>
            </p:cNvSpPr>
            <p:nvPr/>
          </p:nvSpPr>
          <p:spPr bwMode="auto">
            <a:xfrm>
              <a:off x="3616" y="3156"/>
              <a:ext cx="0" cy="184"/>
            </a:xfrm>
            <a:prstGeom prst="line">
              <a:avLst/>
            </a:prstGeom>
            <a:noFill/>
            <a:ln w="38100">
              <a:solidFill>
                <a:schemeClr val="tx1"/>
              </a:solidFill>
              <a:round/>
              <a:headEnd/>
              <a:tailEnd/>
            </a:ln>
          </p:spPr>
          <p:txBody>
            <a:bodyPr/>
            <a:lstStyle/>
            <a:p>
              <a:endParaRPr lang="en-US"/>
            </a:p>
          </p:txBody>
        </p:sp>
        <p:grpSp>
          <p:nvGrpSpPr>
            <p:cNvPr id="47173" name="Group 52"/>
            <p:cNvGrpSpPr>
              <a:grpSpLocks/>
            </p:cNvGrpSpPr>
            <p:nvPr/>
          </p:nvGrpSpPr>
          <p:grpSpPr bwMode="auto">
            <a:xfrm>
              <a:off x="2021" y="3161"/>
              <a:ext cx="1357" cy="174"/>
              <a:chOff x="422" y="2510"/>
              <a:chExt cx="1357" cy="174"/>
            </a:xfrm>
          </p:grpSpPr>
          <p:sp>
            <p:nvSpPr>
              <p:cNvPr id="47176" name="Text Box 49"/>
              <p:cNvSpPr txBox="1">
                <a:spLocks noChangeArrowheads="1"/>
              </p:cNvSpPr>
              <p:nvPr/>
            </p:nvSpPr>
            <p:spPr bwMode="auto">
              <a:xfrm>
                <a:off x="422" y="2510"/>
                <a:ext cx="1357" cy="174"/>
              </a:xfrm>
              <a:prstGeom prst="rect">
                <a:avLst/>
              </a:prstGeom>
              <a:noFill/>
              <a:ln w="9525">
                <a:noFill/>
                <a:miter lim="800000"/>
                <a:headEnd/>
                <a:tailEnd/>
              </a:ln>
            </p:spPr>
            <p:txBody>
              <a:bodyPr wrap="none">
                <a:spAutoFit/>
              </a:bodyPr>
              <a:lstStyle/>
              <a:p>
                <a:pPr algn="ctr"/>
                <a:r>
                  <a:rPr lang="en-US" sz="1200">
                    <a:ea typeface="MS PGothic" pitchFamily="34" charset="-128"/>
                  </a:rPr>
                  <a:t>95.5% of all </a:t>
                </a:r>
                <a:r>
                  <a:rPr lang="en-US" sz="1200" i="1">
                    <a:latin typeface="Times New Roman" pitchFamily="18" charset="0"/>
                    <a:ea typeface="MS PGothic" pitchFamily="34" charset="-128"/>
                  </a:rPr>
                  <a:t>x </a:t>
                </a:r>
                <a:r>
                  <a:rPr lang="en-US" sz="1200">
                    <a:ea typeface="MS PGothic" pitchFamily="34" charset="-128"/>
                  </a:rPr>
                  <a:t>fall within ±2</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7177" name="Line 50"/>
              <p:cNvSpPr>
                <a:spLocks noChangeShapeType="1"/>
              </p:cNvSpPr>
              <p:nvPr/>
            </p:nvSpPr>
            <p:spPr bwMode="auto">
              <a:xfrm>
                <a:off x="1019" y="2572"/>
                <a:ext cx="48" cy="0"/>
              </a:xfrm>
              <a:prstGeom prst="line">
                <a:avLst/>
              </a:prstGeom>
              <a:noFill/>
              <a:ln w="19050">
                <a:solidFill>
                  <a:schemeClr val="tx1"/>
                </a:solidFill>
                <a:round/>
                <a:headEnd/>
                <a:tailEnd/>
              </a:ln>
            </p:spPr>
            <p:txBody>
              <a:bodyPr/>
              <a:lstStyle/>
              <a:p>
                <a:endParaRPr lang="en-US"/>
              </a:p>
            </p:txBody>
          </p:sp>
          <p:sp>
            <p:nvSpPr>
              <p:cNvPr id="47178" name="Line 51"/>
              <p:cNvSpPr>
                <a:spLocks noChangeShapeType="1"/>
              </p:cNvSpPr>
              <p:nvPr/>
            </p:nvSpPr>
            <p:spPr bwMode="auto">
              <a:xfrm>
                <a:off x="1674" y="2613"/>
                <a:ext cx="33" cy="0"/>
              </a:xfrm>
              <a:prstGeom prst="line">
                <a:avLst/>
              </a:prstGeom>
              <a:noFill/>
              <a:ln w="9525">
                <a:solidFill>
                  <a:schemeClr val="tx1"/>
                </a:solidFill>
                <a:round/>
                <a:headEnd/>
                <a:tailEnd/>
              </a:ln>
            </p:spPr>
            <p:txBody>
              <a:bodyPr/>
              <a:lstStyle/>
              <a:p>
                <a:endParaRPr lang="en-US"/>
              </a:p>
            </p:txBody>
          </p:sp>
        </p:grpSp>
        <p:sp>
          <p:nvSpPr>
            <p:cNvPr id="47174" name="Line 53"/>
            <p:cNvSpPr>
              <a:spLocks noChangeShapeType="1"/>
            </p:cNvSpPr>
            <p:nvPr/>
          </p:nvSpPr>
          <p:spPr bwMode="auto">
            <a:xfrm flipH="1">
              <a:off x="1808" y="3248"/>
              <a:ext cx="240" cy="0"/>
            </a:xfrm>
            <a:prstGeom prst="line">
              <a:avLst/>
            </a:prstGeom>
            <a:noFill/>
            <a:ln w="38100">
              <a:solidFill>
                <a:schemeClr val="tx1"/>
              </a:solidFill>
              <a:prstDash val="sysDot"/>
              <a:round/>
              <a:headEnd/>
              <a:tailEnd type="triangle" w="med" len="lg"/>
            </a:ln>
          </p:spPr>
          <p:txBody>
            <a:bodyPr/>
            <a:lstStyle/>
            <a:p>
              <a:endParaRPr lang="en-US"/>
            </a:p>
          </p:txBody>
        </p:sp>
        <p:sp>
          <p:nvSpPr>
            <p:cNvPr id="47175" name="Line 54"/>
            <p:cNvSpPr>
              <a:spLocks noChangeShapeType="1"/>
            </p:cNvSpPr>
            <p:nvPr/>
          </p:nvSpPr>
          <p:spPr bwMode="auto">
            <a:xfrm>
              <a:off x="3372" y="3248"/>
              <a:ext cx="240" cy="0"/>
            </a:xfrm>
            <a:prstGeom prst="line">
              <a:avLst/>
            </a:prstGeom>
            <a:noFill/>
            <a:ln w="38100">
              <a:solidFill>
                <a:schemeClr val="tx1"/>
              </a:solidFill>
              <a:prstDash val="sysDot"/>
              <a:round/>
              <a:headEnd/>
              <a:tailEnd type="triangle" w="med" len="lg"/>
            </a:ln>
          </p:spPr>
          <p:txBody>
            <a:bodyPr/>
            <a:lstStyle/>
            <a:p>
              <a:endParaRPr lang="en-US"/>
            </a:p>
          </p:txBody>
        </p:sp>
      </p:grpSp>
      <p:sp>
        <p:nvSpPr>
          <p:cNvPr id="72" name="Text Box 22"/>
          <p:cNvSpPr txBox="1">
            <a:spLocks noChangeArrowheads="1"/>
          </p:cNvSpPr>
          <p:nvPr/>
        </p:nvSpPr>
        <p:spPr bwMode="auto">
          <a:xfrm>
            <a:off x="1336675" y="1671638"/>
            <a:ext cx="2247900" cy="276225"/>
          </a:xfrm>
          <a:prstGeom prst="rect">
            <a:avLst/>
          </a:prstGeom>
          <a:noFill/>
          <a:ln w="9525">
            <a:noFill/>
            <a:miter lim="800000"/>
            <a:headEnd/>
            <a:tailEnd/>
          </a:ln>
        </p:spPr>
        <p:txBody>
          <a:bodyPr wrap="none">
            <a:spAutoFit/>
          </a:bodyPr>
          <a:lstStyle/>
          <a:p>
            <a:r>
              <a:rPr lang="en-US" sz="1200">
                <a:ea typeface="MS PGothic" pitchFamily="34" charset="-128"/>
              </a:rPr>
              <a:t>Some Population Distributions</a:t>
            </a:r>
          </a:p>
        </p:txBody>
      </p:sp>
      <p:sp>
        <p:nvSpPr>
          <p:cNvPr id="8" name="TextBox 7"/>
          <p:cNvSpPr txBox="1">
            <a:spLocks noChangeArrowheads="1"/>
          </p:cNvSpPr>
          <p:nvPr/>
        </p:nvSpPr>
        <p:spPr bwMode="auto">
          <a:xfrm>
            <a:off x="236538" y="1300163"/>
            <a:ext cx="4327525" cy="307975"/>
          </a:xfrm>
          <a:prstGeom prst="rect">
            <a:avLst/>
          </a:prstGeom>
          <a:noFill/>
          <a:ln w="9525">
            <a:noFill/>
            <a:miter lim="800000"/>
            <a:headEnd/>
            <a:tailEnd/>
          </a:ln>
        </p:spPr>
        <p:txBody>
          <a:bodyPr wrap="none">
            <a:spAutoFit/>
          </a:bodyPr>
          <a:lstStyle/>
          <a:p>
            <a:r>
              <a:rPr lang="en-US" sz="1400"/>
              <a:t>Figure 15.2 – Population and Sampling Distributions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1000"/>
                                        <p:tgtEl>
                                          <p:spTgt spid="72"/>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1000"/>
                                        <p:tgtEl>
                                          <p:spTgt spid="37"/>
                                        </p:tgtEl>
                                      </p:cBhvr>
                                    </p:animEffect>
                                  </p:childTnLst>
                                </p:cTn>
                              </p:par>
                            </p:childTnLst>
                          </p:cTn>
                        </p:par>
                        <p:par>
                          <p:cTn id="12" fill="hold">
                            <p:stCondLst>
                              <p:cond delay="4000"/>
                            </p:stCondLst>
                            <p:childTnLst>
                              <p:par>
                                <p:cTn id="13" presetID="22" presetClass="entr" presetSubtype="8" fill="hold" grpId="0" nodeType="afterEffect">
                                  <p:stCondLst>
                                    <p:cond delay="100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1000"/>
                                        <p:tgtEl>
                                          <p:spTgt spid="36"/>
                                        </p:tgtEl>
                                      </p:cBhvr>
                                    </p:animEffect>
                                  </p:childTnLst>
                                </p:cTn>
                              </p:par>
                            </p:childTnLst>
                          </p:cTn>
                        </p:par>
                        <p:par>
                          <p:cTn id="16" fill="hold">
                            <p:stCondLst>
                              <p:cond delay="6000"/>
                            </p:stCondLst>
                            <p:childTnLst>
                              <p:par>
                                <p:cTn id="17" presetID="16" presetClass="entr" presetSubtype="37" fill="hold" nodeType="after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barn(outVertical)">
                                      <p:cBhvr>
                                        <p:cTn id="19" dur="1000"/>
                                        <p:tgtEl>
                                          <p:spTgt spid="9"/>
                                        </p:tgtEl>
                                      </p:cBhvr>
                                    </p:animEffect>
                                  </p:childTnLst>
                                </p:cTn>
                              </p:par>
                            </p:childTnLst>
                          </p:cTn>
                        </p:par>
                        <p:par>
                          <p:cTn id="20" fill="hold">
                            <p:stCondLst>
                              <p:cond delay="8000"/>
                            </p:stCondLst>
                            <p:childTnLst>
                              <p:par>
                                <p:cTn id="21" presetID="16" presetClass="entr" presetSubtype="37" fill="hold" nodeType="afterEffect">
                                  <p:stCondLst>
                                    <p:cond delay="1000"/>
                                  </p:stCondLst>
                                  <p:childTnLst>
                                    <p:set>
                                      <p:cBhvr>
                                        <p:cTn id="22" dur="1" fill="hold">
                                          <p:stCondLst>
                                            <p:cond delay="0"/>
                                          </p:stCondLst>
                                        </p:cTn>
                                        <p:tgtEl>
                                          <p:spTgt spid="63"/>
                                        </p:tgtEl>
                                        <p:attrNameLst>
                                          <p:attrName>style.visibility</p:attrName>
                                        </p:attrNameLst>
                                      </p:cBhvr>
                                      <p:to>
                                        <p:strVal val="visible"/>
                                      </p:to>
                                    </p:set>
                                    <p:animEffect transition="in" filter="barn(outVertical)">
                                      <p:cBhvr>
                                        <p:cTn id="23" dur="1000"/>
                                        <p:tgtEl>
                                          <p:spTgt spid="63"/>
                                        </p:tgtEl>
                                      </p:cBhvr>
                                    </p:animEffect>
                                  </p:childTnLst>
                                </p:cTn>
                              </p:par>
                            </p:childTnLst>
                          </p:cTn>
                        </p:par>
                        <p:par>
                          <p:cTn id="24" fill="hold">
                            <p:stCondLst>
                              <p:cond delay="10000"/>
                            </p:stCondLst>
                            <p:childTnLst>
                              <p:par>
                                <p:cTn id="25" presetID="16" presetClass="entr" presetSubtype="37" fill="hold" nodeType="afterEffect">
                                  <p:stCondLst>
                                    <p:cond delay="1000"/>
                                  </p:stCondLst>
                                  <p:childTnLst>
                                    <p:set>
                                      <p:cBhvr>
                                        <p:cTn id="26" dur="1" fill="hold">
                                          <p:stCondLst>
                                            <p:cond delay="0"/>
                                          </p:stCondLst>
                                        </p:cTn>
                                        <p:tgtEl>
                                          <p:spTgt spid="54"/>
                                        </p:tgtEl>
                                        <p:attrNameLst>
                                          <p:attrName>style.visibility</p:attrName>
                                        </p:attrNameLst>
                                      </p:cBhvr>
                                      <p:to>
                                        <p:strVal val="visible"/>
                                      </p:to>
                                    </p:set>
                                    <p:animEffect transition="in" filter="barn(outVertical)">
                                      <p:cBhvr>
                                        <p:cTn id="27" dur="1000"/>
                                        <p:tgtEl>
                                          <p:spTgt spid="54"/>
                                        </p:tgtEl>
                                      </p:cBhvr>
                                    </p:animEffect>
                                  </p:childTnLst>
                                </p:cTn>
                              </p:par>
                            </p:childTnLst>
                          </p:cTn>
                        </p:par>
                        <p:par>
                          <p:cTn id="28" fill="hold">
                            <p:stCondLst>
                              <p:cond delay="120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72"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89" name="Title 1"/>
          <p:cNvSpPr>
            <a:spLocks noGrp="1"/>
          </p:cNvSpPr>
          <p:nvPr>
            <p:ph type="title"/>
          </p:nvPr>
        </p:nvSpPr>
        <p:spPr/>
        <p:txBody>
          <a:bodyPr/>
          <a:lstStyle/>
          <a:p>
            <a:r>
              <a:rPr lang="en-US" smtClean="0">
                <a:latin typeface="Arial" charset="0"/>
                <a:cs typeface="Arial" charset="0"/>
              </a:rPr>
              <a:t>The Central Limit Theorem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67F50A36-13E0-4A52-8DD9-62DA3B6AA80E}" type="slidenum">
              <a:rPr lang="en-US"/>
              <a:pPr>
                <a:defRPr/>
              </a:pPr>
              <a:t>18</a:t>
            </a:fld>
            <a:endParaRPr lang="en-US"/>
          </a:p>
        </p:txBody>
      </p:sp>
      <p:grpSp>
        <p:nvGrpSpPr>
          <p:cNvPr id="48192" name="Group 90"/>
          <p:cNvGrpSpPr>
            <a:grpSpLocks/>
          </p:cNvGrpSpPr>
          <p:nvPr/>
        </p:nvGrpSpPr>
        <p:grpSpPr bwMode="auto">
          <a:xfrm>
            <a:off x="1936750" y="3821113"/>
            <a:ext cx="5702300" cy="2733675"/>
            <a:chOff x="1060" y="2407"/>
            <a:chExt cx="3592" cy="1722"/>
          </a:xfrm>
        </p:grpSpPr>
        <p:sp>
          <p:nvSpPr>
            <p:cNvPr id="48233" name="Freeform 18"/>
            <p:cNvSpPr>
              <a:spLocks/>
            </p:cNvSpPr>
            <p:nvPr/>
          </p:nvSpPr>
          <p:spPr bwMode="auto">
            <a:xfrm>
              <a:off x="1160" y="2407"/>
              <a:ext cx="3112" cy="1153"/>
            </a:xfrm>
            <a:custGeom>
              <a:avLst/>
              <a:gdLst>
                <a:gd name="T0" fmla="*/ 0 w 3112"/>
                <a:gd name="T1" fmla="*/ 1153 h 1153"/>
                <a:gd name="T2" fmla="*/ 184 w 3112"/>
                <a:gd name="T3" fmla="*/ 1089 h 1153"/>
                <a:gd name="T4" fmla="*/ 400 w 3112"/>
                <a:gd name="T5" fmla="*/ 957 h 1153"/>
                <a:gd name="T6" fmla="*/ 644 w 3112"/>
                <a:gd name="T7" fmla="*/ 749 h 1153"/>
                <a:gd name="T8" fmla="*/ 872 w 3112"/>
                <a:gd name="T9" fmla="*/ 509 h 1153"/>
                <a:gd name="T10" fmla="*/ 1072 w 3112"/>
                <a:gd name="T11" fmla="*/ 305 h 1153"/>
                <a:gd name="T12" fmla="*/ 1284 w 3112"/>
                <a:gd name="T13" fmla="*/ 101 h 1153"/>
                <a:gd name="T14" fmla="*/ 1444 w 3112"/>
                <a:gd name="T15" fmla="*/ 17 h 1153"/>
                <a:gd name="T16" fmla="*/ 1568 w 3112"/>
                <a:gd name="T17" fmla="*/ 1 h 1153"/>
                <a:gd name="T18" fmla="*/ 1680 w 3112"/>
                <a:gd name="T19" fmla="*/ 17 h 1153"/>
                <a:gd name="T20" fmla="*/ 1784 w 3112"/>
                <a:gd name="T21" fmla="*/ 77 h 1153"/>
                <a:gd name="T22" fmla="*/ 1996 w 3112"/>
                <a:gd name="T23" fmla="*/ 253 h 1153"/>
                <a:gd name="T24" fmla="*/ 2232 w 3112"/>
                <a:gd name="T25" fmla="*/ 497 h 1153"/>
                <a:gd name="T26" fmla="*/ 2464 w 3112"/>
                <a:gd name="T27" fmla="*/ 737 h 1153"/>
                <a:gd name="T28" fmla="*/ 2696 w 3112"/>
                <a:gd name="T29" fmla="*/ 941 h 1153"/>
                <a:gd name="T30" fmla="*/ 2924 w 3112"/>
                <a:gd name="T31" fmla="*/ 1081 h 1153"/>
                <a:gd name="T32" fmla="*/ 3112 w 3112"/>
                <a:gd name="T33" fmla="*/ 1145 h 11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12"/>
                <a:gd name="T52" fmla="*/ 0 h 1153"/>
                <a:gd name="T53" fmla="*/ 3112 w 3112"/>
                <a:gd name="T54" fmla="*/ 1153 h 11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12" h="1153">
                  <a:moveTo>
                    <a:pt x="0" y="1153"/>
                  </a:moveTo>
                  <a:cubicBezTo>
                    <a:pt x="58" y="1137"/>
                    <a:pt x="117" y="1122"/>
                    <a:pt x="184" y="1089"/>
                  </a:cubicBezTo>
                  <a:cubicBezTo>
                    <a:pt x="251" y="1056"/>
                    <a:pt x="323" y="1014"/>
                    <a:pt x="400" y="957"/>
                  </a:cubicBezTo>
                  <a:cubicBezTo>
                    <a:pt x="477" y="900"/>
                    <a:pt x="565" y="824"/>
                    <a:pt x="644" y="749"/>
                  </a:cubicBezTo>
                  <a:cubicBezTo>
                    <a:pt x="723" y="674"/>
                    <a:pt x="801" y="583"/>
                    <a:pt x="872" y="509"/>
                  </a:cubicBezTo>
                  <a:cubicBezTo>
                    <a:pt x="943" y="435"/>
                    <a:pt x="1003" y="373"/>
                    <a:pt x="1072" y="305"/>
                  </a:cubicBezTo>
                  <a:cubicBezTo>
                    <a:pt x="1141" y="237"/>
                    <a:pt x="1222" y="149"/>
                    <a:pt x="1284" y="101"/>
                  </a:cubicBezTo>
                  <a:cubicBezTo>
                    <a:pt x="1346" y="53"/>
                    <a:pt x="1397" y="34"/>
                    <a:pt x="1444" y="17"/>
                  </a:cubicBezTo>
                  <a:cubicBezTo>
                    <a:pt x="1491" y="0"/>
                    <a:pt x="1529" y="1"/>
                    <a:pt x="1568" y="1"/>
                  </a:cubicBezTo>
                  <a:cubicBezTo>
                    <a:pt x="1607" y="1"/>
                    <a:pt x="1644" y="4"/>
                    <a:pt x="1680" y="17"/>
                  </a:cubicBezTo>
                  <a:cubicBezTo>
                    <a:pt x="1716" y="30"/>
                    <a:pt x="1731" y="38"/>
                    <a:pt x="1784" y="77"/>
                  </a:cubicBezTo>
                  <a:cubicBezTo>
                    <a:pt x="1837" y="116"/>
                    <a:pt x="1922" y="183"/>
                    <a:pt x="1996" y="253"/>
                  </a:cubicBezTo>
                  <a:cubicBezTo>
                    <a:pt x="2070" y="323"/>
                    <a:pt x="2154" y="416"/>
                    <a:pt x="2232" y="497"/>
                  </a:cubicBezTo>
                  <a:cubicBezTo>
                    <a:pt x="2310" y="578"/>
                    <a:pt x="2387" y="663"/>
                    <a:pt x="2464" y="737"/>
                  </a:cubicBezTo>
                  <a:cubicBezTo>
                    <a:pt x="2541" y="811"/>
                    <a:pt x="2619" y="884"/>
                    <a:pt x="2696" y="941"/>
                  </a:cubicBezTo>
                  <a:cubicBezTo>
                    <a:pt x="2773" y="998"/>
                    <a:pt x="2855" y="1047"/>
                    <a:pt x="2924" y="1081"/>
                  </a:cubicBezTo>
                  <a:cubicBezTo>
                    <a:pt x="2993" y="1115"/>
                    <a:pt x="3052" y="1130"/>
                    <a:pt x="3112" y="1145"/>
                  </a:cubicBezTo>
                </a:path>
              </a:pathLst>
            </a:custGeom>
            <a:solidFill>
              <a:srgbClr val="8BAEB8"/>
            </a:solidFill>
            <a:ln w="38100" cmpd="sng">
              <a:solidFill>
                <a:schemeClr val="tx1"/>
              </a:solidFill>
              <a:round/>
              <a:headEnd/>
              <a:tailEnd/>
            </a:ln>
          </p:spPr>
          <p:txBody>
            <a:bodyPr/>
            <a:lstStyle/>
            <a:p>
              <a:endParaRPr lang="en-US"/>
            </a:p>
          </p:txBody>
        </p:sp>
        <p:grpSp>
          <p:nvGrpSpPr>
            <p:cNvPr id="48234" name="Group 86"/>
            <p:cNvGrpSpPr>
              <a:grpSpLocks/>
            </p:cNvGrpSpPr>
            <p:nvPr/>
          </p:nvGrpSpPr>
          <p:grpSpPr bwMode="auto">
            <a:xfrm>
              <a:off x="1060" y="3402"/>
              <a:ext cx="3592" cy="472"/>
              <a:chOff x="1060" y="3522"/>
              <a:chExt cx="3592" cy="472"/>
            </a:xfrm>
          </p:grpSpPr>
          <p:sp>
            <p:nvSpPr>
              <p:cNvPr id="48235" name="Line 17"/>
              <p:cNvSpPr>
                <a:spLocks noChangeShapeType="1"/>
              </p:cNvSpPr>
              <p:nvPr/>
            </p:nvSpPr>
            <p:spPr bwMode="auto">
              <a:xfrm>
                <a:off x="1060" y="3684"/>
                <a:ext cx="3592" cy="0"/>
              </a:xfrm>
              <a:prstGeom prst="line">
                <a:avLst/>
              </a:prstGeom>
              <a:noFill/>
              <a:ln w="38100">
                <a:solidFill>
                  <a:schemeClr val="tx1"/>
                </a:solidFill>
                <a:round/>
                <a:headEnd/>
                <a:tailEnd/>
              </a:ln>
            </p:spPr>
            <p:txBody>
              <a:bodyPr/>
              <a:lstStyle/>
              <a:p>
                <a:endParaRPr lang="en-US"/>
              </a:p>
            </p:txBody>
          </p:sp>
          <p:grpSp>
            <p:nvGrpSpPr>
              <p:cNvPr id="48236" name="Group 85"/>
              <p:cNvGrpSpPr>
                <a:grpSpLocks/>
              </p:cNvGrpSpPr>
              <p:nvPr/>
            </p:nvGrpSpPr>
            <p:grpSpPr bwMode="auto">
              <a:xfrm>
                <a:off x="1174" y="3522"/>
                <a:ext cx="335" cy="333"/>
                <a:chOff x="1174" y="3522"/>
                <a:chExt cx="335" cy="333"/>
              </a:xfrm>
            </p:grpSpPr>
            <p:sp>
              <p:nvSpPr>
                <p:cNvPr id="48254" name="Text Box 57"/>
                <p:cNvSpPr txBox="1">
                  <a:spLocks noChangeArrowheads="1"/>
                </p:cNvSpPr>
                <p:nvPr/>
              </p:nvSpPr>
              <p:spPr bwMode="auto">
                <a:xfrm>
                  <a:off x="1174" y="3522"/>
                  <a:ext cx="335"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–3</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8255" name="Line 59"/>
                <p:cNvSpPr>
                  <a:spLocks noChangeShapeType="1"/>
                </p:cNvSpPr>
                <p:nvPr/>
              </p:nvSpPr>
              <p:spPr bwMode="auto">
                <a:xfrm>
                  <a:off x="1404" y="3788"/>
                  <a:ext cx="24" cy="0"/>
                </a:xfrm>
                <a:prstGeom prst="line">
                  <a:avLst/>
                </a:prstGeom>
                <a:noFill/>
                <a:ln w="9525">
                  <a:solidFill>
                    <a:schemeClr val="tx1"/>
                  </a:solidFill>
                  <a:round/>
                  <a:headEnd/>
                  <a:tailEnd/>
                </a:ln>
              </p:spPr>
              <p:txBody>
                <a:bodyPr/>
                <a:lstStyle/>
                <a:p>
                  <a:endParaRPr lang="en-US"/>
                </a:p>
              </p:txBody>
            </p:sp>
          </p:grpSp>
          <p:grpSp>
            <p:nvGrpSpPr>
              <p:cNvPr id="48237" name="Group 84"/>
              <p:cNvGrpSpPr>
                <a:grpSpLocks/>
              </p:cNvGrpSpPr>
              <p:nvPr/>
            </p:nvGrpSpPr>
            <p:grpSpPr bwMode="auto">
              <a:xfrm>
                <a:off x="2088" y="3522"/>
                <a:ext cx="335" cy="333"/>
                <a:chOff x="2088" y="3522"/>
                <a:chExt cx="335" cy="333"/>
              </a:xfrm>
            </p:grpSpPr>
            <p:sp>
              <p:nvSpPr>
                <p:cNvPr id="48252" name="Text Box 62"/>
                <p:cNvSpPr txBox="1">
                  <a:spLocks noChangeArrowheads="1"/>
                </p:cNvSpPr>
                <p:nvPr/>
              </p:nvSpPr>
              <p:spPr bwMode="auto">
                <a:xfrm>
                  <a:off x="2088" y="3522"/>
                  <a:ext cx="335"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–1</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8253" name="Line 63"/>
                <p:cNvSpPr>
                  <a:spLocks noChangeShapeType="1"/>
                </p:cNvSpPr>
                <p:nvPr/>
              </p:nvSpPr>
              <p:spPr bwMode="auto">
                <a:xfrm>
                  <a:off x="2318" y="3788"/>
                  <a:ext cx="24" cy="0"/>
                </a:xfrm>
                <a:prstGeom prst="line">
                  <a:avLst/>
                </a:prstGeom>
                <a:noFill/>
                <a:ln w="9525">
                  <a:solidFill>
                    <a:schemeClr val="tx1"/>
                  </a:solidFill>
                  <a:round/>
                  <a:headEnd/>
                  <a:tailEnd/>
                </a:ln>
              </p:spPr>
              <p:txBody>
                <a:bodyPr/>
                <a:lstStyle/>
                <a:p>
                  <a:endParaRPr lang="en-US"/>
                </a:p>
              </p:txBody>
            </p:sp>
          </p:grpSp>
          <p:grpSp>
            <p:nvGrpSpPr>
              <p:cNvPr id="48238" name="Group 83"/>
              <p:cNvGrpSpPr>
                <a:grpSpLocks/>
              </p:cNvGrpSpPr>
              <p:nvPr/>
            </p:nvGrpSpPr>
            <p:grpSpPr bwMode="auto">
              <a:xfrm>
                <a:off x="3002" y="3522"/>
                <a:ext cx="338" cy="333"/>
                <a:chOff x="3002" y="3522"/>
                <a:chExt cx="338" cy="333"/>
              </a:xfrm>
            </p:grpSpPr>
            <p:sp>
              <p:nvSpPr>
                <p:cNvPr id="48250" name="Text Box 65"/>
                <p:cNvSpPr txBox="1">
                  <a:spLocks noChangeArrowheads="1"/>
                </p:cNvSpPr>
                <p:nvPr/>
              </p:nvSpPr>
              <p:spPr bwMode="auto">
                <a:xfrm>
                  <a:off x="3002" y="3522"/>
                  <a:ext cx="338"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+1</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8251" name="Line 66"/>
                <p:cNvSpPr>
                  <a:spLocks noChangeShapeType="1"/>
                </p:cNvSpPr>
                <p:nvPr/>
              </p:nvSpPr>
              <p:spPr bwMode="auto">
                <a:xfrm>
                  <a:off x="3233" y="3788"/>
                  <a:ext cx="24" cy="0"/>
                </a:xfrm>
                <a:prstGeom prst="line">
                  <a:avLst/>
                </a:prstGeom>
                <a:noFill/>
                <a:ln w="9525">
                  <a:solidFill>
                    <a:schemeClr val="tx1"/>
                  </a:solidFill>
                  <a:round/>
                  <a:headEnd/>
                  <a:tailEnd/>
                </a:ln>
              </p:spPr>
              <p:txBody>
                <a:bodyPr/>
                <a:lstStyle/>
                <a:p>
                  <a:endParaRPr lang="en-US"/>
                </a:p>
              </p:txBody>
            </p:sp>
          </p:grpSp>
          <p:grpSp>
            <p:nvGrpSpPr>
              <p:cNvPr id="48239" name="Group 82"/>
              <p:cNvGrpSpPr>
                <a:grpSpLocks/>
              </p:cNvGrpSpPr>
              <p:nvPr/>
            </p:nvGrpSpPr>
            <p:grpSpPr bwMode="auto">
              <a:xfrm>
                <a:off x="3459" y="3522"/>
                <a:ext cx="338" cy="333"/>
                <a:chOff x="3459" y="3522"/>
                <a:chExt cx="338" cy="333"/>
              </a:xfrm>
            </p:grpSpPr>
            <p:sp>
              <p:nvSpPr>
                <p:cNvPr id="48248" name="Text Box 68"/>
                <p:cNvSpPr txBox="1">
                  <a:spLocks noChangeArrowheads="1"/>
                </p:cNvSpPr>
                <p:nvPr/>
              </p:nvSpPr>
              <p:spPr bwMode="auto">
                <a:xfrm>
                  <a:off x="3459" y="3522"/>
                  <a:ext cx="338"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+2</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8249" name="Line 69"/>
                <p:cNvSpPr>
                  <a:spLocks noChangeShapeType="1"/>
                </p:cNvSpPr>
                <p:nvPr/>
              </p:nvSpPr>
              <p:spPr bwMode="auto">
                <a:xfrm>
                  <a:off x="3692" y="3788"/>
                  <a:ext cx="24" cy="0"/>
                </a:xfrm>
                <a:prstGeom prst="line">
                  <a:avLst/>
                </a:prstGeom>
                <a:noFill/>
                <a:ln w="9525">
                  <a:solidFill>
                    <a:schemeClr val="tx1"/>
                  </a:solidFill>
                  <a:round/>
                  <a:headEnd/>
                  <a:tailEnd/>
                </a:ln>
              </p:spPr>
              <p:txBody>
                <a:bodyPr/>
                <a:lstStyle/>
                <a:p>
                  <a:endParaRPr lang="en-US"/>
                </a:p>
              </p:txBody>
            </p:sp>
          </p:grpSp>
          <p:grpSp>
            <p:nvGrpSpPr>
              <p:cNvPr id="48240" name="Group 81"/>
              <p:cNvGrpSpPr>
                <a:grpSpLocks/>
              </p:cNvGrpSpPr>
              <p:nvPr/>
            </p:nvGrpSpPr>
            <p:grpSpPr bwMode="auto">
              <a:xfrm>
                <a:off x="1631" y="3522"/>
                <a:ext cx="335" cy="333"/>
                <a:chOff x="1631" y="3522"/>
                <a:chExt cx="335" cy="333"/>
              </a:xfrm>
            </p:grpSpPr>
            <p:sp>
              <p:nvSpPr>
                <p:cNvPr id="48246" name="Text Box 71"/>
                <p:cNvSpPr txBox="1">
                  <a:spLocks noChangeArrowheads="1"/>
                </p:cNvSpPr>
                <p:nvPr/>
              </p:nvSpPr>
              <p:spPr bwMode="auto">
                <a:xfrm>
                  <a:off x="1631" y="3522"/>
                  <a:ext cx="335"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–2</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8247" name="Line 72"/>
                <p:cNvSpPr>
                  <a:spLocks noChangeShapeType="1"/>
                </p:cNvSpPr>
                <p:nvPr/>
              </p:nvSpPr>
              <p:spPr bwMode="auto">
                <a:xfrm>
                  <a:off x="1861" y="3788"/>
                  <a:ext cx="24" cy="0"/>
                </a:xfrm>
                <a:prstGeom prst="line">
                  <a:avLst/>
                </a:prstGeom>
                <a:noFill/>
                <a:ln w="9525">
                  <a:solidFill>
                    <a:schemeClr val="tx1"/>
                  </a:solidFill>
                  <a:round/>
                  <a:headEnd/>
                  <a:tailEnd/>
                </a:ln>
              </p:spPr>
              <p:txBody>
                <a:bodyPr/>
                <a:lstStyle/>
                <a:p>
                  <a:endParaRPr lang="en-US"/>
                </a:p>
              </p:txBody>
            </p:sp>
          </p:grpSp>
          <p:grpSp>
            <p:nvGrpSpPr>
              <p:cNvPr id="48241" name="Group 80"/>
              <p:cNvGrpSpPr>
                <a:grpSpLocks/>
              </p:cNvGrpSpPr>
              <p:nvPr/>
            </p:nvGrpSpPr>
            <p:grpSpPr bwMode="auto">
              <a:xfrm>
                <a:off x="3917" y="3522"/>
                <a:ext cx="338" cy="333"/>
                <a:chOff x="3917" y="3522"/>
                <a:chExt cx="338" cy="333"/>
              </a:xfrm>
            </p:grpSpPr>
            <p:sp>
              <p:nvSpPr>
                <p:cNvPr id="48244" name="Text Box 74"/>
                <p:cNvSpPr txBox="1">
                  <a:spLocks noChangeArrowheads="1"/>
                </p:cNvSpPr>
                <p:nvPr/>
              </p:nvSpPr>
              <p:spPr bwMode="auto">
                <a:xfrm>
                  <a:off x="3917" y="3522"/>
                  <a:ext cx="338"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+3</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8245" name="Line 75"/>
                <p:cNvSpPr>
                  <a:spLocks noChangeShapeType="1"/>
                </p:cNvSpPr>
                <p:nvPr/>
              </p:nvSpPr>
              <p:spPr bwMode="auto">
                <a:xfrm>
                  <a:off x="4150" y="3788"/>
                  <a:ext cx="24" cy="0"/>
                </a:xfrm>
                <a:prstGeom prst="line">
                  <a:avLst/>
                </a:prstGeom>
                <a:noFill/>
                <a:ln w="9525">
                  <a:solidFill>
                    <a:schemeClr val="tx1"/>
                  </a:solidFill>
                  <a:round/>
                  <a:headEnd/>
                  <a:tailEnd/>
                </a:ln>
              </p:spPr>
              <p:txBody>
                <a:bodyPr/>
                <a:lstStyle/>
                <a:p>
                  <a:endParaRPr lang="en-US"/>
                </a:p>
              </p:txBody>
            </p:sp>
          </p:grpSp>
          <p:sp>
            <p:nvSpPr>
              <p:cNvPr id="48242" name="Text Box 77"/>
              <p:cNvSpPr txBox="1">
                <a:spLocks noChangeArrowheads="1"/>
              </p:cNvSpPr>
              <p:nvPr/>
            </p:nvSpPr>
            <p:spPr bwMode="auto">
              <a:xfrm>
                <a:off x="2500" y="3522"/>
                <a:ext cx="430" cy="472"/>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r>
                  <a:rPr lang="en-US" sz="1200">
                    <a:ea typeface="MS PGothic" pitchFamily="34" charset="-128"/>
                    <a:sym typeface="Symbol" pitchFamily="18" charset="2"/>
                  </a:rPr>
                  <a:t> = </a:t>
                </a:r>
                <a:r>
                  <a:rPr lang="en-US" sz="1200" i="1">
                    <a:ea typeface="MS PGothic" pitchFamily="34" charset="-128"/>
                    <a:sym typeface="Symbol" pitchFamily="18" charset="2"/>
                  </a:rPr>
                  <a:t></a:t>
                </a:r>
              </a:p>
              <a:p>
                <a:pPr algn="ctr">
                  <a:lnSpc>
                    <a:spcPct val="120000"/>
                  </a:lnSpc>
                </a:pPr>
                <a:r>
                  <a:rPr lang="en-US" sz="1200">
                    <a:ea typeface="MS PGothic" pitchFamily="34" charset="-128"/>
                    <a:sym typeface="Symbol" pitchFamily="18" charset="2"/>
                  </a:rPr>
                  <a:t>(mean)</a:t>
                </a:r>
                <a:endParaRPr lang="en-US" sz="1200">
                  <a:latin typeface="Times New Roman" pitchFamily="18" charset="0"/>
                  <a:ea typeface="MS PGothic" pitchFamily="34" charset="-128"/>
                  <a:sym typeface="Symbol" pitchFamily="18" charset="2"/>
                </a:endParaRPr>
              </a:p>
            </p:txBody>
          </p:sp>
          <p:sp>
            <p:nvSpPr>
              <p:cNvPr id="48243" name="Line 78"/>
              <p:cNvSpPr>
                <a:spLocks noChangeShapeType="1"/>
              </p:cNvSpPr>
              <p:nvPr/>
            </p:nvSpPr>
            <p:spPr bwMode="auto">
              <a:xfrm>
                <a:off x="2642" y="3788"/>
                <a:ext cx="24" cy="0"/>
              </a:xfrm>
              <a:prstGeom prst="line">
                <a:avLst/>
              </a:prstGeom>
              <a:noFill/>
              <a:ln w="9525">
                <a:solidFill>
                  <a:schemeClr val="tx1"/>
                </a:solidFill>
                <a:round/>
                <a:headEnd/>
                <a:tailEnd/>
              </a:ln>
            </p:spPr>
            <p:txBody>
              <a:bodyPr/>
              <a:lstStyle/>
              <a:p>
                <a:endParaRPr lang="en-US"/>
              </a:p>
            </p:txBody>
          </p:sp>
        </p:grpSp>
        <p:graphicFrame>
          <p:nvGraphicFramePr>
            <p:cNvPr id="48186" name="Object 58"/>
            <p:cNvGraphicFramePr>
              <a:graphicFrameLocks noChangeAspect="1"/>
            </p:cNvGraphicFramePr>
            <p:nvPr/>
          </p:nvGraphicFramePr>
          <p:xfrm>
            <a:off x="2062" y="3846"/>
            <a:ext cx="1269" cy="283"/>
          </p:xfrm>
          <a:graphic>
            <a:graphicData uri="http://schemas.openxmlformats.org/presentationml/2006/ole">
              <p:oleObj spid="_x0000_s48186" name="Equation" r:id="rId3" imgW="4022640" imgH="886680" progId="Equation.3">
                <p:embed/>
              </p:oleObj>
            </a:graphicData>
          </a:graphic>
        </p:graphicFrame>
      </p:grpSp>
      <p:sp>
        <p:nvSpPr>
          <p:cNvPr id="48193" name="Text Box 22"/>
          <p:cNvSpPr txBox="1">
            <a:spLocks noChangeArrowheads="1"/>
          </p:cNvSpPr>
          <p:nvPr/>
        </p:nvSpPr>
        <p:spPr bwMode="auto">
          <a:xfrm>
            <a:off x="1336675" y="3378200"/>
            <a:ext cx="4049713" cy="277813"/>
          </a:xfrm>
          <a:prstGeom prst="rect">
            <a:avLst/>
          </a:prstGeom>
          <a:noFill/>
          <a:ln w="9525">
            <a:noFill/>
            <a:miter lim="800000"/>
            <a:headEnd/>
            <a:tailEnd/>
          </a:ln>
        </p:spPr>
        <p:txBody>
          <a:bodyPr wrap="none">
            <a:spAutoFit/>
          </a:bodyPr>
          <a:lstStyle/>
          <a:p>
            <a:r>
              <a:rPr lang="en-US" sz="1200">
                <a:ea typeface="MS PGothic" pitchFamily="34" charset="-128"/>
              </a:rPr>
              <a:t>Sampling Distribution of Sample Means (Always Normal)</a:t>
            </a:r>
          </a:p>
        </p:txBody>
      </p:sp>
      <p:grpSp>
        <p:nvGrpSpPr>
          <p:cNvPr id="48194" name="Group 89"/>
          <p:cNvGrpSpPr>
            <a:grpSpLocks/>
          </p:cNvGrpSpPr>
          <p:nvPr/>
        </p:nvGrpSpPr>
        <p:grpSpPr bwMode="auto">
          <a:xfrm>
            <a:off x="1936750" y="2098675"/>
            <a:ext cx="5702300" cy="1128713"/>
            <a:chOff x="1060" y="1282"/>
            <a:chExt cx="3592" cy="711"/>
          </a:xfrm>
        </p:grpSpPr>
        <p:sp>
          <p:nvSpPr>
            <p:cNvPr id="48217" name="Freeform 14"/>
            <p:cNvSpPr>
              <a:spLocks/>
            </p:cNvSpPr>
            <p:nvPr/>
          </p:nvSpPr>
          <p:spPr bwMode="auto">
            <a:xfrm>
              <a:off x="1344" y="1367"/>
              <a:ext cx="744" cy="313"/>
            </a:xfrm>
            <a:custGeom>
              <a:avLst/>
              <a:gdLst>
                <a:gd name="T0" fmla="*/ 0 w 744"/>
                <a:gd name="T1" fmla="*/ 313 h 313"/>
                <a:gd name="T2" fmla="*/ 116 w 744"/>
                <a:gd name="T3" fmla="*/ 197 h 313"/>
                <a:gd name="T4" fmla="*/ 264 w 744"/>
                <a:gd name="T5" fmla="*/ 45 h 313"/>
                <a:gd name="T6" fmla="*/ 380 w 744"/>
                <a:gd name="T7" fmla="*/ 1 h 313"/>
                <a:gd name="T8" fmla="*/ 508 w 744"/>
                <a:gd name="T9" fmla="*/ 49 h 313"/>
                <a:gd name="T10" fmla="*/ 592 w 744"/>
                <a:gd name="T11" fmla="*/ 137 h 313"/>
                <a:gd name="T12" fmla="*/ 656 w 744"/>
                <a:gd name="T13" fmla="*/ 217 h 313"/>
                <a:gd name="T14" fmla="*/ 744 w 744"/>
                <a:gd name="T15" fmla="*/ 301 h 313"/>
                <a:gd name="T16" fmla="*/ 0 60000 65536"/>
                <a:gd name="T17" fmla="*/ 0 60000 65536"/>
                <a:gd name="T18" fmla="*/ 0 60000 65536"/>
                <a:gd name="T19" fmla="*/ 0 60000 65536"/>
                <a:gd name="T20" fmla="*/ 0 60000 65536"/>
                <a:gd name="T21" fmla="*/ 0 60000 65536"/>
                <a:gd name="T22" fmla="*/ 0 60000 65536"/>
                <a:gd name="T23" fmla="*/ 0 60000 65536"/>
                <a:gd name="T24" fmla="*/ 0 w 744"/>
                <a:gd name="T25" fmla="*/ 0 h 313"/>
                <a:gd name="T26" fmla="*/ 744 w 744"/>
                <a:gd name="T27" fmla="*/ 313 h 3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44" h="313">
                  <a:moveTo>
                    <a:pt x="0" y="313"/>
                  </a:moveTo>
                  <a:cubicBezTo>
                    <a:pt x="36" y="277"/>
                    <a:pt x="72" y="242"/>
                    <a:pt x="116" y="197"/>
                  </a:cubicBezTo>
                  <a:cubicBezTo>
                    <a:pt x="160" y="152"/>
                    <a:pt x="220" y="78"/>
                    <a:pt x="264" y="45"/>
                  </a:cubicBezTo>
                  <a:cubicBezTo>
                    <a:pt x="308" y="12"/>
                    <a:pt x="339" y="0"/>
                    <a:pt x="380" y="1"/>
                  </a:cubicBezTo>
                  <a:cubicBezTo>
                    <a:pt x="421" y="2"/>
                    <a:pt x="473" y="26"/>
                    <a:pt x="508" y="49"/>
                  </a:cubicBezTo>
                  <a:cubicBezTo>
                    <a:pt x="543" y="72"/>
                    <a:pt x="567" y="109"/>
                    <a:pt x="592" y="137"/>
                  </a:cubicBezTo>
                  <a:cubicBezTo>
                    <a:pt x="617" y="165"/>
                    <a:pt x="631" y="190"/>
                    <a:pt x="656" y="217"/>
                  </a:cubicBezTo>
                  <a:cubicBezTo>
                    <a:pt x="681" y="244"/>
                    <a:pt x="712" y="272"/>
                    <a:pt x="744" y="301"/>
                  </a:cubicBezTo>
                </a:path>
              </a:pathLst>
            </a:custGeom>
            <a:solidFill>
              <a:schemeClr val="tx2"/>
            </a:solidFill>
            <a:ln w="38100" cmpd="sng">
              <a:solidFill>
                <a:schemeClr val="tx1"/>
              </a:solidFill>
              <a:round/>
              <a:headEnd/>
              <a:tailEnd/>
            </a:ln>
          </p:spPr>
          <p:txBody>
            <a:bodyPr/>
            <a:lstStyle/>
            <a:p>
              <a:endParaRPr lang="en-US"/>
            </a:p>
          </p:txBody>
        </p:sp>
        <p:sp>
          <p:nvSpPr>
            <p:cNvPr id="48218" name="Freeform 15"/>
            <p:cNvSpPr>
              <a:spLocks/>
            </p:cNvSpPr>
            <p:nvPr/>
          </p:nvSpPr>
          <p:spPr bwMode="auto">
            <a:xfrm>
              <a:off x="2556" y="1282"/>
              <a:ext cx="968" cy="398"/>
            </a:xfrm>
            <a:custGeom>
              <a:avLst/>
              <a:gdLst>
                <a:gd name="T0" fmla="*/ 0 w 968"/>
                <a:gd name="T1" fmla="*/ 398 h 398"/>
                <a:gd name="T2" fmla="*/ 104 w 968"/>
                <a:gd name="T3" fmla="*/ 186 h 398"/>
                <a:gd name="T4" fmla="*/ 224 w 968"/>
                <a:gd name="T5" fmla="*/ 30 h 398"/>
                <a:gd name="T6" fmla="*/ 312 w 968"/>
                <a:gd name="T7" fmla="*/ 6 h 398"/>
                <a:gd name="T8" fmla="*/ 420 w 968"/>
                <a:gd name="T9" fmla="*/ 50 h 398"/>
                <a:gd name="T10" fmla="*/ 544 w 968"/>
                <a:gd name="T11" fmla="*/ 162 h 398"/>
                <a:gd name="T12" fmla="*/ 672 w 968"/>
                <a:gd name="T13" fmla="*/ 250 h 398"/>
                <a:gd name="T14" fmla="*/ 820 w 968"/>
                <a:gd name="T15" fmla="*/ 334 h 398"/>
                <a:gd name="T16" fmla="*/ 968 w 968"/>
                <a:gd name="T17" fmla="*/ 386 h 3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68"/>
                <a:gd name="T28" fmla="*/ 0 h 398"/>
                <a:gd name="T29" fmla="*/ 968 w 968"/>
                <a:gd name="T30" fmla="*/ 398 h 3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68" h="398">
                  <a:moveTo>
                    <a:pt x="0" y="398"/>
                  </a:moveTo>
                  <a:cubicBezTo>
                    <a:pt x="33" y="322"/>
                    <a:pt x="67" y="247"/>
                    <a:pt x="104" y="186"/>
                  </a:cubicBezTo>
                  <a:cubicBezTo>
                    <a:pt x="141" y="125"/>
                    <a:pt x="189" y="60"/>
                    <a:pt x="224" y="30"/>
                  </a:cubicBezTo>
                  <a:cubicBezTo>
                    <a:pt x="259" y="0"/>
                    <a:pt x="279" y="3"/>
                    <a:pt x="312" y="6"/>
                  </a:cubicBezTo>
                  <a:cubicBezTo>
                    <a:pt x="345" y="9"/>
                    <a:pt x="381" y="24"/>
                    <a:pt x="420" y="50"/>
                  </a:cubicBezTo>
                  <a:cubicBezTo>
                    <a:pt x="459" y="76"/>
                    <a:pt x="502" y="129"/>
                    <a:pt x="544" y="162"/>
                  </a:cubicBezTo>
                  <a:cubicBezTo>
                    <a:pt x="586" y="195"/>
                    <a:pt x="626" y="221"/>
                    <a:pt x="672" y="250"/>
                  </a:cubicBezTo>
                  <a:cubicBezTo>
                    <a:pt x="718" y="279"/>
                    <a:pt x="771" y="311"/>
                    <a:pt x="820" y="334"/>
                  </a:cubicBezTo>
                  <a:cubicBezTo>
                    <a:pt x="869" y="357"/>
                    <a:pt x="918" y="371"/>
                    <a:pt x="968" y="386"/>
                  </a:cubicBezTo>
                </a:path>
              </a:pathLst>
            </a:custGeom>
            <a:solidFill>
              <a:srgbClr val="8BAEB8"/>
            </a:solidFill>
            <a:ln w="38100" cmpd="sng">
              <a:solidFill>
                <a:schemeClr val="tx1"/>
              </a:solidFill>
              <a:round/>
              <a:headEnd/>
              <a:tailEnd/>
            </a:ln>
          </p:spPr>
          <p:txBody>
            <a:bodyPr/>
            <a:lstStyle/>
            <a:p>
              <a:endParaRPr lang="en-US"/>
            </a:p>
          </p:txBody>
        </p:sp>
        <p:sp>
          <p:nvSpPr>
            <p:cNvPr id="48219" name="Freeform 16"/>
            <p:cNvSpPr>
              <a:spLocks/>
            </p:cNvSpPr>
            <p:nvPr/>
          </p:nvSpPr>
          <p:spPr bwMode="auto">
            <a:xfrm>
              <a:off x="3848" y="1436"/>
              <a:ext cx="680" cy="240"/>
            </a:xfrm>
            <a:custGeom>
              <a:avLst/>
              <a:gdLst>
                <a:gd name="T0" fmla="*/ 0 w 680"/>
                <a:gd name="T1" fmla="*/ 240 h 240"/>
                <a:gd name="T2" fmla="*/ 0 w 680"/>
                <a:gd name="T3" fmla="*/ 0 h 240"/>
                <a:gd name="T4" fmla="*/ 680 w 680"/>
                <a:gd name="T5" fmla="*/ 0 h 240"/>
                <a:gd name="T6" fmla="*/ 680 w 680"/>
                <a:gd name="T7" fmla="*/ 240 h 240"/>
                <a:gd name="T8" fmla="*/ 0 60000 65536"/>
                <a:gd name="T9" fmla="*/ 0 60000 65536"/>
                <a:gd name="T10" fmla="*/ 0 60000 65536"/>
                <a:gd name="T11" fmla="*/ 0 60000 65536"/>
                <a:gd name="T12" fmla="*/ 0 w 680"/>
                <a:gd name="T13" fmla="*/ 0 h 240"/>
                <a:gd name="T14" fmla="*/ 680 w 680"/>
                <a:gd name="T15" fmla="*/ 240 h 240"/>
              </a:gdLst>
              <a:ahLst/>
              <a:cxnLst>
                <a:cxn ang="T8">
                  <a:pos x="T0" y="T1"/>
                </a:cxn>
                <a:cxn ang="T9">
                  <a:pos x="T2" y="T3"/>
                </a:cxn>
                <a:cxn ang="T10">
                  <a:pos x="T4" y="T5"/>
                </a:cxn>
                <a:cxn ang="T11">
                  <a:pos x="T6" y="T7"/>
                </a:cxn>
              </a:cxnLst>
              <a:rect l="T12" t="T13" r="T14" b="T15"/>
              <a:pathLst>
                <a:path w="680" h="240">
                  <a:moveTo>
                    <a:pt x="0" y="240"/>
                  </a:moveTo>
                  <a:lnTo>
                    <a:pt x="0" y="0"/>
                  </a:lnTo>
                  <a:lnTo>
                    <a:pt x="680" y="0"/>
                  </a:lnTo>
                  <a:lnTo>
                    <a:pt x="680" y="240"/>
                  </a:lnTo>
                </a:path>
              </a:pathLst>
            </a:custGeom>
            <a:solidFill>
              <a:srgbClr val="8BAEB8"/>
            </a:solidFill>
            <a:ln w="38100" cmpd="sng">
              <a:solidFill>
                <a:schemeClr val="tx1"/>
              </a:solidFill>
              <a:round/>
              <a:headEnd/>
              <a:tailEnd/>
            </a:ln>
          </p:spPr>
          <p:txBody>
            <a:bodyPr/>
            <a:lstStyle/>
            <a:p>
              <a:endParaRPr lang="en-US"/>
            </a:p>
          </p:txBody>
        </p:sp>
        <p:sp>
          <p:nvSpPr>
            <p:cNvPr id="48220" name="Line 12"/>
            <p:cNvSpPr>
              <a:spLocks noChangeShapeType="1"/>
            </p:cNvSpPr>
            <p:nvPr/>
          </p:nvSpPr>
          <p:spPr bwMode="auto">
            <a:xfrm>
              <a:off x="1060" y="1680"/>
              <a:ext cx="3592" cy="0"/>
            </a:xfrm>
            <a:prstGeom prst="line">
              <a:avLst/>
            </a:prstGeom>
            <a:noFill/>
            <a:ln w="38100">
              <a:solidFill>
                <a:schemeClr val="tx1"/>
              </a:solidFill>
              <a:round/>
              <a:headEnd/>
              <a:tailEnd/>
            </a:ln>
          </p:spPr>
          <p:txBody>
            <a:bodyPr/>
            <a:lstStyle/>
            <a:p>
              <a:endParaRPr lang="en-US"/>
            </a:p>
          </p:txBody>
        </p:sp>
        <p:sp>
          <p:nvSpPr>
            <p:cNvPr id="48221" name="Text Box 19"/>
            <p:cNvSpPr txBox="1">
              <a:spLocks noChangeArrowheads="1"/>
            </p:cNvSpPr>
            <p:nvPr/>
          </p:nvSpPr>
          <p:spPr bwMode="auto">
            <a:xfrm>
              <a:off x="1094" y="1317"/>
              <a:ext cx="429" cy="174"/>
            </a:xfrm>
            <a:prstGeom prst="rect">
              <a:avLst/>
            </a:prstGeom>
            <a:noFill/>
            <a:ln w="9525">
              <a:noFill/>
              <a:miter lim="800000"/>
              <a:headEnd/>
              <a:tailEnd/>
            </a:ln>
          </p:spPr>
          <p:txBody>
            <a:bodyPr wrap="none">
              <a:spAutoFit/>
            </a:bodyPr>
            <a:lstStyle/>
            <a:p>
              <a:r>
                <a:rPr lang="en-US" sz="1200">
                  <a:ea typeface="MS PGothic" pitchFamily="34" charset="-128"/>
                </a:rPr>
                <a:t>Normal</a:t>
              </a:r>
            </a:p>
          </p:txBody>
        </p:sp>
        <p:sp>
          <p:nvSpPr>
            <p:cNvPr id="48222" name="Text Box 20"/>
            <p:cNvSpPr txBox="1">
              <a:spLocks noChangeArrowheads="1"/>
            </p:cNvSpPr>
            <p:nvPr/>
          </p:nvSpPr>
          <p:spPr bwMode="auto">
            <a:xfrm>
              <a:off x="2318" y="1317"/>
              <a:ext cx="323" cy="173"/>
            </a:xfrm>
            <a:prstGeom prst="rect">
              <a:avLst/>
            </a:prstGeom>
            <a:noFill/>
            <a:ln w="9525">
              <a:noFill/>
              <a:miter lim="800000"/>
              <a:headEnd/>
              <a:tailEnd/>
            </a:ln>
          </p:spPr>
          <p:txBody>
            <a:bodyPr wrap="none">
              <a:spAutoFit/>
            </a:bodyPr>
            <a:lstStyle/>
            <a:p>
              <a:r>
                <a:rPr lang="en-US" sz="1200">
                  <a:ea typeface="MS PGothic" pitchFamily="34" charset="-128"/>
                </a:rPr>
                <a:t>Beta</a:t>
              </a:r>
            </a:p>
          </p:txBody>
        </p:sp>
        <p:sp>
          <p:nvSpPr>
            <p:cNvPr id="48223" name="Text Box 21"/>
            <p:cNvSpPr txBox="1">
              <a:spLocks noChangeArrowheads="1"/>
            </p:cNvSpPr>
            <p:nvPr/>
          </p:nvSpPr>
          <p:spPr bwMode="auto">
            <a:xfrm>
              <a:off x="3350" y="1317"/>
              <a:ext cx="456" cy="174"/>
            </a:xfrm>
            <a:prstGeom prst="rect">
              <a:avLst/>
            </a:prstGeom>
            <a:noFill/>
            <a:ln w="9525">
              <a:noFill/>
              <a:miter lim="800000"/>
              <a:headEnd/>
              <a:tailEnd/>
            </a:ln>
          </p:spPr>
          <p:txBody>
            <a:bodyPr wrap="none">
              <a:spAutoFit/>
            </a:bodyPr>
            <a:lstStyle/>
            <a:p>
              <a:r>
                <a:rPr lang="en-US" sz="1200">
                  <a:ea typeface="MS PGothic" pitchFamily="34" charset="-128"/>
                </a:rPr>
                <a:t>Uniform</a:t>
              </a:r>
            </a:p>
          </p:txBody>
        </p:sp>
        <p:grpSp>
          <p:nvGrpSpPr>
            <p:cNvPr id="48224" name="Group 27"/>
            <p:cNvGrpSpPr>
              <a:grpSpLocks/>
            </p:cNvGrpSpPr>
            <p:nvPr/>
          </p:nvGrpSpPr>
          <p:grpSpPr bwMode="auto">
            <a:xfrm>
              <a:off x="1446" y="1692"/>
              <a:ext cx="595" cy="301"/>
              <a:chOff x="1446" y="1660"/>
              <a:chExt cx="595" cy="301"/>
            </a:xfrm>
          </p:grpSpPr>
          <p:sp>
            <p:nvSpPr>
              <p:cNvPr id="48231" name="Text Box 23"/>
              <p:cNvSpPr txBox="1">
                <a:spLocks noChangeArrowheads="1"/>
              </p:cNvSpPr>
              <p:nvPr/>
            </p:nvSpPr>
            <p:spPr bwMode="auto">
              <a:xfrm>
                <a:off x="1446" y="1660"/>
                <a:ext cx="595" cy="173"/>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a:ea typeface="MS PGothic" pitchFamily="34" charset="-128"/>
                    <a:sym typeface="Symbol" pitchFamily="18" charset="2"/>
                  </a:rPr>
                  <a:t> = (mean)</a:t>
                </a:r>
              </a:p>
            </p:txBody>
          </p:sp>
          <p:sp>
            <p:nvSpPr>
              <p:cNvPr id="48232" name="Text Box 24"/>
              <p:cNvSpPr txBox="1">
                <a:spLocks noChangeArrowheads="1"/>
              </p:cNvSpPr>
              <p:nvPr/>
            </p:nvSpPr>
            <p:spPr bwMode="auto">
              <a:xfrm>
                <a:off x="1490" y="1788"/>
                <a:ext cx="507" cy="173"/>
              </a:xfrm>
              <a:prstGeom prst="rect">
                <a:avLst/>
              </a:prstGeom>
              <a:noFill/>
              <a:ln w="9525">
                <a:noFill/>
                <a:miter lim="800000"/>
                <a:headEnd/>
                <a:tailEnd/>
              </a:ln>
            </p:spPr>
            <p:txBody>
              <a:bodyPr wrap="none">
                <a:spAutoFit/>
              </a:bodyPr>
              <a:lstStyle/>
              <a:p>
                <a:r>
                  <a:rPr lang="en-US" sz="1200">
                    <a:ea typeface="MS PGothic" pitchFamily="34" charset="-128"/>
                    <a:sym typeface="Symbol" pitchFamily="18" charset="2"/>
                  </a:rPr>
                  <a:t></a:t>
                </a:r>
                <a:r>
                  <a:rPr lang="en-US" sz="1200" baseline="-25000">
                    <a:ea typeface="MS PGothic" pitchFamily="34" charset="-128"/>
                    <a:sym typeface="Symbol" pitchFamily="18" charset="2"/>
                  </a:rPr>
                  <a:t>x</a:t>
                </a:r>
                <a:r>
                  <a:rPr lang="en-US" sz="1200">
                    <a:ea typeface="MS PGothic" pitchFamily="34" charset="-128"/>
                    <a:sym typeface="Symbol" pitchFamily="18" charset="2"/>
                  </a:rPr>
                  <a:t> = S.D.</a:t>
                </a:r>
              </a:p>
            </p:txBody>
          </p:sp>
        </p:grpSp>
        <p:grpSp>
          <p:nvGrpSpPr>
            <p:cNvPr id="48225" name="Group 28"/>
            <p:cNvGrpSpPr>
              <a:grpSpLocks/>
            </p:cNvGrpSpPr>
            <p:nvPr/>
          </p:nvGrpSpPr>
          <p:grpSpPr bwMode="auto">
            <a:xfrm>
              <a:off x="2574" y="1692"/>
              <a:ext cx="595" cy="301"/>
              <a:chOff x="1446" y="1660"/>
              <a:chExt cx="595" cy="301"/>
            </a:xfrm>
          </p:grpSpPr>
          <p:sp>
            <p:nvSpPr>
              <p:cNvPr id="48229" name="Text Box 29"/>
              <p:cNvSpPr txBox="1">
                <a:spLocks noChangeArrowheads="1"/>
              </p:cNvSpPr>
              <p:nvPr/>
            </p:nvSpPr>
            <p:spPr bwMode="auto">
              <a:xfrm>
                <a:off x="1446" y="1660"/>
                <a:ext cx="595" cy="173"/>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a:ea typeface="MS PGothic" pitchFamily="34" charset="-128"/>
                    <a:sym typeface="Symbol" pitchFamily="18" charset="2"/>
                  </a:rPr>
                  <a:t> = (mean)</a:t>
                </a:r>
              </a:p>
            </p:txBody>
          </p:sp>
          <p:sp>
            <p:nvSpPr>
              <p:cNvPr id="48230" name="Text Box 30"/>
              <p:cNvSpPr txBox="1">
                <a:spLocks noChangeArrowheads="1"/>
              </p:cNvSpPr>
              <p:nvPr/>
            </p:nvSpPr>
            <p:spPr bwMode="auto">
              <a:xfrm>
                <a:off x="1490" y="1788"/>
                <a:ext cx="507" cy="173"/>
              </a:xfrm>
              <a:prstGeom prst="rect">
                <a:avLst/>
              </a:prstGeom>
              <a:noFill/>
              <a:ln w="9525">
                <a:noFill/>
                <a:miter lim="800000"/>
                <a:headEnd/>
                <a:tailEnd/>
              </a:ln>
            </p:spPr>
            <p:txBody>
              <a:bodyPr wrap="none">
                <a:spAutoFit/>
              </a:bodyPr>
              <a:lstStyle/>
              <a:p>
                <a:r>
                  <a:rPr lang="en-US" sz="1200">
                    <a:ea typeface="MS PGothic" pitchFamily="34" charset="-128"/>
                    <a:sym typeface="Symbol" pitchFamily="18" charset="2"/>
                  </a:rPr>
                  <a:t></a:t>
                </a:r>
                <a:r>
                  <a:rPr lang="en-US" sz="1200" baseline="-25000">
                    <a:ea typeface="MS PGothic" pitchFamily="34" charset="-128"/>
                    <a:sym typeface="Symbol" pitchFamily="18" charset="2"/>
                  </a:rPr>
                  <a:t>x</a:t>
                </a:r>
                <a:r>
                  <a:rPr lang="en-US" sz="1200">
                    <a:ea typeface="MS PGothic" pitchFamily="34" charset="-128"/>
                    <a:sym typeface="Symbol" pitchFamily="18" charset="2"/>
                  </a:rPr>
                  <a:t> = S.D.</a:t>
                </a:r>
              </a:p>
            </p:txBody>
          </p:sp>
        </p:grpSp>
        <p:grpSp>
          <p:nvGrpSpPr>
            <p:cNvPr id="48226" name="Group 31"/>
            <p:cNvGrpSpPr>
              <a:grpSpLocks/>
            </p:cNvGrpSpPr>
            <p:nvPr/>
          </p:nvGrpSpPr>
          <p:grpSpPr bwMode="auto">
            <a:xfrm>
              <a:off x="3902" y="1692"/>
              <a:ext cx="595" cy="301"/>
              <a:chOff x="1446" y="1660"/>
              <a:chExt cx="595" cy="301"/>
            </a:xfrm>
          </p:grpSpPr>
          <p:sp>
            <p:nvSpPr>
              <p:cNvPr id="48227" name="Text Box 32"/>
              <p:cNvSpPr txBox="1">
                <a:spLocks noChangeArrowheads="1"/>
              </p:cNvSpPr>
              <p:nvPr/>
            </p:nvSpPr>
            <p:spPr bwMode="auto">
              <a:xfrm>
                <a:off x="1446" y="1660"/>
                <a:ext cx="595" cy="173"/>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a:ea typeface="MS PGothic" pitchFamily="34" charset="-128"/>
                    <a:sym typeface="Symbol" pitchFamily="18" charset="2"/>
                  </a:rPr>
                  <a:t> = (mean)</a:t>
                </a:r>
              </a:p>
            </p:txBody>
          </p:sp>
          <p:sp>
            <p:nvSpPr>
              <p:cNvPr id="48228" name="Text Box 33"/>
              <p:cNvSpPr txBox="1">
                <a:spLocks noChangeArrowheads="1"/>
              </p:cNvSpPr>
              <p:nvPr/>
            </p:nvSpPr>
            <p:spPr bwMode="auto">
              <a:xfrm>
                <a:off x="1490" y="1788"/>
                <a:ext cx="507" cy="173"/>
              </a:xfrm>
              <a:prstGeom prst="rect">
                <a:avLst/>
              </a:prstGeom>
              <a:noFill/>
              <a:ln w="9525">
                <a:noFill/>
                <a:miter lim="800000"/>
                <a:headEnd/>
                <a:tailEnd/>
              </a:ln>
            </p:spPr>
            <p:txBody>
              <a:bodyPr wrap="none">
                <a:spAutoFit/>
              </a:bodyPr>
              <a:lstStyle/>
              <a:p>
                <a:r>
                  <a:rPr lang="en-US" sz="1200">
                    <a:ea typeface="MS PGothic" pitchFamily="34" charset="-128"/>
                    <a:sym typeface="Symbol" pitchFamily="18" charset="2"/>
                  </a:rPr>
                  <a:t></a:t>
                </a:r>
                <a:r>
                  <a:rPr lang="en-US" sz="1200" baseline="-25000">
                    <a:ea typeface="MS PGothic" pitchFamily="34" charset="-128"/>
                    <a:sym typeface="Symbol" pitchFamily="18" charset="2"/>
                  </a:rPr>
                  <a:t>x</a:t>
                </a:r>
                <a:r>
                  <a:rPr lang="en-US" sz="1200">
                    <a:ea typeface="MS PGothic" pitchFamily="34" charset="-128"/>
                    <a:sym typeface="Symbol" pitchFamily="18" charset="2"/>
                  </a:rPr>
                  <a:t> = S.D.</a:t>
                </a:r>
              </a:p>
            </p:txBody>
          </p:sp>
        </p:grpSp>
      </p:grpSp>
      <p:grpSp>
        <p:nvGrpSpPr>
          <p:cNvPr id="48195" name="Group 55"/>
          <p:cNvGrpSpPr>
            <a:grpSpLocks/>
          </p:cNvGrpSpPr>
          <p:nvPr/>
        </p:nvGrpSpPr>
        <p:grpSpPr bwMode="auto">
          <a:xfrm>
            <a:off x="2387600" y="4276725"/>
            <a:ext cx="4356100" cy="461963"/>
            <a:chOff x="1344" y="2814"/>
            <a:chExt cx="2744" cy="291"/>
          </a:xfrm>
        </p:grpSpPr>
        <p:sp>
          <p:nvSpPr>
            <p:cNvPr id="48209" name="Line 35"/>
            <p:cNvSpPr>
              <a:spLocks noChangeShapeType="1"/>
            </p:cNvSpPr>
            <p:nvPr/>
          </p:nvSpPr>
          <p:spPr bwMode="auto">
            <a:xfrm flipH="1">
              <a:off x="1352" y="2958"/>
              <a:ext cx="1032" cy="0"/>
            </a:xfrm>
            <a:prstGeom prst="line">
              <a:avLst/>
            </a:prstGeom>
            <a:noFill/>
            <a:ln w="38100">
              <a:solidFill>
                <a:schemeClr val="tx1"/>
              </a:solidFill>
              <a:prstDash val="sysDot"/>
              <a:round/>
              <a:headEnd/>
              <a:tailEnd type="triangle" w="med" len="lg"/>
            </a:ln>
          </p:spPr>
          <p:txBody>
            <a:bodyPr/>
            <a:lstStyle/>
            <a:p>
              <a:endParaRPr lang="en-US"/>
            </a:p>
          </p:txBody>
        </p:sp>
        <p:sp>
          <p:nvSpPr>
            <p:cNvPr id="48210" name="Line 39"/>
            <p:cNvSpPr>
              <a:spLocks noChangeShapeType="1"/>
            </p:cNvSpPr>
            <p:nvPr/>
          </p:nvSpPr>
          <p:spPr bwMode="auto">
            <a:xfrm>
              <a:off x="3048" y="2958"/>
              <a:ext cx="1032" cy="0"/>
            </a:xfrm>
            <a:prstGeom prst="line">
              <a:avLst/>
            </a:prstGeom>
            <a:noFill/>
            <a:ln w="38100">
              <a:solidFill>
                <a:schemeClr val="tx1"/>
              </a:solidFill>
              <a:prstDash val="sysDot"/>
              <a:round/>
              <a:headEnd/>
              <a:tailEnd type="triangle" w="med" len="lg"/>
            </a:ln>
          </p:spPr>
          <p:txBody>
            <a:bodyPr/>
            <a:lstStyle/>
            <a:p>
              <a:endParaRPr lang="en-US"/>
            </a:p>
          </p:txBody>
        </p:sp>
        <p:sp>
          <p:nvSpPr>
            <p:cNvPr id="48211" name="Line 40"/>
            <p:cNvSpPr>
              <a:spLocks noChangeShapeType="1"/>
            </p:cNvSpPr>
            <p:nvPr/>
          </p:nvSpPr>
          <p:spPr bwMode="auto">
            <a:xfrm>
              <a:off x="1344" y="2866"/>
              <a:ext cx="0" cy="184"/>
            </a:xfrm>
            <a:prstGeom prst="line">
              <a:avLst/>
            </a:prstGeom>
            <a:noFill/>
            <a:ln w="38100">
              <a:solidFill>
                <a:schemeClr val="tx1"/>
              </a:solidFill>
              <a:round/>
              <a:headEnd/>
              <a:tailEnd/>
            </a:ln>
          </p:spPr>
          <p:txBody>
            <a:bodyPr/>
            <a:lstStyle/>
            <a:p>
              <a:endParaRPr lang="en-US"/>
            </a:p>
          </p:txBody>
        </p:sp>
        <p:sp>
          <p:nvSpPr>
            <p:cNvPr id="48212" name="Line 43"/>
            <p:cNvSpPr>
              <a:spLocks noChangeShapeType="1"/>
            </p:cNvSpPr>
            <p:nvPr/>
          </p:nvSpPr>
          <p:spPr bwMode="auto">
            <a:xfrm>
              <a:off x="4088" y="2866"/>
              <a:ext cx="0" cy="184"/>
            </a:xfrm>
            <a:prstGeom prst="line">
              <a:avLst/>
            </a:prstGeom>
            <a:noFill/>
            <a:ln w="38100">
              <a:solidFill>
                <a:schemeClr val="tx1"/>
              </a:solidFill>
              <a:round/>
              <a:headEnd/>
              <a:tailEnd/>
            </a:ln>
          </p:spPr>
          <p:txBody>
            <a:bodyPr/>
            <a:lstStyle/>
            <a:p>
              <a:endParaRPr lang="en-US"/>
            </a:p>
          </p:txBody>
        </p:sp>
        <p:grpSp>
          <p:nvGrpSpPr>
            <p:cNvPr id="48213" name="Group 47"/>
            <p:cNvGrpSpPr>
              <a:grpSpLocks/>
            </p:cNvGrpSpPr>
            <p:nvPr/>
          </p:nvGrpSpPr>
          <p:grpSpPr bwMode="auto">
            <a:xfrm>
              <a:off x="2348" y="2814"/>
              <a:ext cx="757" cy="291"/>
              <a:chOff x="71" y="2496"/>
              <a:chExt cx="757" cy="291"/>
            </a:xfrm>
          </p:grpSpPr>
          <p:sp>
            <p:nvSpPr>
              <p:cNvPr id="48214" name="Text Box 44"/>
              <p:cNvSpPr txBox="1">
                <a:spLocks noChangeArrowheads="1"/>
              </p:cNvSpPr>
              <p:nvPr/>
            </p:nvSpPr>
            <p:spPr bwMode="auto">
              <a:xfrm>
                <a:off x="71" y="2496"/>
                <a:ext cx="757" cy="291"/>
              </a:xfrm>
              <a:prstGeom prst="rect">
                <a:avLst/>
              </a:prstGeom>
              <a:noFill/>
              <a:ln w="9525">
                <a:noFill/>
                <a:miter lim="800000"/>
                <a:headEnd/>
                <a:tailEnd/>
              </a:ln>
            </p:spPr>
            <p:txBody>
              <a:bodyPr wrap="none">
                <a:spAutoFit/>
              </a:bodyPr>
              <a:lstStyle/>
              <a:p>
                <a:pPr algn="ctr"/>
                <a:r>
                  <a:rPr lang="en-US" sz="1200">
                    <a:ea typeface="MS PGothic" pitchFamily="34" charset="-128"/>
                  </a:rPr>
                  <a:t>99.7% of all </a:t>
                </a:r>
                <a:r>
                  <a:rPr lang="en-US" sz="1200" i="1">
                    <a:latin typeface="Times New Roman" pitchFamily="18" charset="0"/>
                    <a:ea typeface="MS PGothic" pitchFamily="34" charset="-128"/>
                  </a:rPr>
                  <a:t>x</a:t>
                </a:r>
              </a:p>
              <a:p>
                <a:pPr algn="ctr"/>
                <a:r>
                  <a:rPr lang="en-US" sz="1200">
                    <a:ea typeface="MS PGothic" pitchFamily="34" charset="-128"/>
                  </a:rPr>
                  <a:t>fall within ±3</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8215" name="Line 45"/>
              <p:cNvSpPr>
                <a:spLocks noChangeShapeType="1"/>
              </p:cNvSpPr>
              <p:nvPr/>
            </p:nvSpPr>
            <p:spPr bwMode="auto">
              <a:xfrm>
                <a:off x="683" y="2556"/>
                <a:ext cx="48" cy="0"/>
              </a:xfrm>
              <a:prstGeom prst="line">
                <a:avLst/>
              </a:prstGeom>
              <a:noFill/>
              <a:ln w="19050">
                <a:solidFill>
                  <a:schemeClr val="tx1"/>
                </a:solidFill>
                <a:round/>
                <a:headEnd/>
                <a:tailEnd/>
              </a:ln>
            </p:spPr>
            <p:txBody>
              <a:bodyPr/>
              <a:lstStyle/>
              <a:p>
                <a:endParaRPr lang="en-US"/>
              </a:p>
            </p:txBody>
          </p:sp>
          <p:sp>
            <p:nvSpPr>
              <p:cNvPr id="48216" name="Line 46"/>
              <p:cNvSpPr>
                <a:spLocks noChangeShapeType="1"/>
              </p:cNvSpPr>
              <p:nvPr/>
            </p:nvSpPr>
            <p:spPr bwMode="auto">
              <a:xfrm>
                <a:off x="720" y="2713"/>
                <a:ext cx="33" cy="0"/>
              </a:xfrm>
              <a:prstGeom prst="line">
                <a:avLst/>
              </a:prstGeom>
              <a:noFill/>
              <a:ln w="9525">
                <a:solidFill>
                  <a:schemeClr val="tx1"/>
                </a:solidFill>
                <a:round/>
                <a:headEnd/>
                <a:tailEnd/>
              </a:ln>
            </p:spPr>
            <p:txBody>
              <a:bodyPr/>
              <a:lstStyle/>
              <a:p>
                <a:endParaRPr lang="en-US"/>
              </a:p>
            </p:txBody>
          </p:sp>
        </p:grpSp>
      </p:grpSp>
      <p:grpSp>
        <p:nvGrpSpPr>
          <p:cNvPr id="48196" name="Group 56"/>
          <p:cNvGrpSpPr>
            <a:grpSpLocks/>
          </p:cNvGrpSpPr>
          <p:nvPr/>
        </p:nvGrpSpPr>
        <p:grpSpPr bwMode="auto">
          <a:xfrm>
            <a:off x="3111500" y="4819650"/>
            <a:ext cx="2882900" cy="292100"/>
            <a:chOff x="1800" y="3156"/>
            <a:chExt cx="1816" cy="184"/>
          </a:xfrm>
        </p:grpSpPr>
        <p:sp>
          <p:nvSpPr>
            <p:cNvPr id="48201" name="Line 41"/>
            <p:cNvSpPr>
              <a:spLocks noChangeShapeType="1"/>
            </p:cNvSpPr>
            <p:nvPr/>
          </p:nvSpPr>
          <p:spPr bwMode="auto">
            <a:xfrm>
              <a:off x="1800" y="3156"/>
              <a:ext cx="0" cy="184"/>
            </a:xfrm>
            <a:prstGeom prst="line">
              <a:avLst/>
            </a:prstGeom>
            <a:noFill/>
            <a:ln w="38100">
              <a:solidFill>
                <a:schemeClr val="tx1"/>
              </a:solidFill>
              <a:round/>
              <a:headEnd/>
              <a:tailEnd/>
            </a:ln>
          </p:spPr>
          <p:txBody>
            <a:bodyPr/>
            <a:lstStyle/>
            <a:p>
              <a:endParaRPr lang="en-US"/>
            </a:p>
          </p:txBody>
        </p:sp>
        <p:sp>
          <p:nvSpPr>
            <p:cNvPr id="48202" name="Line 42"/>
            <p:cNvSpPr>
              <a:spLocks noChangeShapeType="1"/>
            </p:cNvSpPr>
            <p:nvPr/>
          </p:nvSpPr>
          <p:spPr bwMode="auto">
            <a:xfrm>
              <a:off x="3616" y="3156"/>
              <a:ext cx="0" cy="184"/>
            </a:xfrm>
            <a:prstGeom prst="line">
              <a:avLst/>
            </a:prstGeom>
            <a:noFill/>
            <a:ln w="38100">
              <a:solidFill>
                <a:schemeClr val="tx1"/>
              </a:solidFill>
              <a:round/>
              <a:headEnd/>
              <a:tailEnd/>
            </a:ln>
          </p:spPr>
          <p:txBody>
            <a:bodyPr/>
            <a:lstStyle/>
            <a:p>
              <a:endParaRPr lang="en-US"/>
            </a:p>
          </p:txBody>
        </p:sp>
        <p:grpSp>
          <p:nvGrpSpPr>
            <p:cNvPr id="48203" name="Group 52"/>
            <p:cNvGrpSpPr>
              <a:grpSpLocks/>
            </p:cNvGrpSpPr>
            <p:nvPr/>
          </p:nvGrpSpPr>
          <p:grpSpPr bwMode="auto">
            <a:xfrm>
              <a:off x="2021" y="3161"/>
              <a:ext cx="1357" cy="174"/>
              <a:chOff x="422" y="2510"/>
              <a:chExt cx="1357" cy="174"/>
            </a:xfrm>
          </p:grpSpPr>
          <p:sp>
            <p:nvSpPr>
              <p:cNvPr id="48206" name="Text Box 49"/>
              <p:cNvSpPr txBox="1">
                <a:spLocks noChangeArrowheads="1"/>
              </p:cNvSpPr>
              <p:nvPr/>
            </p:nvSpPr>
            <p:spPr bwMode="auto">
              <a:xfrm>
                <a:off x="422" y="2510"/>
                <a:ext cx="1357" cy="174"/>
              </a:xfrm>
              <a:prstGeom prst="rect">
                <a:avLst/>
              </a:prstGeom>
              <a:noFill/>
              <a:ln w="9525">
                <a:noFill/>
                <a:miter lim="800000"/>
                <a:headEnd/>
                <a:tailEnd/>
              </a:ln>
            </p:spPr>
            <p:txBody>
              <a:bodyPr wrap="none">
                <a:spAutoFit/>
              </a:bodyPr>
              <a:lstStyle/>
              <a:p>
                <a:pPr algn="ctr"/>
                <a:r>
                  <a:rPr lang="en-US" sz="1200">
                    <a:ea typeface="MS PGothic" pitchFamily="34" charset="-128"/>
                  </a:rPr>
                  <a:t>95.5% of all </a:t>
                </a:r>
                <a:r>
                  <a:rPr lang="en-US" sz="1200" i="1">
                    <a:latin typeface="Times New Roman" pitchFamily="18" charset="0"/>
                    <a:ea typeface="MS PGothic" pitchFamily="34" charset="-128"/>
                  </a:rPr>
                  <a:t>x </a:t>
                </a:r>
                <a:r>
                  <a:rPr lang="en-US" sz="1200">
                    <a:ea typeface="MS PGothic" pitchFamily="34" charset="-128"/>
                  </a:rPr>
                  <a:t>fall within ±2</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8207" name="Line 50"/>
              <p:cNvSpPr>
                <a:spLocks noChangeShapeType="1"/>
              </p:cNvSpPr>
              <p:nvPr/>
            </p:nvSpPr>
            <p:spPr bwMode="auto">
              <a:xfrm>
                <a:off x="1019" y="2572"/>
                <a:ext cx="48" cy="0"/>
              </a:xfrm>
              <a:prstGeom prst="line">
                <a:avLst/>
              </a:prstGeom>
              <a:noFill/>
              <a:ln w="19050">
                <a:solidFill>
                  <a:schemeClr val="tx1"/>
                </a:solidFill>
                <a:round/>
                <a:headEnd/>
                <a:tailEnd/>
              </a:ln>
            </p:spPr>
            <p:txBody>
              <a:bodyPr/>
              <a:lstStyle/>
              <a:p>
                <a:endParaRPr lang="en-US"/>
              </a:p>
            </p:txBody>
          </p:sp>
          <p:sp>
            <p:nvSpPr>
              <p:cNvPr id="48208" name="Line 51"/>
              <p:cNvSpPr>
                <a:spLocks noChangeShapeType="1"/>
              </p:cNvSpPr>
              <p:nvPr/>
            </p:nvSpPr>
            <p:spPr bwMode="auto">
              <a:xfrm>
                <a:off x="1674" y="2613"/>
                <a:ext cx="33" cy="0"/>
              </a:xfrm>
              <a:prstGeom prst="line">
                <a:avLst/>
              </a:prstGeom>
              <a:noFill/>
              <a:ln w="9525">
                <a:solidFill>
                  <a:schemeClr val="tx1"/>
                </a:solidFill>
                <a:round/>
                <a:headEnd/>
                <a:tailEnd/>
              </a:ln>
            </p:spPr>
            <p:txBody>
              <a:bodyPr/>
              <a:lstStyle/>
              <a:p>
                <a:endParaRPr lang="en-US"/>
              </a:p>
            </p:txBody>
          </p:sp>
        </p:grpSp>
        <p:sp>
          <p:nvSpPr>
            <p:cNvPr id="48204" name="Line 53"/>
            <p:cNvSpPr>
              <a:spLocks noChangeShapeType="1"/>
            </p:cNvSpPr>
            <p:nvPr/>
          </p:nvSpPr>
          <p:spPr bwMode="auto">
            <a:xfrm flipH="1">
              <a:off x="1808" y="3248"/>
              <a:ext cx="240" cy="0"/>
            </a:xfrm>
            <a:prstGeom prst="line">
              <a:avLst/>
            </a:prstGeom>
            <a:noFill/>
            <a:ln w="38100">
              <a:solidFill>
                <a:schemeClr val="tx1"/>
              </a:solidFill>
              <a:prstDash val="sysDot"/>
              <a:round/>
              <a:headEnd/>
              <a:tailEnd type="triangle" w="med" len="lg"/>
            </a:ln>
          </p:spPr>
          <p:txBody>
            <a:bodyPr/>
            <a:lstStyle/>
            <a:p>
              <a:endParaRPr lang="en-US"/>
            </a:p>
          </p:txBody>
        </p:sp>
        <p:sp>
          <p:nvSpPr>
            <p:cNvPr id="48205" name="Line 54"/>
            <p:cNvSpPr>
              <a:spLocks noChangeShapeType="1"/>
            </p:cNvSpPr>
            <p:nvPr/>
          </p:nvSpPr>
          <p:spPr bwMode="auto">
            <a:xfrm>
              <a:off x="3372" y="3248"/>
              <a:ext cx="240" cy="0"/>
            </a:xfrm>
            <a:prstGeom prst="line">
              <a:avLst/>
            </a:prstGeom>
            <a:noFill/>
            <a:ln w="38100">
              <a:solidFill>
                <a:schemeClr val="tx1"/>
              </a:solidFill>
              <a:prstDash val="sysDot"/>
              <a:round/>
              <a:headEnd/>
              <a:tailEnd type="triangle" w="med" len="lg"/>
            </a:ln>
          </p:spPr>
          <p:txBody>
            <a:bodyPr/>
            <a:lstStyle/>
            <a:p>
              <a:endParaRPr lang="en-US"/>
            </a:p>
          </p:txBody>
        </p:sp>
      </p:grpSp>
      <p:sp>
        <p:nvSpPr>
          <p:cNvPr id="48197" name="Text Box 22"/>
          <p:cNvSpPr txBox="1">
            <a:spLocks noChangeArrowheads="1"/>
          </p:cNvSpPr>
          <p:nvPr/>
        </p:nvSpPr>
        <p:spPr bwMode="auto">
          <a:xfrm>
            <a:off x="1336675" y="1671638"/>
            <a:ext cx="2247900" cy="276225"/>
          </a:xfrm>
          <a:prstGeom prst="rect">
            <a:avLst/>
          </a:prstGeom>
          <a:noFill/>
          <a:ln w="9525">
            <a:noFill/>
            <a:miter lim="800000"/>
            <a:headEnd/>
            <a:tailEnd/>
          </a:ln>
        </p:spPr>
        <p:txBody>
          <a:bodyPr wrap="none">
            <a:spAutoFit/>
          </a:bodyPr>
          <a:lstStyle/>
          <a:p>
            <a:r>
              <a:rPr lang="en-US" sz="1200">
                <a:ea typeface="MS PGothic" pitchFamily="34" charset="-128"/>
              </a:rPr>
              <a:t>Some Population Distributions</a:t>
            </a:r>
          </a:p>
        </p:txBody>
      </p:sp>
      <p:sp>
        <p:nvSpPr>
          <p:cNvPr id="48198" name="TextBox 7"/>
          <p:cNvSpPr txBox="1">
            <a:spLocks noChangeArrowheads="1"/>
          </p:cNvSpPr>
          <p:nvPr/>
        </p:nvSpPr>
        <p:spPr bwMode="auto">
          <a:xfrm>
            <a:off x="236538" y="1300163"/>
            <a:ext cx="4327525" cy="307975"/>
          </a:xfrm>
          <a:prstGeom prst="rect">
            <a:avLst/>
          </a:prstGeom>
          <a:noFill/>
          <a:ln w="9525">
            <a:noFill/>
            <a:miter lim="800000"/>
            <a:headEnd/>
            <a:tailEnd/>
          </a:ln>
        </p:spPr>
        <p:txBody>
          <a:bodyPr wrap="none">
            <a:spAutoFit/>
          </a:bodyPr>
          <a:lstStyle/>
          <a:p>
            <a:r>
              <a:rPr lang="en-US" sz="1400"/>
              <a:t>Figure 15.2 – Population and Sampling Distributions </a:t>
            </a:r>
          </a:p>
        </p:txBody>
      </p:sp>
      <p:grpSp>
        <p:nvGrpSpPr>
          <p:cNvPr id="48199" name="Group 74"/>
          <p:cNvGrpSpPr>
            <a:grpSpLocks/>
          </p:cNvGrpSpPr>
          <p:nvPr/>
        </p:nvGrpSpPr>
        <p:grpSpPr bwMode="auto">
          <a:xfrm>
            <a:off x="1457325" y="508000"/>
            <a:ext cx="7270750" cy="2782888"/>
            <a:chOff x="1456906" y="507919"/>
            <a:chExt cx="7271587" cy="2783076"/>
          </a:xfrm>
        </p:grpSpPr>
        <p:sp>
          <p:nvSpPr>
            <p:cNvPr id="3" name="TextBox 2"/>
            <p:cNvSpPr txBox="1"/>
            <p:nvPr/>
          </p:nvSpPr>
          <p:spPr>
            <a:xfrm>
              <a:off x="1456906" y="507919"/>
              <a:ext cx="7271587" cy="2783076"/>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0"/>
                </a:spcAft>
                <a:defRPr/>
              </a:pPr>
              <a:r>
                <a:rPr lang="en-US" dirty="0">
                  <a:latin typeface="Arial"/>
                  <a:cs typeface="Arial"/>
                </a:rPr>
                <a:t>Because this is a normal </a:t>
              </a:r>
              <a:r>
                <a:rPr lang="en-US" dirty="0">
                  <a:latin typeface="Arial"/>
                  <a:cs typeface="Arial"/>
                </a:rPr>
                <a:t>distribution </a:t>
              </a:r>
              <a:r>
                <a:rPr lang="en-US" dirty="0">
                  <a:latin typeface="Arial"/>
                  <a:cs typeface="Arial"/>
                </a:rPr>
                <a:t>we can state that </a:t>
              </a:r>
              <a:endParaRPr lang="en-US" dirty="0">
                <a:latin typeface="Arial"/>
                <a:cs typeface="Arial"/>
              </a:endParaRPr>
            </a:p>
            <a:p>
              <a:pPr fontAlgn="auto">
                <a:spcBef>
                  <a:spcPts val="0"/>
                </a:spcBef>
                <a:spcAft>
                  <a:spcPts val="0"/>
                </a:spcAft>
                <a:defRPr/>
              </a:pPr>
              <a:endParaRPr lang="en-US" dirty="0">
                <a:latin typeface="Arial"/>
                <a:cs typeface="Arial"/>
              </a:endParaRPr>
            </a:p>
            <a:p>
              <a:pPr marL="342900" indent="-342900" fontAlgn="auto">
                <a:spcBef>
                  <a:spcPts val="0"/>
                </a:spcBef>
                <a:spcAft>
                  <a:spcPts val="0"/>
                </a:spcAft>
                <a:buFont typeface="+mj-lt"/>
                <a:buAutoNum type="arabicPeriod"/>
                <a:defRPr/>
              </a:pPr>
              <a:r>
                <a:rPr lang="en-US" dirty="0">
                  <a:latin typeface="Arial"/>
                  <a:cs typeface="Arial"/>
                </a:rPr>
                <a:t>99.7</a:t>
              </a:r>
              <a:r>
                <a:rPr lang="en-US" dirty="0">
                  <a:latin typeface="Arial"/>
                  <a:cs typeface="Arial"/>
                </a:rPr>
                <a:t>% of the </a:t>
              </a:r>
              <a:r>
                <a:rPr lang="en-US" dirty="0">
                  <a:latin typeface="Arial"/>
                  <a:cs typeface="Arial"/>
                </a:rPr>
                <a:t>time </a:t>
              </a:r>
              <a:r>
                <a:rPr lang="en-US" dirty="0">
                  <a:latin typeface="Arial"/>
                  <a:cs typeface="Arial"/>
                </a:rPr>
                <a:t>the sample averages will fall within  </a:t>
              </a:r>
              <a:r>
                <a:rPr lang="en-US" dirty="0">
                  <a:latin typeface="Arial"/>
                  <a:cs typeface="Arial"/>
                </a:rPr>
                <a:t>          of </a:t>
              </a:r>
              <a:r>
                <a:rPr lang="en-US" dirty="0">
                  <a:latin typeface="Arial"/>
                  <a:cs typeface="Arial"/>
                </a:rPr>
                <a:t>the population mean if the </a:t>
              </a:r>
              <a:r>
                <a:rPr lang="en-US" dirty="0">
                  <a:latin typeface="Arial"/>
                  <a:cs typeface="Arial"/>
                </a:rPr>
                <a:t>process </a:t>
              </a:r>
              <a:r>
                <a:rPr lang="en-US" dirty="0">
                  <a:latin typeface="Arial"/>
                  <a:cs typeface="Arial"/>
                </a:rPr>
                <a:t>has only random </a:t>
              </a:r>
              <a:r>
                <a:rPr lang="en-US" dirty="0">
                  <a:latin typeface="Arial"/>
                  <a:cs typeface="Arial"/>
                </a:rPr>
                <a:t>variations </a:t>
              </a:r>
              <a:endParaRPr lang="en-US" dirty="0">
                <a:latin typeface="Arial"/>
                <a:cs typeface="Arial"/>
              </a:endParaRPr>
            </a:p>
            <a:p>
              <a:pPr marL="342900" indent="-342900" fontAlgn="auto">
                <a:spcBef>
                  <a:spcPts val="0"/>
                </a:spcBef>
                <a:spcAft>
                  <a:spcPts val="0"/>
                </a:spcAft>
                <a:buFont typeface="+mj-lt"/>
                <a:buAutoNum type="arabicPeriod"/>
                <a:defRPr/>
              </a:pPr>
              <a:r>
                <a:rPr lang="en-US" dirty="0">
                  <a:latin typeface="Arial"/>
                  <a:cs typeface="Arial"/>
                </a:rPr>
                <a:t>95.5</a:t>
              </a:r>
              <a:r>
                <a:rPr lang="en-US" dirty="0">
                  <a:latin typeface="Arial"/>
                  <a:cs typeface="Arial"/>
                </a:rPr>
                <a:t>% of the </a:t>
              </a:r>
              <a:r>
                <a:rPr lang="en-US" dirty="0">
                  <a:latin typeface="Arial"/>
                  <a:cs typeface="Arial"/>
                </a:rPr>
                <a:t>time </a:t>
              </a:r>
              <a:r>
                <a:rPr lang="en-US" dirty="0">
                  <a:latin typeface="Arial"/>
                  <a:cs typeface="Arial"/>
                </a:rPr>
                <a:t>the sample averages will fall within  </a:t>
              </a:r>
              <a:r>
                <a:rPr lang="en-US" dirty="0">
                  <a:latin typeface="Arial"/>
                  <a:cs typeface="Arial"/>
                </a:rPr>
                <a:t>          of </a:t>
              </a:r>
              <a:r>
                <a:rPr lang="en-US" dirty="0">
                  <a:latin typeface="Arial"/>
                  <a:cs typeface="Arial"/>
                </a:rPr>
                <a:t>the population mean if the </a:t>
              </a:r>
              <a:r>
                <a:rPr lang="en-US" dirty="0">
                  <a:latin typeface="Arial"/>
                  <a:cs typeface="Arial"/>
                </a:rPr>
                <a:t>process </a:t>
              </a:r>
              <a:r>
                <a:rPr lang="en-US" dirty="0">
                  <a:latin typeface="Arial"/>
                  <a:cs typeface="Arial"/>
                </a:rPr>
                <a:t>has only random </a:t>
              </a:r>
              <a:r>
                <a:rPr lang="en-US" dirty="0">
                  <a:latin typeface="Arial"/>
                  <a:cs typeface="Arial"/>
                </a:rPr>
                <a:t>variations</a:t>
              </a:r>
              <a:endParaRPr lang="en-US" dirty="0">
                <a:latin typeface="Arial"/>
                <a:cs typeface="Arial"/>
              </a:endParaRPr>
            </a:p>
          </p:txBody>
        </p:sp>
        <p:graphicFrame>
          <p:nvGraphicFramePr>
            <p:cNvPr id="48187" name="Object 59"/>
            <p:cNvGraphicFramePr>
              <a:graphicFrameLocks noChangeAspect="1"/>
            </p:cNvGraphicFramePr>
            <p:nvPr/>
          </p:nvGraphicFramePr>
          <p:xfrm>
            <a:off x="7510463" y="1349375"/>
            <a:ext cx="571500" cy="304800"/>
          </p:xfrm>
          <a:graphic>
            <a:graphicData uri="http://schemas.openxmlformats.org/presentationml/2006/ole">
              <p:oleObj spid="_x0000_s48187" name="Equation" r:id="rId4" imgW="557640" imgH="292320" progId="Equation.3">
                <p:embed/>
              </p:oleObj>
            </a:graphicData>
          </a:graphic>
        </p:graphicFrame>
        <p:graphicFrame>
          <p:nvGraphicFramePr>
            <p:cNvPr id="48188" name="Object 60"/>
            <p:cNvGraphicFramePr>
              <a:graphicFrameLocks noChangeAspect="1"/>
            </p:cNvGraphicFramePr>
            <p:nvPr/>
          </p:nvGraphicFramePr>
          <p:xfrm>
            <a:off x="7509937" y="2161119"/>
            <a:ext cx="571500" cy="304800"/>
          </p:xfrm>
          <a:graphic>
            <a:graphicData uri="http://schemas.openxmlformats.org/presentationml/2006/ole">
              <p:oleObj spid="_x0000_s48188" name="Equation" r:id="rId5" imgW="557640" imgH="292320" progId="Equation.3">
                <p:embed/>
              </p:oleObj>
            </a:graphicData>
          </a:graphic>
        </p:graphicFrame>
      </p:grpSp>
    </p:spTree>
  </p:cSld>
  <p:clrMapOvr>
    <a:masterClrMapping/>
  </p:clrMapOvr>
  <p:transition spd="slow">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13" name="Title 1"/>
          <p:cNvSpPr>
            <a:spLocks noGrp="1"/>
          </p:cNvSpPr>
          <p:nvPr>
            <p:ph type="title"/>
          </p:nvPr>
        </p:nvSpPr>
        <p:spPr/>
        <p:txBody>
          <a:bodyPr/>
          <a:lstStyle/>
          <a:p>
            <a:r>
              <a:rPr lang="en-US" smtClean="0">
                <a:latin typeface="Arial" charset="0"/>
                <a:cs typeface="Arial" charset="0"/>
              </a:rPr>
              <a:t>The Central Limit Theorem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B8A23C5C-E815-44BB-91E1-1FB208BF6553}" type="slidenum">
              <a:rPr lang="en-US"/>
              <a:pPr>
                <a:defRPr/>
              </a:pPr>
              <a:t>19</a:t>
            </a:fld>
            <a:endParaRPr lang="en-US"/>
          </a:p>
        </p:txBody>
      </p:sp>
      <p:grpSp>
        <p:nvGrpSpPr>
          <p:cNvPr id="49216" name="Group 90"/>
          <p:cNvGrpSpPr>
            <a:grpSpLocks/>
          </p:cNvGrpSpPr>
          <p:nvPr/>
        </p:nvGrpSpPr>
        <p:grpSpPr bwMode="auto">
          <a:xfrm>
            <a:off x="1936750" y="3821113"/>
            <a:ext cx="5702300" cy="2733675"/>
            <a:chOff x="1060" y="2407"/>
            <a:chExt cx="3592" cy="1722"/>
          </a:xfrm>
        </p:grpSpPr>
        <p:sp>
          <p:nvSpPr>
            <p:cNvPr id="49262" name="Freeform 18"/>
            <p:cNvSpPr>
              <a:spLocks/>
            </p:cNvSpPr>
            <p:nvPr/>
          </p:nvSpPr>
          <p:spPr bwMode="auto">
            <a:xfrm>
              <a:off x="1160" y="2407"/>
              <a:ext cx="3112" cy="1153"/>
            </a:xfrm>
            <a:custGeom>
              <a:avLst/>
              <a:gdLst>
                <a:gd name="T0" fmla="*/ 0 w 3112"/>
                <a:gd name="T1" fmla="*/ 1153 h 1153"/>
                <a:gd name="T2" fmla="*/ 184 w 3112"/>
                <a:gd name="T3" fmla="*/ 1089 h 1153"/>
                <a:gd name="T4" fmla="*/ 400 w 3112"/>
                <a:gd name="T5" fmla="*/ 957 h 1153"/>
                <a:gd name="T6" fmla="*/ 644 w 3112"/>
                <a:gd name="T7" fmla="*/ 749 h 1153"/>
                <a:gd name="T8" fmla="*/ 872 w 3112"/>
                <a:gd name="T9" fmla="*/ 509 h 1153"/>
                <a:gd name="T10" fmla="*/ 1072 w 3112"/>
                <a:gd name="T11" fmla="*/ 305 h 1153"/>
                <a:gd name="T12" fmla="*/ 1284 w 3112"/>
                <a:gd name="T13" fmla="*/ 101 h 1153"/>
                <a:gd name="T14" fmla="*/ 1444 w 3112"/>
                <a:gd name="T15" fmla="*/ 17 h 1153"/>
                <a:gd name="T16" fmla="*/ 1568 w 3112"/>
                <a:gd name="T17" fmla="*/ 1 h 1153"/>
                <a:gd name="T18" fmla="*/ 1680 w 3112"/>
                <a:gd name="T19" fmla="*/ 17 h 1153"/>
                <a:gd name="T20" fmla="*/ 1784 w 3112"/>
                <a:gd name="T21" fmla="*/ 77 h 1153"/>
                <a:gd name="T22" fmla="*/ 1996 w 3112"/>
                <a:gd name="T23" fmla="*/ 253 h 1153"/>
                <a:gd name="T24" fmla="*/ 2232 w 3112"/>
                <a:gd name="T25" fmla="*/ 497 h 1153"/>
                <a:gd name="T26" fmla="*/ 2464 w 3112"/>
                <a:gd name="T27" fmla="*/ 737 h 1153"/>
                <a:gd name="T28" fmla="*/ 2696 w 3112"/>
                <a:gd name="T29" fmla="*/ 941 h 1153"/>
                <a:gd name="T30" fmla="*/ 2924 w 3112"/>
                <a:gd name="T31" fmla="*/ 1081 h 1153"/>
                <a:gd name="T32" fmla="*/ 3112 w 3112"/>
                <a:gd name="T33" fmla="*/ 1145 h 11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12"/>
                <a:gd name="T52" fmla="*/ 0 h 1153"/>
                <a:gd name="T53" fmla="*/ 3112 w 3112"/>
                <a:gd name="T54" fmla="*/ 1153 h 11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12" h="1153">
                  <a:moveTo>
                    <a:pt x="0" y="1153"/>
                  </a:moveTo>
                  <a:cubicBezTo>
                    <a:pt x="58" y="1137"/>
                    <a:pt x="117" y="1122"/>
                    <a:pt x="184" y="1089"/>
                  </a:cubicBezTo>
                  <a:cubicBezTo>
                    <a:pt x="251" y="1056"/>
                    <a:pt x="323" y="1014"/>
                    <a:pt x="400" y="957"/>
                  </a:cubicBezTo>
                  <a:cubicBezTo>
                    <a:pt x="477" y="900"/>
                    <a:pt x="565" y="824"/>
                    <a:pt x="644" y="749"/>
                  </a:cubicBezTo>
                  <a:cubicBezTo>
                    <a:pt x="723" y="674"/>
                    <a:pt x="801" y="583"/>
                    <a:pt x="872" y="509"/>
                  </a:cubicBezTo>
                  <a:cubicBezTo>
                    <a:pt x="943" y="435"/>
                    <a:pt x="1003" y="373"/>
                    <a:pt x="1072" y="305"/>
                  </a:cubicBezTo>
                  <a:cubicBezTo>
                    <a:pt x="1141" y="237"/>
                    <a:pt x="1222" y="149"/>
                    <a:pt x="1284" y="101"/>
                  </a:cubicBezTo>
                  <a:cubicBezTo>
                    <a:pt x="1346" y="53"/>
                    <a:pt x="1397" y="34"/>
                    <a:pt x="1444" y="17"/>
                  </a:cubicBezTo>
                  <a:cubicBezTo>
                    <a:pt x="1491" y="0"/>
                    <a:pt x="1529" y="1"/>
                    <a:pt x="1568" y="1"/>
                  </a:cubicBezTo>
                  <a:cubicBezTo>
                    <a:pt x="1607" y="1"/>
                    <a:pt x="1644" y="4"/>
                    <a:pt x="1680" y="17"/>
                  </a:cubicBezTo>
                  <a:cubicBezTo>
                    <a:pt x="1716" y="30"/>
                    <a:pt x="1731" y="38"/>
                    <a:pt x="1784" y="77"/>
                  </a:cubicBezTo>
                  <a:cubicBezTo>
                    <a:pt x="1837" y="116"/>
                    <a:pt x="1922" y="183"/>
                    <a:pt x="1996" y="253"/>
                  </a:cubicBezTo>
                  <a:cubicBezTo>
                    <a:pt x="2070" y="323"/>
                    <a:pt x="2154" y="416"/>
                    <a:pt x="2232" y="497"/>
                  </a:cubicBezTo>
                  <a:cubicBezTo>
                    <a:pt x="2310" y="578"/>
                    <a:pt x="2387" y="663"/>
                    <a:pt x="2464" y="737"/>
                  </a:cubicBezTo>
                  <a:cubicBezTo>
                    <a:pt x="2541" y="811"/>
                    <a:pt x="2619" y="884"/>
                    <a:pt x="2696" y="941"/>
                  </a:cubicBezTo>
                  <a:cubicBezTo>
                    <a:pt x="2773" y="998"/>
                    <a:pt x="2855" y="1047"/>
                    <a:pt x="2924" y="1081"/>
                  </a:cubicBezTo>
                  <a:cubicBezTo>
                    <a:pt x="2993" y="1115"/>
                    <a:pt x="3052" y="1130"/>
                    <a:pt x="3112" y="1145"/>
                  </a:cubicBezTo>
                </a:path>
              </a:pathLst>
            </a:custGeom>
            <a:solidFill>
              <a:srgbClr val="8BAEB8"/>
            </a:solidFill>
            <a:ln w="38100" cmpd="sng">
              <a:solidFill>
                <a:schemeClr val="tx1"/>
              </a:solidFill>
              <a:round/>
              <a:headEnd/>
              <a:tailEnd/>
            </a:ln>
          </p:spPr>
          <p:txBody>
            <a:bodyPr/>
            <a:lstStyle/>
            <a:p>
              <a:endParaRPr lang="en-US"/>
            </a:p>
          </p:txBody>
        </p:sp>
        <p:grpSp>
          <p:nvGrpSpPr>
            <p:cNvPr id="49263" name="Group 86"/>
            <p:cNvGrpSpPr>
              <a:grpSpLocks/>
            </p:cNvGrpSpPr>
            <p:nvPr/>
          </p:nvGrpSpPr>
          <p:grpSpPr bwMode="auto">
            <a:xfrm>
              <a:off x="1060" y="3402"/>
              <a:ext cx="3592" cy="472"/>
              <a:chOff x="1060" y="3522"/>
              <a:chExt cx="3592" cy="472"/>
            </a:xfrm>
          </p:grpSpPr>
          <p:sp>
            <p:nvSpPr>
              <p:cNvPr id="49264" name="Line 17"/>
              <p:cNvSpPr>
                <a:spLocks noChangeShapeType="1"/>
              </p:cNvSpPr>
              <p:nvPr/>
            </p:nvSpPr>
            <p:spPr bwMode="auto">
              <a:xfrm>
                <a:off x="1060" y="3684"/>
                <a:ext cx="3592" cy="0"/>
              </a:xfrm>
              <a:prstGeom prst="line">
                <a:avLst/>
              </a:prstGeom>
              <a:noFill/>
              <a:ln w="38100">
                <a:solidFill>
                  <a:schemeClr val="tx1"/>
                </a:solidFill>
                <a:round/>
                <a:headEnd/>
                <a:tailEnd/>
              </a:ln>
            </p:spPr>
            <p:txBody>
              <a:bodyPr/>
              <a:lstStyle/>
              <a:p>
                <a:endParaRPr lang="en-US"/>
              </a:p>
            </p:txBody>
          </p:sp>
          <p:grpSp>
            <p:nvGrpSpPr>
              <p:cNvPr id="49265" name="Group 85"/>
              <p:cNvGrpSpPr>
                <a:grpSpLocks/>
              </p:cNvGrpSpPr>
              <p:nvPr/>
            </p:nvGrpSpPr>
            <p:grpSpPr bwMode="auto">
              <a:xfrm>
                <a:off x="1174" y="3522"/>
                <a:ext cx="335" cy="333"/>
                <a:chOff x="1174" y="3522"/>
                <a:chExt cx="335" cy="333"/>
              </a:xfrm>
            </p:grpSpPr>
            <p:sp>
              <p:nvSpPr>
                <p:cNvPr id="49283" name="Text Box 57"/>
                <p:cNvSpPr txBox="1">
                  <a:spLocks noChangeArrowheads="1"/>
                </p:cNvSpPr>
                <p:nvPr/>
              </p:nvSpPr>
              <p:spPr bwMode="auto">
                <a:xfrm>
                  <a:off x="1174" y="3522"/>
                  <a:ext cx="335"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–3</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9284" name="Line 59"/>
                <p:cNvSpPr>
                  <a:spLocks noChangeShapeType="1"/>
                </p:cNvSpPr>
                <p:nvPr/>
              </p:nvSpPr>
              <p:spPr bwMode="auto">
                <a:xfrm>
                  <a:off x="1404" y="3788"/>
                  <a:ext cx="24" cy="0"/>
                </a:xfrm>
                <a:prstGeom prst="line">
                  <a:avLst/>
                </a:prstGeom>
                <a:noFill/>
                <a:ln w="9525">
                  <a:solidFill>
                    <a:schemeClr val="tx1"/>
                  </a:solidFill>
                  <a:round/>
                  <a:headEnd/>
                  <a:tailEnd/>
                </a:ln>
              </p:spPr>
              <p:txBody>
                <a:bodyPr/>
                <a:lstStyle/>
                <a:p>
                  <a:endParaRPr lang="en-US"/>
                </a:p>
              </p:txBody>
            </p:sp>
          </p:grpSp>
          <p:grpSp>
            <p:nvGrpSpPr>
              <p:cNvPr id="49266" name="Group 84"/>
              <p:cNvGrpSpPr>
                <a:grpSpLocks/>
              </p:cNvGrpSpPr>
              <p:nvPr/>
            </p:nvGrpSpPr>
            <p:grpSpPr bwMode="auto">
              <a:xfrm>
                <a:off x="2088" y="3522"/>
                <a:ext cx="335" cy="333"/>
                <a:chOff x="2088" y="3522"/>
                <a:chExt cx="335" cy="333"/>
              </a:xfrm>
            </p:grpSpPr>
            <p:sp>
              <p:nvSpPr>
                <p:cNvPr id="49281" name="Text Box 62"/>
                <p:cNvSpPr txBox="1">
                  <a:spLocks noChangeArrowheads="1"/>
                </p:cNvSpPr>
                <p:nvPr/>
              </p:nvSpPr>
              <p:spPr bwMode="auto">
                <a:xfrm>
                  <a:off x="2088" y="3522"/>
                  <a:ext cx="335"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–1</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9282" name="Line 63"/>
                <p:cNvSpPr>
                  <a:spLocks noChangeShapeType="1"/>
                </p:cNvSpPr>
                <p:nvPr/>
              </p:nvSpPr>
              <p:spPr bwMode="auto">
                <a:xfrm>
                  <a:off x="2318" y="3788"/>
                  <a:ext cx="24" cy="0"/>
                </a:xfrm>
                <a:prstGeom prst="line">
                  <a:avLst/>
                </a:prstGeom>
                <a:noFill/>
                <a:ln w="9525">
                  <a:solidFill>
                    <a:schemeClr val="tx1"/>
                  </a:solidFill>
                  <a:round/>
                  <a:headEnd/>
                  <a:tailEnd/>
                </a:ln>
              </p:spPr>
              <p:txBody>
                <a:bodyPr/>
                <a:lstStyle/>
                <a:p>
                  <a:endParaRPr lang="en-US"/>
                </a:p>
              </p:txBody>
            </p:sp>
          </p:grpSp>
          <p:grpSp>
            <p:nvGrpSpPr>
              <p:cNvPr id="49267" name="Group 83"/>
              <p:cNvGrpSpPr>
                <a:grpSpLocks/>
              </p:cNvGrpSpPr>
              <p:nvPr/>
            </p:nvGrpSpPr>
            <p:grpSpPr bwMode="auto">
              <a:xfrm>
                <a:off x="3002" y="3522"/>
                <a:ext cx="338" cy="333"/>
                <a:chOff x="3002" y="3522"/>
                <a:chExt cx="338" cy="333"/>
              </a:xfrm>
            </p:grpSpPr>
            <p:sp>
              <p:nvSpPr>
                <p:cNvPr id="49279" name="Text Box 65"/>
                <p:cNvSpPr txBox="1">
                  <a:spLocks noChangeArrowheads="1"/>
                </p:cNvSpPr>
                <p:nvPr/>
              </p:nvSpPr>
              <p:spPr bwMode="auto">
                <a:xfrm>
                  <a:off x="3002" y="3522"/>
                  <a:ext cx="338"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+1</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9280" name="Line 66"/>
                <p:cNvSpPr>
                  <a:spLocks noChangeShapeType="1"/>
                </p:cNvSpPr>
                <p:nvPr/>
              </p:nvSpPr>
              <p:spPr bwMode="auto">
                <a:xfrm>
                  <a:off x="3233" y="3788"/>
                  <a:ext cx="24" cy="0"/>
                </a:xfrm>
                <a:prstGeom prst="line">
                  <a:avLst/>
                </a:prstGeom>
                <a:noFill/>
                <a:ln w="9525">
                  <a:solidFill>
                    <a:schemeClr val="tx1"/>
                  </a:solidFill>
                  <a:round/>
                  <a:headEnd/>
                  <a:tailEnd/>
                </a:ln>
              </p:spPr>
              <p:txBody>
                <a:bodyPr/>
                <a:lstStyle/>
                <a:p>
                  <a:endParaRPr lang="en-US"/>
                </a:p>
              </p:txBody>
            </p:sp>
          </p:grpSp>
          <p:grpSp>
            <p:nvGrpSpPr>
              <p:cNvPr id="49268" name="Group 82"/>
              <p:cNvGrpSpPr>
                <a:grpSpLocks/>
              </p:cNvGrpSpPr>
              <p:nvPr/>
            </p:nvGrpSpPr>
            <p:grpSpPr bwMode="auto">
              <a:xfrm>
                <a:off x="3459" y="3522"/>
                <a:ext cx="338" cy="333"/>
                <a:chOff x="3459" y="3522"/>
                <a:chExt cx="338" cy="333"/>
              </a:xfrm>
            </p:grpSpPr>
            <p:sp>
              <p:nvSpPr>
                <p:cNvPr id="49277" name="Text Box 68"/>
                <p:cNvSpPr txBox="1">
                  <a:spLocks noChangeArrowheads="1"/>
                </p:cNvSpPr>
                <p:nvPr/>
              </p:nvSpPr>
              <p:spPr bwMode="auto">
                <a:xfrm>
                  <a:off x="3459" y="3522"/>
                  <a:ext cx="338"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+2</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9278" name="Line 69"/>
                <p:cNvSpPr>
                  <a:spLocks noChangeShapeType="1"/>
                </p:cNvSpPr>
                <p:nvPr/>
              </p:nvSpPr>
              <p:spPr bwMode="auto">
                <a:xfrm>
                  <a:off x="3692" y="3788"/>
                  <a:ext cx="24" cy="0"/>
                </a:xfrm>
                <a:prstGeom prst="line">
                  <a:avLst/>
                </a:prstGeom>
                <a:noFill/>
                <a:ln w="9525">
                  <a:solidFill>
                    <a:schemeClr val="tx1"/>
                  </a:solidFill>
                  <a:round/>
                  <a:headEnd/>
                  <a:tailEnd/>
                </a:ln>
              </p:spPr>
              <p:txBody>
                <a:bodyPr/>
                <a:lstStyle/>
                <a:p>
                  <a:endParaRPr lang="en-US"/>
                </a:p>
              </p:txBody>
            </p:sp>
          </p:grpSp>
          <p:grpSp>
            <p:nvGrpSpPr>
              <p:cNvPr id="49269" name="Group 81"/>
              <p:cNvGrpSpPr>
                <a:grpSpLocks/>
              </p:cNvGrpSpPr>
              <p:nvPr/>
            </p:nvGrpSpPr>
            <p:grpSpPr bwMode="auto">
              <a:xfrm>
                <a:off x="1631" y="3522"/>
                <a:ext cx="335" cy="333"/>
                <a:chOff x="1631" y="3522"/>
                <a:chExt cx="335" cy="333"/>
              </a:xfrm>
            </p:grpSpPr>
            <p:sp>
              <p:nvSpPr>
                <p:cNvPr id="49275" name="Text Box 71"/>
                <p:cNvSpPr txBox="1">
                  <a:spLocks noChangeArrowheads="1"/>
                </p:cNvSpPr>
                <p:nvPr/>
              </p:nvSpPr>
              <p:spPr bwMode="auto">
                <a:xfrm>
                  <a:off x="1631" y="3522"/>
                  <a:ext cx="335"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–2</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9276" name="Line 72"/>
                <p:cNvSpPr>
                  <a:spLocks noChangeShapeType="1"/>
                </p:cNvSpPr>
                <p:nvPr/>
              </p:nvSpPr>
              <p:spPr bwMode="auto">
                <a:xfrm>
                  <a:off x="1861" y="3788"/>
                  <a:ext cx="24" cy="0"/>
                </a:xfrm>
                <a:prstGeom prst="line">
                  <a:avLst/>
                </a:prstGeom>
                <a:noFill/>
                <a:ln w="9525">
                  <a:solidFill>
                    <a:schemeClr val="tx1"/>
                  </a:solidFill>
                  <a:round/>
                  <a:headEnd/>
                  <a:tailEnd/>
                </a:ln>
              </p:spPr>
              <p:txBody>
                <a:bodyPr/>
                <a:lstStyle/>
                <a:p>
                  <a:endParaRPr lang="en-US"/>
                </a:p>
              </p:txBody>
            </p:sp>
          </p:grpSp>
          <p:grpSp>
            <p:nvGrpSpPr>
              <p:cNvPr id="49270" name="Group 80"/>
              <p:cNvGrpSpPr>
                <a:grpSpLocks/>
              </p:cNvGrpSpPr>
              <p:nvPr/>
            </p:nvGrpSpPr>
            <p:grpSpPr bwMode="auto">
              <a:xfrm>
                <a:off x="3917" y="3522"/>
                <a:ext cx="338" cy="333"/>
                <a:chOff x="3917" y="3522"/>
                <a:chExt cx="338" cy="333"/>
              </a:xfrm>
            </p:grpSpPr>
            <p:sp>
              <p:nvSpPr>
                <p:cNvPr id="49273" name="Text Box 74"/>
                <p:cNvSpPr txBox="1">
                  <a:spLocks noChangeArrowheads="1"/>
                </p:cNvSpPr>
                <p:nvPr/>
              </p:nvSpPr>
              <p:spPr bwMode="auto">
                <a:xfrm>
                  <a:off x="3917" y="3522"/>
                  <a:ext cx="338" cy="333"/>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a:ea typeface="MS PGothic" pitchFamily="34" charset="-128"/>
                    </a:rPr>
                    <a:t>+3</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9274" name="Line 75"/>
                <p:cNvSpPr>
                  <a:spLocks noChangeShapeType="1"/>
                </p:cNvSpPr>
                <p:nvPr/>
              </p:nvSpPr>
              <p:spPr bwMode="auto">
                <a:xfrm>
                  <a:off x="4150" y="3788"/>
                  <a:ext cx="24" cy="0"/>
                </a:xfrm>
                <a:prstGeom prst="line">
                  <a:avLst/>
                </a:prstGeom>
                <a:noFill/>
                <a:ln w="9525">
                  <a:solidFill>
                    <a:schemeClr val="tx1"/>
                  </a:solidFill>
                  <a:round/>
                  <a:headEnd/>
                  <a:tailEnd/>
                </a:ln>
              </p:spPr>
              <p:txBody>
                <a:bodyPr/>
                <a:lstStyle/>
                <a:p>
                  <a:endParaRPr lang="en-US"/>
                </a:p>
              </p:txBody>
            </p:sp>
          </p:grpSp>
          <p:sp>
            <p:nvSpPr>
              <p:cNvPr id="49271" name="Text Box 77"/>
              <p:cNvSpPr txBox="1">
                <a:spLocks noChangeArrowheads="1"/>
              </p:cNvSpPr>
              <p:nvPr/>
            </p:nvSpPr>
            <p:spPr bwMode="auto">
              <a:xfrm>
                <a:off x="2500" y="3522"/>
                <a:ext cx="430" cy="472"/>
              </a:xfrm>
              <a:prstGeom prst="rect">
                <a:avLst/>
              </a:prstGeom>
              <a:noFill/>
              <a:ln w="9525">
                <a:noFill/>
                <a:miter lim="800000"/>
                <a:headEnd/>
                <a:tailEnd/>
              </a:ln>
            </p:spPr>
            <p:txBody>
              <a:bodyPr wrap="none">
                <a:spAutoFit/>
              </a:bodyPr>
              <a:lstStyle/>
              <a:p>
                <a:pPr algn="ctr">
                  <a:lnSpc>
                    <a:spcPct val="120000"/>
                  </a:lnSpc>
                </a:pPr>
                <a:r>
                  <a:rPr lang="en-US" sz="1200">
                    <a:ea typeface="MS PGothic" pitchFamily="34" charset="-128"/>
                  </a:rPr>
                  <a:t>|</a:t>
                </a:r>
              </a:p>
              <a:p>
                <a:pPr algn="ctr">
                  <a:lnSpc>
                    <a:spcPct val="120000"/>
                  </a:lnSpc>
                </a:pP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r>
                  <a:rPr lang="en-US" sz="1200">
                    <a:ea typeface="MS PGothic" pitchFamily="34" charset="-128"/>
                    <a:sym typeface="Symbol" pitchFamily="18" charset="2"/>
                  </a:rPr>
                  <a:t> = </a:t>
                </a:r>
                <a:r>
                  <a:rPr lang="en-US" sz="1200" i="1">
                    <a:ea typeface="MS PGothic" pitchFamily="34" charset="-128"/>
                    <a:sym typeface="Symbol" pitchFamily="18" charset="2"/>
                  </a:rPr>
                  <a:t></a:t>
                </a:r>
              </a:p>
              <a:p>
                <a:pPr algn="ctr">
                  <a:lnSpc>
                    <a:spcPct val="120000"/>
                  </a:lnSpc>
                </a:pPr>
                <a:r>
                  <a:rPr lang="en-US" sz="1200">
                    <a:ea typeface="MS PGothic" pitchFamily="34" charset="-128"/>
                    <a:sym typeface="Symbol" pitchFamily="18" charset="2"/>
                  </a:rPr>
                  <a:t>(mean)</a:t>
                </a:r>
                <a:endParaRPr lang="en-US" sz="1200">
                  <a:latin typeface="Times New Roman" pitchFamily="18" charset="0"/>
                  <a:ea typeface="MS PGothic" pitchFamily="34" charset="-128"/>
                  <a:sym typeface="Symbol" pitchFamily="18" charset="2"/>
                </a:endParaRPr>
              </a:p>
            </p:txBody>
          </p:sp>
          <p:sp>
            <p:nvSpPr>
              <p:cNvPr id="49272" name="Line 78"/>
              <p:cNvSpPr>
                <a:spLocks noChangeShapeType="1"/>
              </p:cNvSpPr>
              <p:nvPr/>
            </p:nvSpPr>
            <p:spPr bwMode="auto">
              <a:xfrm>
                <a:off x="2642" y="3788"/>
                <a:ext cx="24" cy="0"/>
              </a:xfrm>
              <a:prstGeom prst="line">
                <a:avLst/>
              </a:prstGeom>
              <a:noFill/>
              <a:ln w="9525">
                <a:solidFill>
                  <a:schemeClr val="tx1"/>
                </a:solidFill>
                <a:round/>
                <a:headEnd/>
                <a:tailEnd/>
              </a:ln>
            </p:spPr>
            <p:txBody>
              <a:bodyPr/>
              <a:lstStyle/>
              <a:p>
                <a:endParaRPr lang="en-US"/>
              </a:p>
            </p:txBody>
          </p:sp>
        </p:grpSp>
        <p:graphicFrame>
          <p:nvGraphicFramePr>
            <p:cNvPr id="49210" name="Object 58"/>
            <p:cNvGraphicFramePr>
              <a:graphicFrameLocks noChangeAspect="1"/>
            </p:cNvGraphicFramePr>
            <p:nvPr/>
          </p:nvGraphicFramePr>
          <p:xfrm>
            <a:off x="2062" y="3846"/>
            <a:ext cx="1269" cy="283"/>
          </p:xfrm>
          <a:graphic>
            <a:graphicData uri="http://schemas.openxmlformats.org/presentationml/2006/ole">
              <p:oleObj spid="_x0000_s49210" name="Equation" r:id="rId3" imgW="4022640" imgH="886680" progId="Equation.3">
                <p:embed/>
              </p:oleObj>
            </a:graphicData>
          </a:graphic>
        </p:graphicFrame>
      </p:grpSp>
      <p:sp>
        <p:nvSpPr>
          <p:cNvPr id="49217" name="Text Box 22"/>
          <p:cNvSpPr txBox="1">
            <a:spLocks noChangeArrowheads="1"/>
          </p:cNvSpPr>
          <p:nvPr/>
        </p:nvSpPr>
        <p:spPr bwMode="auto">
          <a:xfrm>
            <a:off x="1336675" y="3378200"/>
            <a:ext cx="4049713" cy="277813"/>
          </a:xfrm>
          <a:prstGeom prst="rect">
            <a:avLst/>
          </a:prstGeom>
          <a:noFill/>
          <a:ln w="9525">
            <a:noFill/>
            <a:miter lim="800000"/>
            <a:headEnd/>
            <a:tailEnd/>
          </a:ln>
        </p:spPr>
        <p:txBody>
          <a:bodyPr wrap="none">
            <a:spAutoFit/>
          </a:bodyPr>
          <a:lstStyle/>
          <a:p>
            <a:r>
              <a:rPr lang="en-US" sz="1200">
                <a:ea typeface="MS PGothic" pitchFamily="34" charset="-128"/>
              </a:rPr>
              <a:t>Sampling Distribution of Sample Means (Always Normal)</a:t>
            </a:r>
          </a:p>
        </p:txBody>
      </p:sp>
      <p:grpSp>
        <p:nvGrpSpPr>
          <p:cNvPr id="49218" name="Group 89"/>
          <p:cNvGrpSpPr>
            <a:grpSpLocks/>
          </p:cNvGrpSpPr>
          <p:nvPr/>
        </p:nvGrpSpPr>
        <p:grpSpPr bwMode="auto">
          <a:xfrm>
            <a:off x="1936750" y="2098675"/>
            <a:ext cx="5702300" cy="1128713"/>
            <a:chOff x="1060" y="1282"/>
            <a:chExt cx="3592" cy="711"/>
          </a:xfrm>
        </p:grpSpPr>
        <p:sp>
          <p:nvSpPr>
            <p:cNvPr id="49246" name="Freeform 14"/>
            <p:cNvSpPr>
              <a:spLocks/>
            </p:cNvSpPr>
            <p:nvPr/>
          </p:nvSpPr>
          <p:spPr bwMode="auto">
            <a:xfrm>
              <a:off x="1344" y="1367"/>
              <a:ext cx="744" cy="313"/>
            </a:xfrm>
            <a:custGeom>
              <a:avLst/>
              <a:gdLst>
                <a:gd name="T0" fmla="*/ 0 w 744"/>
                <a:gd name="T1" fmla="*/ 313 h 313"/>
                <a:gd name="T2" fmla="*/ 116 w 744"/>
                <a:gd name="T3" fmla="*/ 197 h 313"/>
                <a:gd name="T4" fmla="*/ 264 w 744"/>
                <a:gd name="T5" fmla="*/ 45 h 313"/>
                <a:gd name="T6" fmla="*/ 380 w 744"/>
                <a:gd name="T7" fmla="*/ 1 h 313"/>
                <a:gd name="T8" fmla="*/ 508 w 744"/>
                <a:gd name="T9" fmla="*/ 49 h 313"/>
                <a:gd name="T10" fmla="*/ 592 w 744"/>
                <a:gd name="T11" fmla="*/ 137 h 313"/>
                <a:gd name="T12" fmla="*/ 656 w 744"/>
                <a:gd name="T13" fmla="*/ 217 h 313"/>
                <a:gd name="T14" fmla="*/ 744 w 744"/>
                <a:gd name="T15" fmla="*/ 301 h 313"/>
                <a:gd name="T16" fmla="*/ 0 60000 65536"/>
                <a:gd name="T17" fmla="*/ 0 60000 65536"/>
                <a:gd name="T18" fmla="*/ 0 60000 65536"/>
                <a:gd name="T19" fmla="*/ 0 60000 65536"/>
                <a:gd name="T20" fmla="*/ 0 60000 65536"/>
                <a:gd name="T21" fmla="*/ 0 60000 65536"/>
                <a:gd name="T22" fmla="*/ 0 60000 65536"/>
                <a:gd name="T23" fmla="*/ 0 60000 65536"/>
                <a:gd name="T24" fmla="*/ 0 w 744"/>
                <a:gd name="T25" fmla="*/ 0 h 313"/>
                <a:gd name="T26" fmla="*/ 744 w 744"/>
                <a:gd name="T27" fmla="*/ 313 h 3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44" h="313">
                  <a:moveTo>
                    <a:pt x="0" y="313"/>
                  </a:moveTo>
                  <a:cubicBezTo>
                    <a:pt x="36" y="277"/>
                    <a:pt x="72" y="242"/>
                    <a:pt x="116" y="197"/>
                  </a:cubicBezTo>
                  <a:cubicBezTo>
                    <a:pt x="160" y="152"/>
                    <a:pt x="220" y="78"/>
                    <a:pt x="264" y="45"/>
                  </a:cubicBezTo>
                  <a:cubicBezTo>
                    <a:pt x="308" y="12"/>
                    <a:pt x="339" y="0"/>
                    <a:pt x="380" y="1"/>
                  </a:cubicBezTo>
                  <a:cubicBezTo>
                    <a:pt x="421" y="2"/>
                    <a:pt x="473" y="26"/>
                    <a:pt x="508" y="49"/>
                  </a:cubicBezTo>
                  <a:cubicBezTo>
                    <a:pt x="543" y="72"/>
                    <a:pt x="567" y="109"/>
                    <a:pt x="592" y="137"/>
                  </a:cubicBezTo>
                  <a:cubicBezTo>
                    <a:pt x="617" y="165"/>
                    <a:pt x="631" y="190"/>
                    <a:pt x="656" y="217"/>
                  </a:cubicBezTo>
                  <a:cubicBezTo>
                    <a:pt x="681" y="244"/>
                    <a:pt x="712" y="272"/>
                    <a:pt x="744" y="301"/>
                  </a:cubicBezTo>
                </a:path>
              </a:pathLst>
            </a:custGeom>
            <a:solidFill>
              <a:schemeClr val="tx2"/>
            </a:solidFill>
            <a:ln w="38100" cmpd="sng">
              <a:solidFill>
                <a:schemeClr val="tx1"/>
              </a:solidFill>
              <a:round/>
              <a:headEnd/>
              <a:tailEnd/>
            </a:ln>
          </p:spPr>
          <p:txBody>
            <a:bodyPr/>
            <a:lstStyle/>
            <a:p>
              <a:endParaRPr lang="en-US"/>
            </a:p>
          </p:txBody>
        </p:sp>
        <p:sp>
          <p:nvSpPr>
            <p:cNvPr id="49247" name="Freeform 15"/>
            <p:cNvSpPr>
              <a:spLocks/>
            </p:cNvSpPr>
            <p:nvPr/>
          </p:nvSpPr>
          <p:spPr bwMode="auto">
            <a:xfrm>
              <a:off x="2556" y="1282"/>
              <a:ext cx="968" cy="398"/>
            </a:xfrm>
            <a:custGeom>
              <a:avLst/>
              <a:gdLst>
                <a:gd name="T0" fmla="*/ 0 w 968"/>
                <a:gd name="T1" fmla="*/ 398 h 398"/>
                <a:gd name="T2" fmla="*/ 104 w 968"/>
                <a:gd name="T3" fmla="*/ 186 h 398"/>
                <a:gd name="T4" fmla="*/ 224 w 968"/>
                <a:gd name="T5" fmla="*/ 30 h 398"/>
                <a:gd name="T6" fmla="*/ 312 w 968"/>
                <a:gd name="T7" fmla="*/ 6 h 398"/>
                <a:gd name="T8" fmla="*/ 420 w 968"/>
                <a:gd name="T9" fmla="*/ 50 h 398"/>
                <a:gd name="T10" fmla="*/ 544 w 968"/>
                <a:gd name="T11" fmla="*/ 162 h 398"/>
                <a:gd name="T12" fmla="*/ 672 w 968"/>
                <a:gd name="T13" fmla="*/ 250 h 398"/>
                <a:gd name="T14" fmla="*/ 820 w 968"/>
                <a:gd name="T15" fmla="*/ 334 h 398"/>
                <a:gd name="T16" fmla="*/ 968 w 968"/>
                <a:gd name="T17" fmla="*/ 386 h 3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68"/>
                <a:gd name="T28" fmla="*/ 0 h 398"/>
                <a:gd name="T29" fmla="*/ 968 w 968"/>
                <a:gd name="T30" fmla="*/ 398 h 3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68" h="398">
                  <a:moveTo>
                    <a:pt x="0" y="398"/>
                  </a:moveTo>
                  <a:cubicBezTo>
                    <a:pt x="33" y="322"/>
                    <a:pt x="67" y="247"/>
                    <a:pt x="104" y="186"/>
                  </a:cubicBezTo>
                  <a:cubicBezTo>
                    <a:pt x="141" y="125"/>
                    <a:pt x="189" y="60"/>
                    <a:pt x="224" y="30"/>
                  </a:cubicBezTo>
                  <a:cubicBezTo>
                    <a:pt x="259" y="0"/>
                    <a:pt x="279" y="3"/>
                    <a:pt x="312" y="6"/>
                  </a:cubicBezTo>
                  <a:cubicBezTo>
                    <a:pt x="345" y="9"/>
                    <a:pt x="381" y="24"/>
                    <a:pt x="420" y="50"/>
                  </a:cubicBezTo>
                  <a:cubicBezTo>
                    <a:pt x="459" y="76"/>
                    <a:pt x="502" y="129"/>
                    <a:pt x="544" y="162"/>
                  </a:cubicBezTo>
                  <a:cubicBezTo>
                    <a:pt x="586" y="195"/>
                    <a:pt x="626" y="221"/>
                    <a:pt x="672" y="250"/>
                  </a:cubicBezTo>
                  <a:cubicBezTo>
                    <a:pt x="718" y="279"/>
                    <a:pt x="771" y="311"/>
                    <a:pt x="820" y="334"/>
                  </a:cubicBezTo>
                  <a:cubicBezTo>
                    <a:pt x="869" y="357"/>
                    <a:pt x="918" y="371"/>
                    <a:pt x="968" y="386"/>
                  </a:cubicBezTo>
                </a:path>
              </a:pathLst>
            </a:custGeom>
            <a:solidFill>
              <a:srgbClr val="8BAEB8"/>
            </a:solidFill>
            <a:ln w="38100" cmpd="sng">
              <a:solidFill>
                <a:schemeClr val="tx1"/>
              </a:solidFill>
              <a:round/>
              <a:headEnd/>
              <a:tailEnd/>
            </a:ln>
          </p:spPr>
          <p:txBody>
            <a:bodyPr/>
            <a:lstStyle/>
            <a:p>
              <a:endParaRPr lang="en-US"/>
            </a:p>
          </p:txBody>
        </p:sp>
        <p:sp>
          <p:nvSpPr>
            <p:cNvPr id="49248" name="Freeform 16"/>
            <p:cNvSpPr>
              <a:spLocks/>
            </p:cNvSpPr>
            <p:nvPr/>
          </p:nvSpPr>
          <p:spPr bwMode="auto">
            <a:xfrm>
              <a:off x="3848" y="1436"/>
              <a:ext cx="680" cy="240"/>
            </a:xfrm>
            <a:custGeom>
              <a:avLst/>
              <a:gdLst>
                <a:gd name="T0" fmla="*/ 0 w 680"/>
                <a:gd name="T1" fmla="*/ 240 h 240"/>
                <a:gd name="T2" fmla="*/ 0 w 680"/>
                <a:gd name="T3" fmla="*/ 0 h 240"/>
                <a:gd name="T4" fmla="*/ 680 w 680"/>
                <a:gd name="T5" fmla="*/ 0 h 240"/>
                <a:gd name="T6" fmla="*/ 680 w 680"/>
                <a:gd name="T7" fmla="*/ 240 h 240"/>
                <a:gd name="T8" fmla="*/ 0 60000 65536"/>
                <a:gd name="T9" fmla="*/ 0 60000 65536"/>
                <a:gd name="T10" fmla="*/ 0 60000 65536"/>
                <a:gd name="T11" fmla="*/ 0 60000 65536"/>
                <a:gd name="T12" fmla="*/ 0 w 680"/>
                <a:gd name="T13" fmla="*/ 0 h 240"/>
                <a:gd name="T14" fmla="*/ 680 w 680"/>
                <a:gd name="T15" fmla="*/ 240 h 240"/>
              </a:gdLst>
              <a:ahLst/>
              <a:cxnLst>
                <a:cxn ang="T8">
                  <a:pos x="T0" y="T1"/>
                </a:cxn>
                <a:cxn ang="T9">
                  <a:pos x="T2" y="T3"/>
                </a:cxn>
                <a:cxn ang="T10">
                  <a:pos x="T4" y="T5"/>
                </a:cxn>
                <a:cxn ang="T11">
                  <a:pos x="T6" y="T7"/>
                </a:cxn>
              </a:cxnLst>
              <a:rect l="T12" t="T13" r="T14" b="T15"/>
              <a:pathLst>
                <a:path w="680" h="240">
                  <a:moveTo>
                    <a:pt x="0" y="240"/>
                  </a:moveTo>
                  <a:lnTo>
                    <a:pt x="0" y="0"/>
                  </a:lnTo>
                  <a:lnTo>
                    <a:pt x="680" y="0"/>
                  </a:lnTo>
                  <a:lnTo>
                    <a:pt x="680" y="240"/>
                  </a:lnTo>
                </a:path>
              </a:pathLst>
            </a:custGeom>
            <a:solidFill>
              <a:srgbClr val="8BAEB8"/>
            </a:solidFill>
            <a:ln w="38100" cmpd="sng">
              <a:solidFill>
                <a:schemeClr val="tx1"/>
              </a:solidFill>
              <a:round/>
              <a:headEnd/>
              <a:tailEnd/>
            </a:ln>
          </p:spPr>
          <p:txBody>
            <a:bodyPr/>
            <a:lstStyle/>
            <a:p>
              <a:endParaRPr lang="en-US"/>
            </a:p>
          </p:txBody>
        </p:sp>
        <p:sp>
          <p:nvSpPr>
            <p:cNvPr id="49249" name="Line 12"/>
            <p:cNvSpPr>
              <a:spLocks noChangeShapeType="1"/>
            </p:cNvSpPr>
            <p:nvPr/>
          </p:nvSpPr>
          <p:spPr bwMode="auto">
            <a:xfrm>
              <a:off x="1060" y="1680"/>
              <a:ext cx="3592" cy="0"/>
            </a:xfrm>
            <a:prstGeom prst="line">
              <a:avLst/>
            </a:prstGeom>
            <a:noFill/>
            <a:ln w="38100">
              <a:solidFill>
                <a:schemeClr val="tx1"/>
              </a:solidFill>
              <a:round/>
              <a:headEnd/>
              <a:tailEnd/>
            </a:ln>
          </p:spPr>
          <p:txBody>
            <a:bodyPr/>
            <a:lstStyle/>
            <a:p>
              <a:endParaRPr lang="en-US"/>
            </a:p>
          </p:txBody>
        </p:sp>
        <p:sp>
          <p:nvSpPr>
            <p:cNvPr id="49250" name="Text Box 19"/>
            <p:cNvSpPr txBox="1">
              <a:spLocks noChangeArrowheads="1"/>
            </p:cNvSpPr>
            <p:nvPr/>
          </p:nvSpPr>
          <p:spPr bwMode="auto">
            <a:xfrm>
              <a:off x="1094" y="1317"/>
              <a:ext cx="429" cy="174"/>
            </a:xfrm>
            <a:prstGeom prst="rect">
              <a:avLst/>
            </a:prstGeom>
            <a:noFill/>
            <a:ln w="9525">
              <a:noFill/>
              <a:miter lim="800000"/>
              <a:headEnd/>
              <a:tailEnd/>
            </a:ln>
          </p:spPr>
          <p:txBody>
            <a:bodyPr wrap="none">
              <a:spAutoFit/>
            </a:bodyPr>
            <a:lstStyle/>
            <a:p>
              <a:r>
                <a:rPr lang="en-US" sz="1200">
                  <a:ea typeface="MS PGothic" pitchFamily="34" charset="-128"/>
                </a:rPr>
                <a:t>Normal</a:t>
              </a:r>
            </a:p>
          </p:txBody>
        </p:sp>
        <p:sp>
          <p:nvSpPr>
            <p:cNvPr id="49251" name="Text Box 20"/>
            <p:cNvSpPr txBox="1">
              <a:spLocks noChangeArrowheads="1"/>
            </p:cNvSpPr>
            <p:nvPr/>
          </p:nvSpPr>
          <p:spPr bwMode="auto">
            <a:xfrm>
              <a:off x="2318" y="1317"/>
              <a:ext cx="323" cy="173"/>
            </a:xfrm>
            <a:prstGeom prst="rect">
              <a:avLst/>
            </a:prstGeom>
            <a:noFill/>
            <a:ln w="9525">
              <a:noFill/>
              <a:miter lim="800000"/>
              <a:headEnd/>
              <a:tailEnd/>
            </a:ln>
          </p:spPr>
          <p:txBody>
            <a:bodyPr wrap="none">
              <a:spAutoFit/>
            </a:bodyPr>
            <a:lstStyle/>
            <a:p>
              <a:r>
                <a:rPr lang="en-US" sz="1200">
                  <a:ea typeface="MS PGothic" pitchFamily="34" charset="-128"/>
                </a:rPr>
                <a:t>Beta</a:t>
              </a:r>
            </a:p>
          </p:txBody>
        </p:sp>
        <p:sp>
          <p:nvSpPr>
            <p:cNvPr id="49252" name="Text Box 21"/>
            <p:cNvSpPr txBox="1">
              <a:spLocks noChangeArrowheads="1"/>
            </p:cNvSpPr>
            <p:nvPr/>
          </p:nvSpPr>
          <p:spPr bwMode="auto">
            <a:xfrm>
              <a:off x="3350" y="1317"/>
              <a:ext cx="456" cy="174"/>
            </a:xfrm>
            <a:prstGeom prst="rect">
              <a:avLst/>
            </a:prstGeom>
            <a:noFill/>
            <a:ln w="9525">
              <a:noFill/>
              <a:miter lim="800000"/>
              <a:headEnd/>
              <a:tailEnd/>
            </a:ln>
          </p:spPr>
          <p:txBody>
            <a:bodyPr wrap="none">
              <a:spAutoFit/>
            </a:bodyPr>
            <a:lstStyle/>
            <a:p>
              <a:r>
                <a:rPr lang="en-US" sz="1200">
                  <a:ea typeface="MS PGothic" pitchFamily="34" charset="-128"/>
                </a:rPr>
                <a:t>Uniform</a:t>
              </a:r>
            </a:p>
          </p:txBody>
        </p:sp>
        <p:grpSp>
          <p:nvGrpSpPr>
            <p:cNvPr id="49253" name="Group 27"/>
            <p:cNvGrpSpPr>
              <a:grpSpLocks/>
            </p:cNvGrpSpPr>
            <p:nvPr/>
          </p:nvGrpSpPr>
          <p:grpSpPr bwMode="auto">
            <a:xfrm>
              <a:off x="1446" y="1692"/>
              <a:ext cx="595" cy="301"/>
              <a:chOff x="1446" y="1660"/>
              <a:chExt cx="595" cy="301"/>
            </a:xfrm>
          </p:grpSpPr>
          <p:sp>
            <p:nvSpPr>
              <p:cNvPr id="49260" name="Text Box 23"/>
              <p:cNvSpPr txBox="1">
                <a:spLocks noChangeArrowheads="1"/>
              </p:cNvSpPr>
              <p:nvPr/>
            </p:nvSpPr>
            <p:spPr bwMode="auto">
              <a:xfrm>
                <a:off x="1446" y="1660"/>
                <a:ext cx="595" cy="173"/>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a:ea typeface="MS PGothic" pitchFamily="34" charset="-128"/>
                    <a:sym typeface="Symbol" pitchFamily="18" charset="2"/>
                  </a:rPr>
                  <a:t> = (mean)</a:t>
                </a:r>
              </a:p>
            </p:txBody>
          </p:sp>
          <p:sp>
            <p:nvSpPr>
              <p:cNvPr id="49261" name="Text Box 24"/>
              <p:cNvSpPr txBox="1">
                <a:spLocks noChangeArrowheads="1"/>
              </p:cNvSpPr>
              <p:nvPr/>
            </p:nvSpPr>
            <p:spPr bwMode="auto">
              <a:xfrm>
                <a:off x="1490" y="1788"/>
                <a:ext cx="507" cy="173"/>
              </a:xfrm>
              <a:prstGeom prst="rect">
                <a:avLst/>
              </a:prstGeom>
              <a:noFill/>
              <a:ln w="9525">
                <a:noFill/>
                <a:miter lim="800000"/>
                <a:headEnd/>
                <a:tailEnd/>
              </a:ln>
            </p:spPr>
            <p:txBody>
              <a:bodyPr wrap="none">
                <a:spAutoFit/>
              </a:bodyPr>
              <a:lstStyle/>
              <a:p>
                <a:r>
                  <a:rPr lang="en-US" sz="1200">
                    <a:ea typeface="MS PGothic" pitchFamily="34" charset="-128"/>
                    <a:sym typeface="Symbol" pitchFamily="18" charset="2"/>
                  </a:rPr>
                  <a:t></a:t>
                </a:r>
                <a:r>
                  <a:rPr lang="en-US" sz="1200" baseline="-25000">
                    <a:ea typeface="MS PGothic" pitchFamily="34" charset="-128"/>
                    <a:sym typeface="Symbol" pitchFamily="18" charset="2"/>
                  </a:rPr>
                  <a:t>x</a:t>
                </a:r>
                <a:r>
                  <a:rPr lang="en-US" sz="1200">
                    <a:ea typeface="MS PGothic" pitchFamily="34" charset="-128"/>
                    <a:sym typeface="Symbol" pitchFamily="18" charset="2"/>
                  </a:rPr>
                  <a:t> = S.D.</a:t>
                </a:r>
              </a:p>
            </p:txBody>
          </p:sp>
        </p:grpSp>
        <p:grpSp>
          <p:nvGrpSpPr>
            <p:cNvPr id="49254" name="Group 28"/>
            <p:cNvGrpSpPr>
              <a:grpSpLocks/>
            </p:cNvGrpSpPr>
            <p:nvPr/>
          </p:nvGrpSpPr>
          <p:grpSpPr bwMode="auto">
            <a:xfrm>
              <a:off x="2574" y="1692"/>
              <a:ext cx="595" cy="301"/>
              <a:chOff x="1446" y="1660"/>
              <a:chExt cx="595" cy="301"/>
            </a:xfrm>
          </p:grpSpPr>
          <p:sp>
            <p:nvSpPr>
              <p:cNvPr id="49258" name="Text Box 29"/>
              <p:cNvSpPr txBox="1">
                <a:spLocks noChangeArrowheads="1"/>
              </p:cNvSpPr>
              <p:nvPr/>
            </p:nvSpPr>
            <p:spPr bwMode="auto">
              <a:xfrm>
                <a:off x="1446" y="1660"/>
                <a:ext cx="595" cy="173"/>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a:ea typeface="MS PGothic" pitchFamily="34" charset="-128"/>
                    <a:sym typeface="Symbol" pitchFamily="18" charset="2"/>
                  </a:rPr>
                  <a:t> = (mean)</a:t>
                </a:r>
              </a:p>
            </p:txBody>
          </p:sp>
          <p:sp>
            <p:nvSpPr>
              <p:cNvPr id="49259" name="Text Box 30"/>
              <p:cNvSpPr txBox="1">
                <a:spLocks noChangeArrowheads="1"/>
              </p:cNvSpPr>
              <p:nvPr/>
            </p:nvSpPr>
            <p:spPr bwMode="auto">
              <a:xfrm>
                <a:off x="1490" y="1788"/>
                <a:ext cx="507" cy="173"/>
              </a:xfrm>
              <a:prstGeom prst="rect">
                <a:avLst/>
              </a:prstGeom>
              <a:noFill/>
              <a:ln w="9525">
                <a:noFill/>
                <a:miter lim="800000"/>
                <a:headEnd/>
                <a:tailEnd/>
              </a:ln>
            </p:spPr>
            <p:txBody>
              <a:bodyPr wrap="none">
                <a:spAutoFit/>
              </a:bodyPr>
              <a:lstStyle/>
              <a:p>
                <a:r>
                  <a:rPr lang="en-US" sz="1200">
                    <a:ea typeface="MS PGothic" pitchFamily="34" charset="-128"/>
                    <a:sym typeface="Symbol" pitchFamily="18" charset="2"/>
                  </a:rPr>
                  <a:t></a:t>
                </a:r>
                <a:r>
                  <a:rPr lang="en-US" sz="1200" baseline="-25000">
                    <a:ea typeface="MS PGothic" pitchFamily="34" charset="-128"/>
                    <a:sym typeface="Symbol" pitchFamily="18" charset="2"/>
                  </a:rPr>
                  <a:t>x</a:t>
                </a:r>
                <a:r>
                  <a:rPr lang="en-US" sz="1200">
                    <a:ea typeface="MS PGothic" pitchFamily="34" charset="-128"/>
                    <a:sym typeface="Symbol" pitchFamily="18" charset="2"/>
                  </a:rPr>
                  <a:t> = S.D.</a:t>
                </a:r>
              </a:p>
            </p:txBody>
          </p:sp>
        </p:grpSp>
        <p:grpSp>
          <p:nvGrpSpPr>
            <p:cNvPr id="49255" name="Group 31"/>
            <p:cNvGrpSpPr>
              <a:grpSpLocks/>
            </p:cNvGrpSpPr>
            <p:nvPr/>
          </p:nvGrpSpPr>
          <p:grpSpPr bwMode="auto">
            <a:xfrm>
              <a:off x="3902" y="1692"/>
              <a:ext cx="595" cy="301"/>
              <a:chOff x="1446" y="1660"/>
              <a:chExt cx="595" cy="301"/>
            </a:xfrm>
          </p:grpSpPr>
          <p:sp>
            <p:nvSpPr>
              <p:cNvPr id="49256" name="Text Box 32"/>
              <p:cNvSpPr txBox="1">
                <a:spLocks noChangeArrowheads="1"/>
              </p:cNvSpPr>
              <p:nvPr/>
            </p:nvSpPr>
            <p:spPr bwMode="auto">
              <a:xfrm>
                <a:off x="1446" y="1660"/>
                <a:ext cx="595" cy="173"/>
              </a:xfrm>
              <a:prstGeom prst="rect">
                <a:avLst/>
              </a:prstGeom>
              <a:noFill/>
              <a:ln w="9525">
                <a:noFill/>
                <a:miter lim="800000"/>
                <a:headEnd/>
                <a:tailEnd/>
              </a:ln>
            </p:spPr>
            <p:txBody>
              <a:bodyPr wrap="none">
                <a:spAutoFit/>
              </a:bodyPr>
              <a:lstStyle/>
              <a:p>
                <a:r>
                  <a:rPr lang="en-US" sz="1200" i="1">
                    <a:ea typeface="MS PGothic" pitchFamily="34" charset="-128"/>
                    <a:sym typeface="Symbol" pitchFamily="18" charset="2"/>
                  </a:rPr>
                  <a:t></a:t>
                </a:r>
                <a:r>
                  <a:rPr lang="en-US" sz="1200">
                    <a:ea typeface="MS PGothic" pitchFamily="34" charset="-128"/>
                    <a:sym typeface="Symbol" pitchFamily="18" charset="2"/>
                  </a:rPr>
                  <a:t> = (mean)</a:t>
                </a:r>
              </a:p>
            </p:txBody>
          </p:sp>
          <p:sp>
            <p:nvSpPr>
              <p:cNvPr id="49257" name="Text Box 33"/>
              <p:cNvSpPr txBox="1">
                <a:spLocks noChangeArrowheads="1"/>
              </p:cNvSpPr>
              <p:nvPr/>
            </p:nvSpPr>
            <p:spPr bwMode="auto">
              <a:xfrm>
                <a:off x="1490" y="1788"/>
                <a:ext cx="507" cy="173"/>
              </a:xfrm>
              <a:prstGeom prst="rect">
                <a:avLst/>
              </a:prstGeom>
              <a:noFill/>
              <a:ln w="9525">
                <a:noFill/>
                <a:miter lim="800000"/>
                <a:headEnd/>
                <a:tailEnd/>
              </a:ln>
            </p:spPr>
            <p:txBody>
              <a:bodyPr wrap="none">
                <a:spAutoFit/>
              </a:bodyPr>
              <a:lstStyle/>
              <a:p>
                <a:r>
                  <a:rPr lang="en-US" sz="1200">
                    <a:ea typeface="MS PGothic" pitchFamily="34" charset="-128"/>
                    <a:sym typeface="Symbol" pitchFamily="18" charset="2"/>
                  </a:rPr>
                  <a:t></a:t>
                </a:r>
                <a:r>
                  <a:rPr lang="en-US" sz="1200" baseline="-25000">
                    <a:ea typeface="MS PGothic" pitchFamily="34" charset="-128"/>
                    <a:sym typeface="Symbol" pitchFamily="18" charset="2"/>
                  </a:rPr>
                  <a:t>x</a:t>
                </a:r>
                <a:r>
                  <a:rPr lang="en-US" sz="1200">
                    <a:ea typeface="MS PGothic" pitchFamily="34" charset="-128"/>
                    <a:sym typeface="Symbol" pitchFamily="18" charset="2"/>
                  </a:rPr>
                  <a:t> = S.D.</a:t>
                </a:r>
              </a:p>
            </p:txBody>
          </p:sp>
        </p:grpSp>
      </p:grpSp>
      <p:grpSp>
        <p:nvGrpSpPr>
          <p:cNvPr id="49219" name="Group 55"/>
          <p:cNvGrpSpPr>
            <a:grpSpLocks/>
          </p:cNvGrpSpPr>
          <p:nvPr/>
        </p:nvGrpSpPr>
        <p:grpSpPr bwMode="auto">
          <a:xfrm>
            <a:off x="2387600" y="4276725"/>
            <a:ext cx="4356100" cy="461963"/>
            <a:chOff x="1344" y="2814"/>
            <a:chExt cx="2744" cy="291"/>
          </a:xfrm>
        </p:grpSpPr>
        <p:sp>
          <p:nvSpPr>
            <p:cNvPr id="49238" name="Line 35"/>
            <p:cNvSpPr>
              <a:spLocks noChangeShapeType="1"/>
            </p:cNvSpPr>
            <p:nvPr/>
          </p:nvSpPr>
          <p:spPr bwMode="auto">
            <a:xfrm flipH="1">
              <a:off x="1352" y="2958"/>
              <a:ext cx="1032" cy="0"/>
            </a:xfrm>
            <a:prstGeom prst="line">
              <a:avLst/>
            </a:prstGeom>
            <a:noFill/>
            <a:ln w="38100">
              <a:solidFill>
                <a:schemeClr val="tx1"/>
              </a:solidFill>
              <a:prstDash val="sysDot"/>
              <a:round/>
              <a:headEnd/>
              <a:tailEnd type="triangle" w="med" len="lg"/>
            </a:ln>
          </p:spPr>
          <p:txBody>
            <a:bodyPr/>
            <a:lstStyle/>
            <a:p>
              <a:endParaRPr lang="en-US"/>
            </a:p>
          </p:txBody>
        </p:sp>
        <p:sp>
          <p:nvSpPr>
            <p:cNvPr id="49239" name="Line 39"/>
            <p:cNvSpPr>
              <a:spLocks noChangeShapeType="1"/>
            </p:cNvSpPr>
            <p:nvPr/>
          </p:nvSpPr>
          <p:spPr bwMode="auto">
            <a:xfrm>
              <a:off x="3048" y="2958"/>
              <a:ext cx="1032" cy="0"/>
            </a:xfrm>
            <a:prstGeom prst="line">
              <a:avLst/>
            </a:prstGeom>
            <a:noFill/>
            <a:ln w="38100">
              <a:solidFill>
                <a:schemeClr val="tx1"/>
              </a:solidFill>
              <a:prstDash val="sysDot"/>
              <a:round/>
              <a:headEnd/>
              <a:tailEnd type="triangle" w="med" len="lg"/>
            </a:ln>
          </p:spPr>
          <p:txBody>
            <a:bodyPr/>
            <a:lstStyle/>
            <a:p>
              <a:endParaRPr lang="en-US"/>
            </a:p>
          </p:txBody>
        </p:sp>
        <p:sp>
          <p:nvSpPr>
            <p:cNvPr id="49240" name="Line 40"/>
            <p:cNvSpPr>
              <a:spLocks noChangeShapeType="1"/>
            </p:cNvSpPr>
            <p:nvPr/>
          </p:nvSpPr>
          <p:spPr bwMode="auto">
            <a:xfrm>
              <a:off x="1344" y="2866"/>
              <a:ext cx="0" cy="184"/>
            </a:xfrm>
            <a:prstGeom prst="line">
              <a:avLst/>
            </a:prstGeom>
            <a:noFill/>
            <a:ln w="38100">
              <a:solidFill>
                <a:schemeClr val="tx1"/>
              </a:solidFill>
              <a:round/>
              <a:headEnd/>
              <a:tailEnd/>
            </a:ln>
          </p:spPr>
          <p:txBody>
            <a:bodyPr/>
            <a:lstStyle/>
            <a:p>
              <a:endParaRPr lang="en-US"/>
            </a:p>
          </p:txBody>
        </p:sp>
        <p:sp>
          <p:nvSpPr>
            <p:cNvPr id="49241" name="Line 43"/>
            <p:cNvSpPr>
              <a:spLocks noChangeShapeType="1"/>
            </p:cNvSpPr>
            <p:nvPr/>
          </p:nvSpPr>
          <p:spPr bwMode="auto">
            <a:xfrm>
              <a:off x="4088" y="2866"/>
              <a:ext cx="0" cy="184"/>
            </a:xfrm>
            <a:prstGeom prst="line">
              <a:avLst/>
            </a:prstGeom>
            <a:noFill/>
            <a:ln w="38100">
              <a:solidFill>
                <a:schemeClr val="tx1"/>
              </a:solidFill>
              <a:round/>
              <a:headEnd/>
              <a:tailEnd/>
            </a:ln>
          </p:spPr>
          <p:txBody>
            <a:bodyPr/>
            <a:lstStyle/>
            <a:p>
              <a:endParaRPr lang="en-US"/>
            </a:p>
          </p:txBody>
        </p:sp>
        <p:grpSp>
          <p:nvGrpSpPr>
            <p:cNvPr id="49242" name="Group 47"/>
            <p:cNvGrpSpPr>
              <a:grpSpLocks/>
            </p:cNvGrpSpPr>
            <p:nvPr/>
          </p:nvGrpSpPr>
          <p:grpSpPr bwMode="auto">
            <a:xfrm>
              <a:off x="2348" y="2814"/>
              <a:ext cx="757" cy="291"/>
              <a:chOff x="71" y="2496"/>
              <a:chExt cx="757" cy="291"/>
            </a:xfrm>
          </p:grpSpPr>
          <p:sp>
            <p:nvSpPr>
              <p:cNvPr id="49243" name="Text Box 44"/>
              <p:cNvSpPr txBox="1">
                <a:spLocks noChangeArrowheads="1"/>
              </p:cNvSpPr>
              <p:nvPr/>
            </p:nvSpPr>
            <p:spPr bwMode="auto">
              <a:xfrm>
                <a:off x="71" y="2496"/>
                <a:ext cx="757" cy="291"/>
              </a:xfrm>
              <a:prstGeom prst="rect">
                <a:avLst/>
              </a:prstGeom>
              <a:noFill/>
              <a:ln w="9525">
                <a:noFill/>
                <a:miter lim="800000"/>
                <a:headEnd/>
                <a:tailEnd/>
              </a:ln>
            </p:spPr>
            <p:txBody>
              <a:bodyPr wrap="none">
                <a:spAutoFit/>
              </a:bodyPr>
              <a:lstStyle/>
              <a:p>
                <a:pPr algn="ctr"/>
                <a:r>
                  <a:rPr lang="en-US" sz="1200">
                    <a:ea typeface="MS PGothic" pitchFamily="34" charset="-128"/>
                  </a:rPr>
                  <a:t>99.7% of all </a:t>
                </a:r>
                <a:r>
                  <a:rPr lang="en-US" sz="1200" i="1">
                    <a:latin typeface="Times New Roman" pitchFamily="18" charset="0"/>
                    <a:ea typeface="MS PGothic" pitchFamily="34" charset="-128"/>
                  </a:rPr>
                  <a:t>x</a:t>
                </a:r>
              </a:p>
              <a:p>
                <a:pPr algn="ctr"/>
                <a:r>
                  <a:rPr lang="en-US" sz="1200">
                    <a:ea typeface="MS PGothic" pitchFamily="34" charset="-128"/>
                  </a:rPr>
                  <a:t>fall within ±3</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9244" name="Line 45"/>
              <p:cNvSpPr>
                <a:spLocks noChangeShapeType="1"/>
              </p:cNvSpPr>
              <p:nvPr/>
            </p:nvSpPr>
            <p:spPr bwMode="auto">
              <a:xfrm>
                <a:off x="683" y="2556"/>
                <a:ext cx="48" cy="0"/>
              </a:xfrm>
              <a:prstGeom prst="line">
                <a:avLst/>
              </a:prstGeom>
              <a:noFill/>
              <a:ln w="19050">
                <a:solidFill>
                  <a:schemeClr val="tx1"/>
                </a:solidFill>
                <a:round/>
                <a:headEnd/>
                <a:tailEnd/>
              </a:ln>
            </p:spPr>
            <p:txBody>
              <a:bodyPr/>
              <a:lstStyle/>
              <a:p>
                <a:endParaRPr lang="en-US"/>
              </a:p>
            </p:txBody>
          </p:sp>
          <p:sp>
            <p:nvSpPr>
              <p:cNvPr id="49245" name="Line 46"/>
              <p:cNvSpPr>
                <a:spLocks noChangeShapeType="1"/>
              </p:cNvSpPr>
              <p:nvPr/>
            </p:nvSpPr>
            <p:spPr bwMode="auto">
              <a:xfrm>
                <a:off x="720" y="2713"/>
                <a:ext cx="33" cy="0"/>
              </a:xfrm>
              <a:prstGeom prst="line">
                <a:avLst/>
              </a:prstGeom>
              <a:noFill/>
              <a:ln w="9525">
                <a:solidFill>
                  <a:schemeClr val="tx1"/>
                </a:solidFill>
                <a:round/>
                <a:headEnd/>
                <a:tailEnd/>
              </a:ln>
            </p:spPr>
            <p:txBody>
              <a:bodyPr/>
              <a:lstStyle/>
              <a:p>
                <a:endParaRPr lang="en-US"/>
              </a:p>
            </p:txBody>
          </p:sp>
        </p:grpSp>
      </p:grpSp>
      <p:grpSp>
        <p:nvGrpSpPr>
          <p:cNvPr id="49220" name="Group 56"/>
          <p:cNvGrpSpPr>
            <a:grpSpLocks/>
          </p:cNvGrpSpPr>
          <p:nvPr/>
        </p:nvGrpSpPr>
        <p:grpSpPr bwMode="auto">
          <a:xfrm>
            <a:off x="3111500" y="4819650"/>
            <a:ext cx="2882900" cy="292100"/>
            <a:chOff x="1800" y="3156"/>
            <a:chExt cx="1816" cy="184"/>
          </a:xfrm>
        </p:grpSpPr>
        <p:sp>
          <p:nvSpPr>
            <p:cNvPr id="49230" name="Line 41"/>
            <p:cNvSpPr>
              <a:spLocks noChangeShapeType="1"/>
            </p:cNvSpPr>
            <p:nvPr/>
          </p:nvSpPr>
          <p:spPr bwMode="auto">
            <a:xfrm>
              <a:off x="1800" y="3156"/>
              <a:ext cx="0" cy="184"/>
            </a:xfrm>
            <a:prstGeom prst="line">
              <a:avLst/>
            </a:prstGeom>
            <a:noFill/>
            <a:ln w="38100">
              <a:solidFill>
                <a:schemeClr val="tx1"/>
              </a:solidFill>
              <a:round/>
              <a:headEnd/>
              <a:tailEnd/>
            </a:ln>
          </p:spPr>
          <p:txBody>
            <a:bodyPr/>
            <a:lstStyle/>
            <a:p>
              <a:endParaRPr lang="en-US"/>
            </a:p>
          </p:txBody>
        </p:sp>
        <p:sp>
          <p:nvSpPr>
            <p:cNvPr id="49231" name="Line 42"/>
            <p:cNvSpPr>
              <a:spLocks noChangeShapeType="1"/>
            </p:cNvSpPr>
            <p:nvPr/>
          </p:nvSpPr>
          <p:spPr bwMode="auto">
            <a:xfrm>
              <a:off x="3616" y="3156"/>
              <a:ext cx="0" cy="184"/>
            </a:xfrm>
            <a:prstGeom prst="line">
              <a:avLst/>
            </a:prstGeom>
            <a:noFill/>
            <a:ln w="38100">
              <a:solidFill>
                <a:schemeClr val="tx1"/>
              </a:solidFill>
              <a:round/>
              <a:headEnd/>
              <a:tailEnd/>
            </a:ln>
          </p:spPr>
          <p:txBody>
            <a:bodyPr/>
            <a:lstStyle/>
            <a:p>
              <a:endParaRPr lang="en-US"/>
            </a:p>
          </p:txBody>
        </p:sp>
        <p:grpSp>
          <p:nvGrpSpPr>
            <p:cNvPr id="49232" name="Group 52"/>
            <p:cNvGrpSpPr>
              <a:grpSpLocks/>
            </p:cNvGrpSpPr>
            <p:nvPr/>
          </p:nvGrpSpPr>
          <p:grpSpPr bwMode="auto">
            <a:xfrm>
              <a:off x="2021" y="3161"/>
              <a:ext cx="1357" cy="174"/>
              <a:chOff x="422" y="2510"/>
              <a:chExt cx="1357" cy="174"/>
            </a:xfrm>
          </p:grpSpPr>
          <p:sp>
            <p:nvSpPr>
              <p:cNvPr id="49235" name="Text Box 49"/>
              <p:cNvSpPr txBox="1">
                <a:spLocks noChangeArrowheads="1"/>
              </p:cNvSpPr>
              <p:nvPr/>
            </p:nvSpPr>
            <p:spPr bwMode="auto">
              <a:xfrm>
                <a:off x="422" y="2510"/>
                <a:ext cx="1357" cy="174"/>
              </a:xfrm>
              <a:prstGeom prst="rect">
                <a:avLst/>
              </a:prstGeom>
              <a:noFill/>
              <a:ln w="9525">
                <a:noFill/>
                <a:miter lim="800000"/>
                <a:headEnd/>
                <a:tailEnd/>
              </a:ln>
            </p:spPr>
            <p:txBody>
              <a:bodyPr wrap="none">
                <a:spAutoFit/>
              </a:bodyPr>
              <a:lstStyle/>
              <a:p>
                <a:pPr algn="ctr"/>
                <a:r>
                  <a:rPr lang="en-US" sz="1200">
                    <a:ea typeface="MS PGothic" pitchFamily="34" charset="-128"/>
                  </a:rPr>
                  <a:t>95.5% of all </a:t>
                </a:r>
                <a:r>
                  <a:rPr lang="en-US" sz="1200" i="1">
                    <a:latin typeface="Times New Roman" pitchFamily="18" charset="0"/>
                    <a:ea typeface="MS PGothic" pitchFamily="34" charset="-128"/>
                  </a:rPr>
                  <a:t>x </a:t>
                </a:r>
                <a:r>
                  <a:rPr lang="en-US" sz="1200">
                    <a:ea typeface="MS PGothic" pitchFamily="34" charset="-128"/>
                  </a:rPr>
                  <a:t>fall within ±2</a:t>
                </a:r>
                <a:r>
                  <a:rPr lang="en-US" sz="1200" i="1">
                    <a:ea typeface="MS PGothic" pitchFamily="34" charset="-128"/>
                    <a:sym typeface="Symbol" pitchFamily="18" charset="2"/>
                  </a:rPr>
                  <a:t></a:t>
                </a:r>
                <a:r>
                  <a:rPr lang="en-US" sz="1200" i="1" baseline="-25000">
                    <a:latin typeface="Times New Roman" pitchFamily="18" charset="0"/>
                    <a:ea typeface="MS PGothic" pitchFamily="34" charset="-128"/>
                    <a:sym typeface="Symbol" pitchFamily="18" charset="2"/>
                  </a:rPr>
                  <a:t>x</a:t>
                </a:r>
                <a:endParaRPr lang="en-US" sz="1200" i="1">
                  <a:latin typeface="Times New Roman" pitchFamily="18" charset="0"/>
                  <a:ea typeface="MS PGothic" pitchFamily="34" charset="-128"/>
                  <a:sym typeface="Symbol" pitchFamily="18" charset="2"/>
                </a:endParaRPr>
              </a:p>
            </p:txBody>
          </p:sp>
          <p:sp>
            <p:nvSpPr>
              <p:cNvPr id="49236" name="Line 50"/>
              <p:cNvSpPr>
                <a:spLocks noChangeShapeType="1"/>
              </p:cNvSpPr>
              <p:nvPr/>
            </p:nvSpPr>
            <p:spPr bwMode="auto">
              <a:xfrm>
                <a:off x="1019" y="2572"/>
                <a:ext cx="48" cy="0"/>
              </a:xfrm>
              <a:prstGeom prst="line">
                <a:avLst/>
              </a:prstGeom>
              <a:noFill/>
              <a:ln w="19050">
                <a:solidFill>
                  <a:schemeClr val="tx1"/>
                </a:solidFill>
                <a:round/>
                <a:headEnd/>
                <a:tailEnd/>
              </a:ln>
            </p:spPr>
            <p:txBody>
              <a:bodyPr/>
              <a:lstStyle/>
              <a:p>
                <a:endParaRPr lang="en-US"/>
              </a:p>
            </p:txBody>
          </p:sp>
          <p:sp>
            <p:nvSpPr>
              <p:cNvPr id="49237" name="Line 51"/>
              <p:cNvSpPr>
                <a:spLocks noChangeShapeType="1"/>
              </p:cNvSpPr>
              <p:nvPr/>
            </p:nvSpPr>
            <p:spPr bwMode="auto">
              <a:xfrm>
                <a:off x="1674" y="2613"/>
                <a:ext cx="33" cy="0"/>
              </a:xfrm>
              <a:prstGeom prst="line">
                <a:avLst/>
              </a:prstGeom>
              <a:noFill/>
              <a:ln w="9525">
                <a:solidFill>
                  <a:schemeClr val="tx1"/>
                </a:solidFill>
                <a:round/>
                <a:headEnd/>
                <a:tailEnd/>
              </a:ln>
            </p:spPr>
            <p:txBody>
              <a:bodyPr/>
              <a:lstStyle/>
              <a:p>
                <a:endParaRPr lang="en-US"/>
              </a:p>
            </p:txBody>
          </p:sp>
        </p:grpSp>
        <p:sp>
          <p:nvSpPr>
            <p:cNvPr id="49233" name="Line 53"/>
            <p:cNvSpPr>
              <a:spLocks noChangeShapeType="1"/>
            </p:cNvSpPr>
            <p:nvPr/>
          </p:nvSpPr>
          <p:spPr bwMode="auto">
            <a:xfrm flipH="1">
              <a:off x="1808" y="3248"/>
              <a:ext cx="240" cy="0"/>
            </a:xfrm>
            <a:prstGeom prst="line">
              <a:avLst/>
            </a:prstGeom>
            <a:noFill/>
            <a:ln w="38100">
              <a:solidFill>
                <a:schemeClr val="tx1"/>
              </a:solidFill>
              <a:prstDash val="sysDot"/>
              <a:round/>
              <a:headEnd/>
              <a:tailEnd type="triangle" w="med" len="lg"/>
            </a:ln>
          </p:spPr>
          <p:txBody>
            <a:bodyPr/>
            <a:lstStyle/>
            <a:p>
              <a:endParaRPr lang="en-US"/>
            </a:p>
          </p:txBody>
        </p:sp>
        <p:sp>
          <p:nvSpPr>
            <p:cNvPr id="49234" name="Line 54"/>
            <p:cNvSpPr>
              <a:spLocks noChangeShapeType="1"/>
            </p:cNvSpPr>
            <p:nvPr/>
          </p:nvSpPr>
          <p:spPr bwMode="auto">
            <a:xfrm>
              <a:off x="3372" y="3248"/>
              <a:ext cx="240" cy="0"/>
            </a:xfrm>
            <a:prstGeom prst="line">
              <a:avLst/>
            </a:prstGeom>
            <a:noFill/>
            <a:ln w="38100">
              <a:solidFill>
                <a:schemeClr val="tx1"/>
              </a:solidFill>
              <a:prstDash val="sysDot"/>
              <a:round/>
              <a:headEnd/>
              <a:tailEnd type="triangle" w="med" len="lg"/>
            </a:ln>
          </p:spPr>
          <p:txBody>
            <a:bodyPr/>
            <a:lstStyle/>
            <a:p>
              <a:endParaRPr lang="en-US"/>
            </a:p>
          </p:txBody>
        </p:sp>
      </p:grpSp>
      <p:sp>
        <p:nvSpPr>
          <p:cNvPr id="49221" name="Text Box 22"/>
          <p:cNvSpPr txBox="1">
            <a:spLocks noChangeArrowheads="1"/>
          </p:cNvSpPr>
          <p:nvPr/>
        </p:nvSpPr>
        <p:spPr bwMode="auto">
          <a:xfrm>
            <a:off x="1336675" y="1671638"/>
            <a:ext cx="2247900" cy="276225"/>
          </a:xfrm>
          <a:prstGeom prst="rect">
            <a:avLst/>
          </a:prstGeom>
          <a:noFill/>
          <a:ln w="9525">
            <a:noFill/>
            <a:miter lim="800000"/>
            <a:headEnd/>
            <a:tailEnd/>
          </a:ln>
        </p:spPr>
        <p:txBody>
          <a:bodyPr wrap="none">
            <a:spAutoFit/>
          </a:bodyPr>
          <a:lstStyle/>
          <a:p>
            <a:r>
              <a:rPr lang="en-US" sz="1200">
                <a:ea typeface="MS PGothic" pitchFamily="34" charset="-128"/>
              </a:rPr>
              <a:t>Some Population Distributions</a:t>
            </a:r>
          </a:p>
        </p:txBody>
      </p:sp>
      <p:sp>
        <p:nvSpPr>
          <p:cNvPr id="49222" name="TextBox 7"/>
          <p:cNvSpPr txBox="1">
            <a:spLocks noChangeArrowheads="1"/>
          </p:cNvSpPr>
          <p:nvPr/>
        </p:nvSpPr>
        <p:spPr bwMode="auto">
          <a:xfrm>
            <a:off x="236538" y="1300163"/>
            <a:ext cx="4327525" cy="307975"/>
          </a:xfrm>
          <a:prstGeom prst="rect">
            <a:avLst/>
          </a:prstGeom>
          <a:noFill/>
          <a:ln w="9525">
            <a:noFill/>
            <a:miter lim="800000"/>
            <a:headEnd/>
            <a:tailEnd/>
          </a:ln>
        </p:spPr>
        <p:txBody>
          <a:bodyPr wrap="none">
            <a:spAutoFit/>
          </a:bodyPr>
          <a:lstStyle/>
          <a:p>
            <a:r>
              <a:rPr lang="en-US" sz="1400"/>
              <a:t>Figure 15.2 – Population and Sampling Distributions </a:t>
            </a:r>
          </a:p>
        </p:txBody>
      </p:sp>
      <p:grpSp>
        <p:nvGrpSpPr>
          <p:cNvPr id="49223" name="Group 72"/>
          <p:cNvGrpSpPr>
            <a:grpSpLocks/>
          </p:cNvGrpSpPr>
          <p:nvPr/>
        </p:nvGrpSpPr>
        <p:grpSpPr bwMode="auto">
          <a:xfrm>
            <a:off x="1457325" y="508000"/>
            <a:ext cx="7270750" cy="2782888"/>
            <a:chOff x="1456906" y="507919"/>
            <a:chExt cx="7271587" cy="2783076"/>
          </a:xfrm>
        </p:grpSpPr>
        <p:sp>
          <p:nvSpPr>
            <p:cNvPr id="74" name="TextBox 73"/>
            <p:cNvSpPr txBox="1"/>
            <p:nvPr/>
          </p:nvSpPr>
          <p:spPr>
            <a:xfrm>
              <a:off x="1456906" y="507919"/>
              <a:ext cx="7271587" cy="2783076"/>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0"/>
                </a:spcAft>
                <a:defRPr/>
              </a:pPr>
              <a:r>
                <a:rPr lang="en-US" dirty="0">
                  <a:latin typeface="Arial"/>
                  <a:cs typeface="Arial"/>
                </a:rPr>
                <a:t>Because this is a normal </a:t>
              </a:r>
              <a:r>
                <a:rPr lang="en-US" dirty="0">
                  <a:latin typeface="Arial"/>
                  <a:cs typeface="Arial"/>
                </a:rPr>
                <a:t>distribution </a:t>
              </a:r>
              <a:r>
                <a:rPr lang="en-US" dirty="0">
                  <a:latin typeface="Arial"/>
                  <a:cs typeface="Arial"/>
                </a:rPr>
                <a:t>we can state that </a:t>
              </a:r>
              <a:endParaRPr lang="en-US" dirty="0">
                <a:latin typeface="Arial"/>
                <a:cs typeface="Arial"/>
              </a:endParaRPr>
            </a:p>
            <a:p>
              <a:pPr fontAlgn="auto">
                <a:spcBef>
                  <a:spcPts val="0"/>
                </a:spcBef>
                <a:spcAft>
                  <a:spcPts val="0"/>
                </a:spcAft>
                <a:defRPr/>
              </a:pPr>
              <a:endParaRPr lang="en-US" dirty="0">
                <a:latin typeface="Arial"/>
                <a:cs typeface="Arial"/>
              </a:endParaRPr>
            </a:p>
            <a:p>
              <a:pPr marL="342900" indent="-342900" fontAlgn="auto">
                <a:spcBef>
                  <a:spcPts val="0"/>
                </a:spcBef>
                <a:spcAft>
                  <a:spcPts val="0"/>
                </a:spcAft>
                <a:buFont typeface="+mj-lt"/>
                <a:buAutoNum type="arabicPeriod"/>
                <a:defRPr/>
              </a:pPr>
              <a:r>
                <a:rPr lang="en-US" dirty="0">
                  <a:latin typeface="Arial"/>
                  <a:cs typeface="Arial"/>
                </a:rPr>
                <a:t>99.7</a:t>
              </a:r>
              <a:r>
                <a:rPr lang="en-US" dirty="0">
                  <a:latin typeface="Arial"/>
                  <a:cs typeface="Arial"/>
                </a:rPr>
                <a:t>% of the </a:t>
              </a:r>
              <a:r>
                <a:rPr lang="en-US" dirty="0">
                  <a:latin typeface="Arial"/>
                  <a:cs typeface="Arial"/>
                </a:rPr>
                <a:t>time </a:t>
              </a:r>
              <a:r>
                <a:rPr lang="en-US" dirty="0">
                  <a:latin typeface="Arial"/>
                  <a:cs typeface="Arial"/>
                </a:rPr>
                <a:t>the sample averages will fall within  </a:t>
              </a:r>
              <a:r>
                <a:rPr lang="en-US" dirty="0">
                  <a:latin typeface="Arial"/>
                  <a:cs typeface="Arial"/>
                </a:rPr>
                <a:t>          of </a:t>
              </a:r>
              <a:r>
                <a:rPr lang="en-US" dirty="0">
                  <a:latin typeface="Arial"/>
                  <a:cs typeface="Arial"/>
                </a:rPr>
                <a:t>the population mean if the </a:t>
              </a:r>
              <a:r>
                <a:rPr lang="en-US" dirty="0">
                  <a:latin typeface="Arial"/>
                  <a:cs typeface="Arial"/>
                </a:rPr>
                <a:t>process </a:t>
              </a:r>
              <a:r>
                <a:rPr lang="en-US" dirty="0">
                  <a:latin typeface="Arial"/>
                  <a:cs typeface="Arial"/>
                </a:rPr>
                <a:t>has only random </a:t>
              </a:r>
              <a:r>
                <a:rPr lang="en-US" dirty="0">
                  <a:latin typeface="Arial"/>
                  <a:cs typeface="Arial"/>
                </a:rPr>
                <a:t>variations </a:t>
              </a:r>
              <a:endParaRPr lang="en-US" dirty="0">
                <a:latin typeface="Arial"/>
                <a:cs typeface="Arial"/>
              </a:endParaRPr>
            </a:p>
            <a:p>
              <a:pPr marL="342900" indent="-342900" fontAlgn="auto">
                <a:spcBef>
                  <a:spcPts val="0"/>
                </a:spcBef>
                <a:spcAft>
                  <a:spcPts val="0"/>
                </a:spcAft>
                <a:buFont typeface="+mj-lt"/>
                <a:buAutoNum type="arabicPeriod"/>
                <a:defRPr/>
              </a:pPr>
              <a:r>
                <a:rPr lang="en-US" dirty="0">
                  <a:latin typeface="Arial"/>
                  <a:cs typeface="Arial"/>
                </a:rPr>
                <a:t>95.5</a:t>
              </a:r>
              <a:r>
                <a:rPr lang="en-US" dirty="0">
                  <a:latin typeface="Arial"/>
                  <a:cs typeface="Arial"/>
                </a:rPr>
                <a:t>% of the </a:t>
              </a:r>
              <a:r>
                <a:rPr lang="en-US" dirty="0">
                  <a:latin typeface="Arial"/>
                  <a:cs typeface="Arial"/>
                </a:rPr>
                <a:t>time </a:t>
              </a:r>
              <a:r>
                <a:rPr lang="en-US" dirty="0">
                  <a:latin typeface="Arial"/>
                  <a:cs typeface="Arial"/>
                </a:rPr>
                <a:t>the sample averages will fall within  </a:t>
              </a:r>
              <a:r>
                <a:rPr lang="en-US" dirty="0">
                  <a:latin typeface="Arial"/>
                  <a:cs typeface="Arial"/>
                </a:rPr>
                <a:t>          of </a:t>
              </a:r>
              <a:r>
                <a:rPr lang="en-US" dirty="0">
                  <a:latin typeface="Arial"/>
                  <a:cs typeface="Arial"/>
                </a:rPr>
                <a:t>the population mean if the </a:t>
              </a:r>
              <a:r>
                <a:rPr lang="en-US" dirty="0">
                  <a:latin typeface="Arial"/>
                  <a:cs typeface="Arial"/>
                </a:rPr>
                <a:t>process </a:t>
              </a:r>
              <a:r>
                <a:rPr lang="en-US" dirty="0">
                  <a:latin typeface="Arial"/>
                  <a:cs typeface="Arial"/>
                </a:rPr>
                <a:t>has only random </a:t>
              </a:r>
              <a:r>
                <a:rPr lang="en-US" dirty="0">
                  <a:latin typeface="Arial"/>
                  <a:cs typeface="Arial"/>
                </a:rPr>
                <a:t>variations</a:t>
              </a:r>
              <a:endParaRPr lang="en-US" dirty="0">
                <a:latin typeface="Arial"/>
                <a:cs typeface="Arial"/>
              </a:endParaRPr>
            </a:p>
          </p:txBody>
        </p:sp>
        <p:graphicFrame>
          <p:nvGraphicFramePr>
            <p:cNvPr id="49211" name="Object 59"/>
            <p:cNvGraphicFramePr>
              <a:graphicFrameLocks noChangeAspect="1"/>
            </p:cNvGraphicFramePr>
            <p:nvPr/>
          </p:nvGraphicFramePr>
          <p:xfrm>
            <a:off x="7510463" y="1349375"/>
            <a:ext cx="571500" cy="304800"/>
          </p:xfrm>
          <a:graphic>
            <a:graphicData uri="http://schemas.openxmlformats.org/presentationml/2006/ole">
              <p:oleObj spid="_x0000_s49211" name="Equation" r:id="rId4" imgW="557640" imgH="292320" progId="Equation.3">
                <p:embed/>
              </p:oleObj>
            </a:graphicData>
          </a:graphic>
        </p:graphicFrame>
        <p:graphicFrame>
          <p:nvGraphicFramePr>
            <p:cNvPr id="49212" name="Object 60"/>
            <p:cNvGraphicFramePr>
              <a:graphicFrameLocks noChangeAspect="1"/>
            </p:cNvGraphicFramePr>
            <p:nvPr/>
          </p:nvGraphicFramePr>
          <p:xfrm>
            <a:off x="7509937" y="2161119"/>
            <a:ext cx="571500" cy="304800"/>
          </p:xfrm>
          <a:graphic>
            <a:graphicData uri="http://schemas.openxmlformats.org/presentationml/2006/ole">
              <p:oleObj spid="_x0000_s49212" name="Equation" r:id="rId5" imgW="557640" imgH="292320" progId="Equation.3">
                <p:embed/>
              </p:oleObj>
            </a:graphicData>
          </a:graphic>
        </p:graphicFrame>
      </p:grpSp>
      <p:grpSp>
        <p:nvGrpSpPr>
          <p:cNvPr id="49224" name="Group 80"/>
          <p:cNvGrpSpPr>
            <a:grpSpLocks/>
          </p:cNvGrpSpPr>
          <p:nvPr/>
        </p:nvGrpSpPr>
        <p:grpSpPr bwMode="auto">
          <a:xfrm>
            <a:off x="835025" y="3165475"/>
            <a:ext cx="7851775" cy="1979613"/>
            <a:chOff x="834595" y="3165726"/>
            <a:chExt cx="7852205" cy="1979779"/>
          </a:xfrm>
        </p:grpSpPr>
        <p:sp>
          <p:nvSpPr>
            <p:cNvPr id="49225" name="TextBox 5"/>
            <p:cNvSpPr txBox="1">
              <a:spLocks noChangeArrowheads="1"/>
            </p:cNvSpPr>
            <p:nvPr/>
          </p:nvSpPr>
          <p:spPr bwMode="auto">
            <a:xfrm>
              <a:off x="834595" y="3165726"/>
              <a:ext cx="7852205" cy="1979779"/>
            </a:xfrm>
            <a:prstGeom prst="rect">
              <a:avLst/>
            </a:prstGeom>
            <a:solidFill>
              <a:schemeClr val="accent2"/>
            </a:solidFill>
            <a:ln w="9525">
              <a:noFill/>
              <a:miter lim="800000"/>
              <a:headEnd/>
              <a:tailEnd/>
            </a:ln>
          </p:spPr>
          <p:txBody>
            <a:bodyPr lIns="324000" tIns="280800" rIns="324000" bIns="280800">
              <a:spAutoFit/>
            </a:bodyPr>
            <a:lstStyle/>
            <a:p>
              <a:pPr marL="342900" indent="-342900">
                <a:lnSpc>
                  <a:spcPct val="90000"/>
                </a:lnSpc>
                <a:spcAft>
                  <a:spcPts val="600"/>
                </a:spcAft>
                <a:buFont typeface="Arial" charset="0"/>
                <a:buChar char="•"/>
              </a:pPr>
              <a:r>
                <a:rPr lang="en-US" sz="2400">
                  <a:solidFill>
                    <a:schemeClr val="bg1"/>
                  </a:solidFill>
                </a:rPr>
                <a:t>If a point on the control chart falls outside the ±3</a:t>
              </a:r>
              <a:r>
                <a:rPr lang="en-US" sz="2400" i="1">
                  <a:solidFill>
                    <a:schemeClr val="bg1"/>
                  </a:solidFill>
                  <a:latin typeface="Symbol" pitchFamily="18" charset="2"/>
                </a:rPr>
                <a:t>s</a:t>
              </a:r>
              <a:r>
                <a:rPr lang="en-US" sz="2400">
                  <a:solidFill>
                    <a:schemeClr val="bg1"/>
                  </a:solidFill>
                </a:rPr>
                <a:t> control limits, we are 99.7% sure that the process has changed</a:t>
              </a:r>
            </a:p>
            <a:p>
              <a:pPr marL="342900" indent="-342900">
                <a:lnSpc>
                  <a:spcPct val="90000"/>
                </a:lnSpc>
                <a:spcAft>
                  <a:spcPts val="600"/>
                </a:spcAft>
                <a:buFont typeface="Arial" charset="0"/>
                <a:buChar char="•"/>
              </a:pPr>
              <a:r>
                <a:rPr lang="en-US" sz="2400">
                  <a:solidFill>
                    <a:schemeClr val="bg1"/>
                  </a:solidFill>
                </a:rPr>
                <a:t>This is the theory behind control charts</a:t>
              </a:r>
            </a:p>
          </p:txBody>
        </p:sp>
        <p:grpSp>
          <p:nvGrpSpPr>
            <p:cNvPr id="49226" name="Group 79"/>
            <p:cNvGrpSpPr>
              <a:grpSpLocks/>
            </p:cNvGrpSpPr>
            <p:nvPr/>
          </p:nvGrpSpPr>
          <p:grpSpPr bwMode="auto">
            <a:xfrm>
              <a:off x="8136467" y="3575769"/>
              <a:ext cx="333630" cy="323165"/>
              <a:chOff x="8161867" y="3937029"/>
              <a:chExt cx="333630" cy="323165"/>
            </a:xfrm>
          </p:grpSpPr>
          <p:sp>
            <p:nvSpPr>
              <p:cNvPr id="49227" name="TextBox 6"/>
              <p:cNvSpPr txBox="1">
                <a:spLocks noChangeArrowheads="1"/>
              </p:cNvSpPr>
              <p:nvPr/>
            </p:nvSpPr>
            <p:spPr bwMode="auto">
              <a:xfrm>
                <a:off x="8161867" y="3937029"/>
                <a:ext cx="333630" cy="323165"/>
              </a:xfrm>
              <a:prstGeom prst="rect">
                <a:avLst/>
              </a:prstGeom>
              <a:noFill/>
              <a:ln w="9525">
                <a:noFill/>
                <a:miter lim="800000"/>
                <a:headEnd/>
                <a:tailEnd/>
              </a:ln>
            </p:spPr>
            <p:txBody>
              <a:bodyPr wrap="none">
                <a:spAutoFit/>
              </a:bodyPr>
              <a:lstStyle/>
              <a:p>
                <a:r>
                  <a:rPr lang="en-US" sz="1500" i="1">
                    <a:solidFill>
                      <a:schemeClr val="bg1"/>
                    </a:solidFill>
                    <a:latin typeface="Times New Roman" pitchFamily="18" charset="0"/>
                    <a:cs typeface="Times New Roman" pitchFamily="18" charset="0"/>
                  </a:rPr>
                  <a:t>x</a:t>
                </a:r>
              </a:p>
            </p:txBody>
          </p:sp>
          <p:cxnSp>
            <p:nvCxnSpPr>
              <p:cNvPr id="15" name="Straight Connector 14"/>
              <p:cNvCxnSpPr/>
              <p:nvPr/>
            </p:nvCxnSpPr>
            <p:spPr>
              <a:xfrm>
                <a:off x="8267676" y="4058843"/>
                <a:ext cx="82554" cy="0"/>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spTree>
  </p:cSld>
  <p:clrMapOvr>
    <a:masterClrMapping/>
  </p:clrMapOvr>
  <p:transition spd="slow">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chapter, 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15 – </a:t>
            </a:r>
            <a:fld id="{6C5DA0D3-8D0C-4080-BC75-4FFA59267E25}" type="slidenum">
              <a:rPr lang="en-US"/>
              <a:pPr>
                <a:defRPr/>
              </a:pPr>
              <a:t>2</a:t>
            </a:fld>
            <a:endParaRPr lang="en-US"/>
          </a:p>
        </p:txBody>
      </p:sp>
      <p:grpSp>
        <p:nvGrpSpPr>
          <p:cNvPr id="5" name="Group 4"/>
          <p:cNvGrpSpPr>
            <a:grpSpLocks/>
          </p:cNvGrpSpPr>
          <p:nvPr/>
        </p:nvGrpSpPr>
        <p:grpSpPr bwMode="auto">
          <a:xfrm>
            <a:off x="792163" y="2400300"/>
            <a:ext cx="7569200" cy="2324100"/>
            <a:chOff x="792162" y="2400300"/>
            <a:chExt cx="7569200" cy="2323713"/>
          </a:xfrm>
        </p:grpSpPr>
        <p:sp>
          <p:nvSpPr>
            <p:cNvPr id="17416" name="TextBox 3"/>
            <p:cNvSpPr txBox="1">
              <a:spLocks noChangeArrowheads="1"/>
            </p:cNvSpPr>
            <p:nvPr/>
          </p:nvSpPr>
          <p:spPr bwMode="auto">
            <a:xfrm>
              <a:off x="792162" y="2400300"/>
              <a:ext cx="7569200" cy="2323713"/>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Define the quality of a product or service.</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Develop four types of control charts: </a:t>
              </a:r>
              <a:r>
                <a:rPr lang="en-US" sz="2400" i="1">
                  <a:solidFill>
                    <a:srgbClr val="000000"/>
                  </a:solidFill>
                  <a:ea typeface="MS PGothic" pitchFamily="34" charset="-128"/>
                </a:rPr>
                <a:t>x</a:t>
              </a:r>
              <a:r>
                <a:rPr lang="en-US" sz="2400">
                  <a:solidFill>
                    <a:srgbClr val="000000"/>
                  </a:solidFill>
                  <a:ea typeface="MS PGothic" pitchFamily="34" charset="-128"/>
                </a:rPr>
                <a:t>, </a:t>
              </a:r>
              <a:r>
                <a:rPr lang="en-US" sz="2400" i="1">
                  <a:solidFill>
                    <a:srgbClr val="000000"/>
                  </a:solidFill>
                  <a:ea typeface="MS PGothic" pitchFamily="34" charset="-128"/>
                </a:rPr>
                <a:t>R</a:t>
              </a:r>
              <a:r>
                <a:rPr lang="en-US" sz="2400">
                  <a:solidFill>
                    <a:srgbClr val="000000"/>
                  </a:solidFill>
                  <a:ea typeface="MS PGothic" pitchFamily="34" charset="-128"/>
                </a:rPr>
                <a:t>, </a:t>
              </a:r>
              <a:r>
                <a:rPr lang="en-US" sz="2400" i="1">
                  <a:solidFill>
                    <a:srgbClr val="000000"/>
                  </a:solidFill>
                  <a:ea typeface="MS PGothic" pitchFamily="34" charset="-128"/>
                </a:rPr>
                <a:t>p</a:t>
              </a:r>
              <a:r>
                <a:rPr lang="en-US" sz="2400">
                  <a:solidFill>
                    <a:srgbClr val="000000"/>
                  </a:solidFill>
                  <a:ea typeface="MS PGothic" pitchFamily="34" charset="-128"/>
                </a:rPr>
                <a:t>, and </a:t>
              </a:r>
              <a:r>
                <a:rPr lang="en-US" sz="2400" i="1">
                  <a:solidFill>
                    <a:srgbClr val="000000"/>
                  </a:solidFill>
                  <a:ea typeface="MS PGothic" pitchFamily="34" charset="-128"/>
                </a:rPr>
                <a:t>c</a:t>
              </a:r>
              <a:r>
                <a:rPr lang="en-US" sz="2400">
                  <a:solidFill>
                    <a:srgbClr val="000000"/>
                  </a:solidFill>
                  <a:ea typeface="MS PGothic" pitchFamily="34" charset="-128"/>
                </a:rPr>
                <a:t>.</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basic theoretical underpinnings of statistical quality control, including the central limit theorem.</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Know whether a process is in control.</a:t>
              </a:r>
            </a:p>
          </p:txBody>
        </p:sp>
        <p:sp>
          <p:nvSpPr>
            <p:cNvPr id="17417" name="Line 5"/>
            <p:cNvSpPr>
              <a:spLocks noChangeShapeType="1"/>
            </p:cNvSpPr>
            <p:nvPr/>
          </p:nvSpPr>
          <p:spPr bwMode="auto">
            <a:xfrm>
              <a:off x="6330950" y="2895603"/>
              <a:ext cx="152400" cy="0"/>
            </a:xfrm>
            <a:prstGeom prst="line">
              <a:avLst/>
            </a:prstGeom>
            <a:noFill/>
            <a:ln w="28575">
              <a:solidFill>
                <a:schemeClr val="tx1"/>
              </a:solidFill>
              <a:round/>
              <a:headEnd/>
              <a:tailEnd/>
            </a:ln>
          </p:spPr>
          <p:txBody>
            <a:bodyPr/>
            <a:lstStyle/>
            <a:p>
              <a:endParaRPr lang="en-US"/>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strips(downRight)">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74" name="Title 1"/>
          <p:cNvSpPr>
            <a:spLocks noGrp="1"/>
          </p:cNvSpPr>
          <p:nvPr>
            <p:ph type="title"/>
          </p:nvPr>
        </p:nvSpPr>
        <p:spPr/>
        <p:txBody>
          <a:bodyPr/>
          <a:lstStyle/>
          <a:p>
            <a:r>
              <a:rPr lang="en-US" smtClean="0">
                <a:latin typeface="Arial" charset="0"/>
                <a:cs typeface="Arial" charset="0"/>
              </a:rPr>
              <a:t>Setting the </a:t>
            </a:r>
            <a:r>
              <a:rPr lang="en-US" i="1" smtClean="0">
                <a:latin typeface="Times New Roman" pitchFamily="18" charset="0"/>
                <a:cs typeface="Times New Roman" pitchFamily="18" charset="0"/>
              </a:rPr>
              <a:t>x</a:t>
            </a:r>
            <a:r>
              <a:rPr lang="en-US" smtClean="0">
                <a:latin typeface="Arial" charset="0"/>
                <a:cs typeface="Arial" charset="0"/>
              </a:rPr>
              <a:t>-Chart Limits</a:t>
            </a:r>
          </a:p>
        </p:txBody>
      </p:sp>
      <p:sp>
        <p:nvSpPr>
          <p:cNvPr id="50375" name="Content Placeholder 2"/>
          <p:cNvSpPr>
            <a:spLocks noGrp="1"/>
          </p:cNvSpPr>
          <p:nvPr>
            <p:ph idx="1"/>
          </p:nvPr>
        </p:nvSpPr>
        <p:spPr>
          <a:xfrm>
            <a:off x="673100" y="1600200"/>
            <a:ext cx="7823200" cy="858838"/>
          </a:xfrm>
        </p:spPr>
        <p:txBody>
          <a:bodyPr/>
          <a:lstStyle/>
          <a:p>
            <a:r>
              <a:rPr lang="en-US" sz="2400" smtClean="0">
                <a:latin typeface="Arial" charset="0"/>
                <a:cs typeface="Arial" charset="0"/>
              </a:rPr>
              <a:t>If we know the standard deviation of the process we can set the control limits using</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BED85D4A-A6A1-423D-A506-A59280D3C963}" type="slidenum">
              <a:rPr lang="en-US"/>
              <a:pPr>
                <a:defRPr/>
              </a:pPr>
              <a:t>20</a:t>
            </a:fld>
            <a:endParaRPr lang="en-US"/>
          </a:p>
        </p:txBody>
      </p:sp>
      <p:sp>
        <p:nvSpPr>
          <p:cNvPr id="50378" name="Line 5"/>
          <p:cNvSpPr>
            <a:spLocks noChangeShapeType="1"/>
          </p:cNvSpPr>
          <p:nvPr/>
        </p:nvSpPr>
        <p:spPr bwMode="auto">
          <a:xfrm>
            <a:off x="4240213" y="752475"/>
            <a:ext cx="292100" cy="0"/>
          </a:xfrm>
          <a:prstGeom prst="line">
            <a:avLst/>
          </a:prstGeom>
          <a:noFill/>
          <a:ln w="38100">
            <a:solidFill>
              <a:schemeClr val="accent1"/>
            </a:solidFill>
            <a:round/>
            <a:headEnd/>
            <a:tailEnd/>
          </a:ln>
        </p:spPr>
        <p:txBody>
          <a:bodyPr/>
          <a:lstStyle/>
          <a:p>
            <a:endParaRPr lang="en-US"/>
          </a:p>
        </p:txBody>
      </p:sp>
      <p:graphicFrame>
        <p:nvGraphicFramePr>
          <p:cNvPr id="7" name="Object 194"/>
          <p:cNvGraphicFramePr>
            <a:graphicFrameLocks noChangeAspect="1"/>
          </p:cNvGraphicFramePr>
          <p:nvPr/>
        </p:nvGraphicFramePr>
        <p:xfrm>
          <a:off x="2182813" y="2503488"/>
          <a:ext cx="4699000" cy="889000"/>
        </p:xfrm>
        <a:graphic>
          <a:graphicData uri="http://schemas.openxmlformats.org/presentationml/2006/ole">
            <p:oleObj spid="_x0000_s50370" name="Equation" r:id="rId3" imgW="4690080" imgH="877680" progId="Equation.3">
              <p:embed/>
            </p:oleObj>
          </a:graphicData>
        </a:graphic>
      </p:graphicFrame>
      <p:grpSp>
        <p:nvGrpSpPr>
          <p:cNvPr id="8" name="Group 14"/>
          <p:cNvGrpSpPr>
            <a:grpSpLocks/>
          </p:cNvGrpSpPr>
          <p:nvPr/>
        </p:nvGrpSpPr>
        <p:grpSpPr bwMode="auto">
          <a:xfrm>
            <a:off x="1012825" y="3765550"/>
            <a:ext cx="6750050" cy="2373313"/>
            <a:chOff x="638" y="2465"/>
            <a:chExt cx="4252" cy="1495"/>
          </a:xfrm>
        </p:grpSpPr>
        <p:sp>
          <p:nvSpPr>
            <p:cNvPr id="50380" name="Text Box 12"/>
            <p:cNvSpPr txBox="1">
              <a:spLocks noChangeArrowheads="1"/>
            </p:cNvSpPr>
            <p:nvPr/>
          </p:nvSpPr>
          <p:spPr bwMode="auto">
            <a:xfrm>
              <a:off x="886" y="2865"/>
              <a:ext cx="4004" cy="993"/>
            </a:xfrm>
            <a:prstGeom prst="rect">
              <a:avLst/>
            </a:prstGeom>
            <a:noFill/>
            <a:ln w="9525">
              <a:noFill/>
              <a:miter lim="800000"/>
              <a:headEnd/>
              <a:tailEnd/>
            </a:ln>
          </p:spPr>
          <p:txBody>
            <a:bodyPr>
              <a:spAutoFit/>
            </a:bodyPr>
            <a:lstStyle/>
            <a:p>
              <a:pPr marL="533400" indent="-533400">
                <a:lnSpc>
                  <a:spcPct val="90000"/>
                </a:lnSpc>
                <a:spcBef>
                  <a:spcPct val="20000"/>
                </a:spcBef>
                <a:tabLst>
                  <a:tab pos="266700" algn="l"/>
                </a:tabLst>
              </a:pPr>
              <a:r>
                <a:rPr lang="en-US" sz="2400">
                  <a:ea typeface="MS PGothic" pitchFamily="34" charset="-128"/>
                </a:rPr>
                <a:t>	= mean of the sample means</a:t>
              </a:r>
            </a:p>
            <a:p>
              <a:pPr marL="533400" indent="-533400">
                <a:lnSpc>
                  <a:spcPct val="90000"/>
                </a:lnSpc>
                <a:spcBef>
                  <a:spcPct val="20000"/>
                </a:spcBef>
                <a:tabLst>
                  <a:tab pos="266700" algn="l"/>
                </a:tabLst>
              </a:pPr>
              <a:r>
                <a:rPr lang="en-US" sz="2400" i="1">
                  <a:latin typeface="Times New Roman" pitchFamily="18" charset="0"/>
                  <a:ea typeface="MS PGothic" pitchFamily="34" charset="-128"/>
                </a:rPr>
                <a:t>z</a:t>
              </a:r>
              <a:r>
                <a:rPr lang="en-US" sz="2400">
                  <a:ea typeface="MS PGothic" pitchFamily="34" charset="-128"/>
                </a:rPr>
                <a:t>	= number of normal standard deviations</a:t>
              </a:r>
            </a:p>
            <a:p>
              <a:pPr marL="533400" indent="-533400">
                <a:lnSpc>
                  <a:spcPct val="90000"/>
                </a:lnSpc>
                <a:spcBef>
                  <a:spcPct val="20000"/>
                </a:spcBef>
                <a:tabLst>
                  <a:tab pos="266700" algn="l"/>
                </a:tabLst>
              </a:pPr>
              <a:r>
                <a:rPr lang="en-US" sz="2400">
                  <a:ea typeface="MS PGothic" pitchFamily="34" charset="-128"/>
                </a:rPr>
                <a:t>	= standard deviation of the sampling distribution of the sample means =</a:t>
              </a:r>
            </a:p>
          </p:txBody>
        </p:sp>
        <p:sp>
          <p:nvSpPr>
            <p:cNvPr id="50381" name="Text Box 9"/>
            <p:cNvSpPr txBox="1">
              <a:spLocks noChangeArrowheads="1"/>
            </p:cNvSpPr>
            <p:nvPr/>
          </p:nvSpPr>
          <p:spPr bwMode="auto">
            <a:xfrm>
              <a:off x="638" y="2465"/>
              <a:ext cx="671" cy="288"/>
            </a:xfrm>
            <a:prstGeom prst="rect">
              <a:avLst/>
            </a:prstGeom>
            <a:noFill/>
            <a:ln w="9525">
              <a:noFill/>
              <a:miter lim="800000"/>
              <a:headEnd/>
              <a:tailEnd/>
            </a:ln>
          </p:spPr>
          <p:txBody>
            <a:bodyPr wrap="none">
              <a:spAutoFit/>
            </a:bodyPr>
            <a:lstStyle/>
            <a:p>
              <a:r>
                <a:rPr lang="en-US" sz="2400">
                  <a:ea typeface="MS PGothic" pitchFamily="34" charset="-128"/>
                </a:rPr>
                <a:t>where</a:t>
              </a:r>
            </a:p>
          </p:txBody>
        </p:sp>
        <p:graphicFrame>
          <p:nvGraphicFramePr>
            <p:cNvPr id="50371" name="Object 195"/>
            <p:cNvGraphicFramePr>
              <a:graphicFrameLocks noChangeAspect="1"/>
            </p:cNvGraphicFramePr>
            <p:nvPr/>
          </p:nvGraphicFramePr>
          <p:xfrm>
            <a:off x="927" y="2876"/>
            <a:ext cx="126" cy="200"/>
          </p:xfrm>
          <a:graphic>
            <a:graphicData uri="http://schemas.openxmlformats.org/presentationml/2006/ole">
              <p:oleObj spid="_x0000_s50371" name="Equation" r:id="rId4" imgW="219240" imgH="301680" progId="Equation.3">
                <p:embed/>
              </p:oleObj>
            </a:graphicData>
          </a:graphic>
        </p:graphicFrame>
        <p:graphicFrame>
          <p:nvGraphicFramePr>
            <p:cNvPr id="50372" name="Object 196"/>
            <p:cNvGraphicFramePr>
              <a:graphicFrameLocks noChangeAspect="1"/>
            </p:cNvGraphicFramePr>
            <p:nvPr/>
          </p:nvGraphicFramePr>
          <p:xfrm>
            <a:off x="845" y="3408"/>
            <a:ext cx="202" cy="240"/>
          </p:xfrm>
          <a:graphic>
            <a:graphicData uri="http://schemas.openxmlformats.org/presentationml/2006/ole">
              <p:oleObj spid="_x0000_s50372" name="Equation" r:id="rId5" imgW="356400" imgH="365400" progId="Equation.3">
                <p:embed/>
              </p:oleObj>
            </a:graphicData>
          </a:graphic>
        </p:graphicFrame>
        <p:graphicFrame>
          <p:nvGraphicFramePr>
            <p:cNvPr id="50373" name="Object 197"/>
            <p:cNvGraphicFramePr>
              <a:graphicFrameLocks noChangeAspect="1"/>
            </p:cNvGraphicFramePr>
            <p:nvPr/>
          </p:nvGraphicFramePr>
          <p:xfrm>
            <a:off x="4308" y="3464"/>
            <a:ext cx="312" cy="496"/>
          </p:xfrm>
          <a:graphic>
            <a:graphicData uri="http://schemas.openxmlformats.org/presentationml/2006/ole">
              <p:oleObj spid="_x0000_s50373" name="Equation" r:id="rId6" imgW="484560" imgH="776880" progId="Equation.3">
                <p:embed/>
              </p:oleObj>
            </a:graphicData>
          </a:graphic>
        </p:graphicFrame>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0" name="Title 1"/>
          <p:cNvSpPr>
            <a:spLocks noGrp="1"/>
          </p:cNvSpPr>
          <p:nvPr>
            <p:ph type="title"/>
          </p:nvPr>
        </p:nvSpPr>
        <p:spPr/>
        <p:txBody>
          <a:bodyPr/>
          <a:lstStyle/>
          <a:p>
            <a:r>
              <a:rPr lang="en-US" smtClean="0">
                <a:latin typeface="Arial" charset="0"/>
                <a:cs typeface="Arial" charset="0"/>
              </a:rPr>
              <a:t>Box Filling Example</a:t>
            </a:r>
          </a:p>
        </p:txBody>
      </p:sp>
      <p:sp>
        <p:nvSpPr>
          <p:cNvPr id="51301" name="Content Placeholder 2"/>
          <p:cNvSpPr>
            <a:spLocks noGrp="1"/>
          </p:cNvSpPr>
          <p:nvPr>
            <p:ph idx="1"/>
          </p:nvPr>
        </p:nvSpPr>
        <p:spPr>
          <a:xfrm>
            <a:off x="673100" y="1397000"/>
            <a:ext cx="7823200" cy="1638300"/>
          </a:xfrm>
        </p:spPr>
        <p:txBody>
          <a:bodyPr/>
          <a:lstStyle/>
          <a:p>
            <a:r>
              <a:rPr lang="en-US" sz="2400" smtClean="0">
                <a:latin typeface="Arial" charset="0"/>
                <a:cs typeface="Arial" charset="0"/>
              </a:rPr>
              <a:t>A large production lot of boxes of cornflakes is sampled every hour</a:t>
            </a:r>
          </a:p>
          <a:p>
            <a:r>
              <a:rPr lang="en-US" sz="2400" smtClean="0">
                <a:latin typeface="Arial" charset="0"/>
                <a:cs typeface="Arial" charset="0"/>
              </a:rPr>
              <a:t>To set control limits that include 99.7% of the sample, 36 boxes are randomly selected and weighed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7BEE84AC-2F6A-4DC5-8C9F-9F2C94D5F5F7}" type="slidenum">
              <a:rPr lang="en-US"/>
              <a:pPr>
                <a:defRPr/>
              </a:pPr>
              <a:t>21</a:t>
            </a:fld>
            <a:endParaRPr lang="en-US"/>
          </a:p>
        </p:txBody>
      </p:sp>
      <p:graphicFrame>
        <p:nvGraphicFramePr>
          <p:cNvPr id="6" name="Object 98"/>
          <p:cNvGraphicFramePr>
            <a:graphicFrameLocks noChangeAspect="1"/>
          </p:cNvGraphicFramePr>
          <p:nvPr/>
        </p:nvGraphicFramePr>
        <p:xfrm>
          <a:off x="1130300" y="3098800"/>
          <a:ext cx="6908800" cy="393700"/>
        </p:xfrm>
        <a:graphic>
          <a:graphicData uri="http://schemas.openxmlformats.org/presentationml/2006/ole">
            <p:oleObj spid="_x0000_s51298" name="Equation" r:id="rId3" imgW="6893640" imgH="383760" progId="Equation.3">
              <p:embed/>
            </p:oleObj>
          </a:graphicData>
        </a:graphic>
      </p:graphicFrame>
      <p:sp>
        <p:nvSpPr>
          <p:cNvPr id="7" name="TextBox 6"/>
          <p:cNvSpPr txBox="1">
            <a:spLocks noChangeArrowheads="1"/>
          </p:cNvSpPr>
          <p:nvPr/>
        </p:nvSpPr>
        <p:spPr bwMode="auto">
          <a:xfrm>
            <a:off x="673100" y="3708400"/>
            <a:ext cx="3903663" cy="461963"/>
          </a:xfrm>
          <a:prstGeom prst="rect">
            <a:avLst/>
          </a:prstGeom>
          <a:noFill/>
          <a:ln w="9525">
            <a:noFill/>
            <a:miter lim="800000"/>
            <a:headEnd/>
            <a:tailEnd/>
          </a:ln>
        </p:spPr>
        <p:txBody>
          <a:bodyPr wrap="none">
            <a:spAutoFit/>
          </a:bodyPr>
          <a:lstStyle/>
          <a:p>
            <a:pPr marL="342900" indent="-342900">
              <a:buFont typeface="Arial" charset="0"/>
              <a:buChar char="•"/>
            </a:pPr>
            <a:r>
              <a:rPr lang="en-US" sz="2400"/>
              <a:t>And the control limits are</a:t>
            </a:r>
          </a:p>
        </p:txBody>
      </p:sp>
      <p:graphicFrame>
        <p:nvGraphicFramePr>
          <p:cNvPr id="8" name="Object 99"/>
          <p:cNvGraphicFramePr>
            <a:graphicFrameLocks noChangeAspect="1"/>
          </p:cNvGraphicFramePr>
          <p:nvPr/>
        </p:nvGraphicFramePr>
        <p:xfrm>
          <a:off x="1235075" y="4330700"/>
          <a:ext cx="6959600" cy="1803400"/>
        </p:xfrm>
        <a:graphic>
          <a:graphicData uri="http://schemas.openxmlformats.org/presentationml/2006/ole">
            <p:oleObj spid="_x0000_s51299" name="Equation" r:id="rId4" imgW="6948360" imgH="1791720" progId="Equation.3">
              <p:embed/>
            </p:oleObj>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65" name="Title 1"/>
          <p:cNvSpPr>
            <a:spLocks noGrp="1"/>
          </p:cNvSpPr>
          <p:nvPr>
            <p:ph type="title"/>
          </p:nvPr>
        </p:nvSpPr>
        <p:spPr/>
        <p:txBody>
          <a:bodyPr/>
          <a:lstStyle/>
          <a:p>
            <a:r>
              <a:rPr lang="en-US" smtClean="0">
                <a:latin typeface="Arial" charset="0"/>
                <a:cs typeface="Arial" charset="0"/>
              </a:rPr>
              <a:t>Box Filling Example</a:t>
            </a:r>
          </a:p>
        </p:txBody>
      </p:sp>
      <p:sp>
        <p:nvSpPr>
          <p:cNvPr id="52366" name="Content Placeholder 2"/>
          <p:cNvSpPr>
            <a:spLocks noGrp="1"/>
          </p:cNvSpPr>
          <p:nvPr>
            <p:ph idx="1"/>
          </p:nvPr>
        </p:nvSpPr>
        <p:spPr>
          <a:xfrm>
            <a:off x="673100" y="1397000"/>
            <a:ext cx="7823200" cy="2463800"/>
          </a:xfrm>
        </p:spPr>
        <p:txBody>
          <a:bodyPr/>
          <a:lstStyle/>
          <a:p>
            <a:r>
              <a:rPr lang="en-US" sz="2400" smtClean="0">
                <a:latin typeface="Arial" charset="0"/>
                <a:cs typeface="Arial" charset="0"/>
              </a:rPr>
              <a:t>If the process standard deviation is not available or difficult to compute (a common situation) the previous equations are impractical</a:t>
            </a:r>
          </a:p>
          <a:p>
            <a:r>
              <a:rPr lang="en-US" sz="2400" smtClean="0">
                <a:latin typeface="Arial" charset="0"/>
                <a:cs typeface="Arial" charset="0"/>
              </a:rPr>
              <a:t>In practice the calculation of the control limits is based on the average </a:t>
            </a:r>
            <a:r>
              <a:rPr lang="en-US" sz="2400" i="1" smtClean="0">
                <a:latin typeface="Arial" charset="0"/>
                <a:cs typeface="Arial" charset="0"/>
              </a:rPr>
              <a:t>range</a:t>
            </a:r>
            <a:r>
              <a:rPr lang="en-US" sz="2400" smtClean="0">
                <a:latin typeface="Arial" charset="0"/>
                <a:cs typeface="Arial" charset="0"/>
              </a:rPr>
              <a:t> rather than the standard deviation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622C125C-4B7D-42E1-8D14-71D25DE2492A}" type="slidenum">
              <a:rPr lang="en-US"/>
              <a:pPr>
                <a:defRPr/>
              </a:pPr>
              <a:t>22</a:t>
            </a:fld>
            <a:endParaRPr lang="en-US"/>
          </a:p>
        </p:txBody>
      </p:sp>
      <p:graphicFrame>
        <p:nvGraphicFramePr>
          <p:cNvPr id="9" name="Object 138"/>
          <p:cNvGraphicFramePr>
            <a:graphicFrameLocks noChangeAspect="1"/>
          </p:cNvGraphicFramePr>
          <p:nvPr/>
        </p:nvGraphicFramePr>
        <p:xfrm>
          <a:off x="3505200" y="3492500"/>
          <a:ext cx="2108200" cy="965200"/>
        </p:xfrm>
        <a:graphic>
          <a:graphicData uri="http://schemas.openxmlformats.org/presentationml/2006/ole">
            <p:oleObj spid="_x0000_s52362" name="Equation" r:id="rId3" imgW="2093400" imgH="950760" progId="Equation.3">
              <p:embed/>
            </p:oleObj>
          </a:graphicData>
        </a:graphic>
      </p:graphicFrame>
      <p:grpSp>
        <p:nvGrpSpPr>
          <p:cNvPr id="10" name="Group 15"/>
          <p:cNvGrpSpPr>
            <a:grpSpLocks/>
          </p:cNvGrpSpPr>
          <p:nvPr/>
        </p:nvGrpSpPr>
        <p:grpSpPr bwMode="auto">
          <a:xfrm>
            <a:off x="1038225" y="4421188"/>
            <a:ext cx="5926138" cy="1751012"/>
            <a:chOff x="654" y="2961"/>
            <a:chExt cx="3733" cy="1103"/>
          </a:xfrm>
        </p:grpSpPr>
        <p:sp>
          <p:nvSpPr>
            <p:cNvPr id="52370" name="Text Box 10"/>
            <p:cNvSpPr txBox="1">
              <a:spLocks noChangeArrowheads="1"/>
            </p:cNvSpPr>
            <p:nvPr/>
          </p:nvSpPr>
          <p:spPr bwMode="auto">
            <a:xfrm>
              <a:off x="654" y="2961"/>
              <a:ext cx="671" cy="288"/>
            </a:xfrm>
            <a:prstGeom prst="rect">
              <a:avLst/>
            </a:prstGeom>
            <a:noFill/>
            <a:ln w="9525">
              <a:noFill/>
              <a:miter lim="800000"/>
              <a:headEnd/>
              <a:tailEnd/>
            </a:ln>
          </p:spPr>
          <p:txBody>
            <a:bodyPr wrap="none">
              <a:spAutoFit/>
            </a:bodyPr>
            <a:lstStyle/>
            <a:p>
              <a:r>
                <a:rPr lang="en-US" sz="2400">
                  <a:ea typeface="MS PGothic" pitchFamily="34" charset="-128"/>
                </a:rPr>
                <a:t>where</a:t>
              </a:r>
            </a:p>
          </p:txBody>
        </p:sp>
        <p:grpSp>
          <p:nvGrpSpPr>
            <p:cNvPr id="52371" name="Group 14"/>
            <p:cNvGrpSpPr>
              <a:grpSpLocks/>
            </p:cNvGrpSpPr>
            <p:nvPr/>
          </p:nvGrpSpPr>
          <p:grpSpPr bwMode="auto">
            <a:xfrm>
              <a:off x="1372" y="3281"/>
              <a:ext cx="3015" cy="783"/>
              <a:chOff x="1372" y="3281"/>
              <a:chExt cx="3015" cy="783"/>
            </a:xfrm>
          </p:grpSpPr>
          <p:sp>
            <p:nvSpPr>
              <p:cNvPr id="52372" name="Text Box 11"/>
              <p:cNvSpPr txBox="1">
                <a:spLocks noChangeArrowheads="1"/>
              </p:cNvSpPr>
              <p:nvPr/>
            </p:nvSpPr>
            <p:spPr bwMode="auto">
              <a:xfrm>
                <a:off x="1372" y="3281"/>
                <a:ext cx="3015" cy="783"/>
              </a:xfrm>
              <a:prstGeom prst="rect">
                <a:avLst/>
              </a:prstGeom>
              <a:noFill/>
              <a:ln w="9525">
                <a:noFill/>
                <a:miter lim="800000"/>
                <a:headEnd/>
                <a:tailEnd/>
              </a:ln>
            </p:spPr>
            <p:txBody>
              <a:bodyPr wrap="none">
                <a:spAutoFit/>
              </a:bodyPr>
              <a:lstStyle/>
              <a:p>
                <a:pPr marL="723900" indent="-723900">
                  <a:tabLst>
                    <a:tab pos="444500" algn="l"/>
                  </a:tabLst>
                </a:pPr>
                <a:r>
                  <a:rPr lang="en-US" sz="2400">
                    <a:ea typeface="MS PGothic" pitchFamily="34" charset="-128"/>
                  </a:rPr>
                  <a:t>	= average of the samples</a:t>
                </a:r>
              </a:p>
              <a:p>
                <a:pPr marL="723900" indent="-723900">
                  <a:tabLst>
                    <a:tab pos="444500" algn="l"/>
                  </a:tabLst>
                </a:pPr>
                <a:r>
                  <a:rPr lang="en-US" sz="2400" i="1">
                    <a:latin typeface="Times New Roman" pitchFamily="18" charset="0"/>
                    <a:ea typeface="MS PGothic" pitchFamily="34" charset="-128"/>
                  </a:rPr>
                  <a:t>A</a:t>
                </a:r>
                <a:r>
                  <a:rPr lang="en-US" sz="2400" baseline="-25000">
                    <a:ea typeface="MS PGothic" pitchFamily="34" charset="-128"/>
                  </a:rPr>
                  <a:t>2</a:t>
                </a:r>
                <a:r>
                  <a:rPr lang="en-US" sz="2400">
                    <a:ea typeface="MS PGothic" pitchFamily="34" charset="-128"/>
                  </a:rPr>
                  <a:t>	= value found in Table 15.2</a:t>
                </a:r>
              </a:p>
              <a:p>
                <a:pPr marL="723900" indent="-723900">
                  <a:lnSpc>
                    <a:spcPct val="115000"/>
                  </a:lnSpc>
                  <a:tabLst>
                    <a:tab pos="444500" algn="l"/>
                  </a:tabLst>
                </a:pPr>
                <a:r>
                  <a:rPr lang="en-US" sz="2400">
                    <a:ea typeface="MS PGothic" pitchFamily="34" charset="-128"/>
                  </a:rPr>
                  <a:t>	= mean of the sample means</a:t>
                </a:r>
              </a:p>
            </p:txBody>
          </p:sp>
          <p:graphicFrame>
            <p:nvGraphicFramePr>
              <p:cNvPr id="52363" name="Object 139"/>
              <p:cNvGraphicFramePr>
                <a:graphicFrameLocks noChangeAspect="1"/>
              </p:cNvGraphicFramePr>
              <p:nvPr/>
            </p:nvGraphicFramePr>
            <p:xfrm>
              <a:off x="1480" y="3296"/>
              <a:ext cx="160" cy="224"/>
            </p:xfrm>
            <a:graphic>
              <a:graphicData uri="http://schemas.openxmlformats.org/presentationml/2006/ole">
                <p:oleObj spid="_x0000_s52363" name="Equation" r:id="rId4" imgW="237600" imgH="347400" progId="Equation.3">
                  <p:embed/>
                </p:oleObj>
              </a:graphicData>
            </a:graphic>
          </p:graphicFrame>
          <p:graphicFrame>
            <p:nvGraphicFramePr>
              <p:cNvPr id="52364" name="Object 140"/>
              <p:cNvGraphicFramePr>
                <a:graphicFrameLocks noChangeAspect="1"/>
              </p:cNvGraphicFramePr>
              <p:nvPr/>
            </p:nvGraphicFramePr>
            <p:xfrm>
              <a:off x="1488" y="3812"/>
              <a:ext cx="144" cy="200"/>
            </p:xfrm>
            <a:graphic>
              <a:graphicData uri="http://schemas.openxmlformats.org/presentationml/2006/ole">
                <p:oleObj spid="_x0000_s52364" name="Equation" r:id="rId5" imgW="219240" imgH="301680" progId="Equation.3">
                  <p:embed/>
                </p:oleObj>
              </a:graphicData>
            </a:graphic>
          </p:graphicFrame>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Factors for Computing </a:t>
            </a:r>
            <a:br>
              <a:rPr lang="en-US" dirty="0"/>
            </a:br>
            <a:r>
              <a:rPr lang="en-US" dirty="0"/>
              <a:t>Control Chart Limits</a:t>
            </a:r>
          </a:p>
        </p:txBody>
      </p:sp>
      <p:sp>
        <p:nvSpPr>
          <p:cNvPr id="53250"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53251"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15 – </a:t>
            </a:r>
            <a:fld id="{093F69EE-EC15-4DA2-BDDC-2C9C59D93F9F}" type="slidenum">
              <a:rPr lang="en-US">
                <a:latin typeface="Arial" charset="0"/>
                <a:cs typeface="Arial" charset="0"/>
              </a:rPr>
              <a:pPr fontAlgn="base">
                <a:spcBef>
                  <a:spcPct val="0"/>
                </a:spcBef>
                <a:spcAft>
                  <a:spcPct val="0"/>
                </a:spcAft>
              </a:pPr>
              <a:t>23</a:t>
            </a:fld>
            <a:endParaRPr lang="en-US">
              <a:latin typeface="Arial" charset="0"/>
              <a:cs typeface="Arial" charset="0"/>
            </a:endParaRPr>
          </a:p>
        </p:txBody>
      </p:sp>
      <p:graphicFrame>
        <p:nvGraphicFramePr>
          <p:cNvPr id="7" name="Group 468"/>
          <p:cNvGraphicFramePr>
            <a:graphicFrameLocks noGrp="1"/>
          </p:cNvGraphicFramePr>
          <p:nvPr/>
        </p:nvGraphicFramePr>
        <p:xfrm>
          <a:off x="641350" y="1752600"/>
          <a:ext cx="7859713" cy="4568825"/>
        </p:xfrm>
        <a:graphic>
          <a:graphicData uri="http://schemas.openxmlformats.org/drawingml/2006/table">
            <a:tbl>
              <a:tblPr/>
              <a:tblGrid>
                <a:gridCol w="1682750"/>
                <a:gridCol w="2058988"/>
                <a:gridCol w="2058987"/>
                <a:gridCol w="2058988"/>
              </a:tblGrid>
              <a:tr h="317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SAMPLE SIZE,</a:t>
                      </a:r>
                      <a:r>
                        <a:rPr kumimoji="0" lang="en-US" sz="1400" b="1" i="1" u="none" strike="noStrike" cap="none" normalizeH="0" baseline="0" dirty="0" smtClean="0">
                          <a:ln>
                            <a:noFill/>
                          </a:ln>
                          <a:solidFill>
                            <a:schemeClr val="bg1"/>
                          </a:solidFill>
                          <a:effectLst/>
                          <a:latin typeface="Arial" charset="0"/>
                          <a:ea typeface="ＭＳ Ｐゴシック" pitchFamily="34" charset="-128"/>
                        </a:rPr>
                        <a:t> </a:t>
                      </a:r>
                      <a:r>
                        <a:rPr kumimoji="0" lang="en-US" sz="1400" b="1" i="1" u="none" strike="noStrike" cap="none" normalizeH="0" baseline="0" dirty="0" smtClean="0">
                          <a:ln>
                            <a:noFill/>
                          </a:ln>
                          <a:solidFill>
                            <a:schemeClr val="bg1"/>
                          </a:solidFill>
                          <a:effectLst/>
                          <a:latin typeface="Times New Roman" pitchFamily="18" charset="0"/>
                          <a:ea typeface="ＭＳ Ｐゴシック" pitchFamily="34" charset="-128"/>
                        </a:rPr>
                        <a:t>n</a:t>
                      </a:r>
                    </a:p>
                  </a:txBody>
                  <a:tcPr marT="45710" marB="45710"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MEAN FACTOR,</a:t>
                      </a:r>
                      <a:r>
                        <a:rPr kumimoji="0" lang="en-US" sz="1400" b="1" i="0" u="none" strike="noStrike" cap="none" normalizeH="0" baseline="0" dirty="0" smtClean="0">
                          <a:ln>
                            <a:noFill/>
                          </a:ln>
                          <a:solidFill>
                            <a:schemeClr val="bg1"/>
                          </a:solidFill>
                          <a:effectLst/>
                          <a:latin typeface="Times New Roman" pitchFamily="18" charset="0"/>
                          <a:ea typeface="ＭＳ Ｐゴシック" pitchFamily="34" charset="-128"/>
                        </a:rPr>
                        <a:t> </a:t>
                      </a:r>
                      <a:r>
                        <a:rPr kumimoji="0" lang="en-US" sz="1400" b="1" i="1" u="none" strike="noStrike" cap="none" normalizeH="0" baseline="0" dirty="0" smtClean="0">
                          <a:ln>
                            <a:noFill/>
                          </a:ln>
                          <a:solidFill>
                            <a:schemeClr val="bg1"/>
                          </a:solidFill>
                          <a:effectLst/>
                          <a:latin typeface="Times New Roman" pitchFamily="18" charset="0"/>
                          <a:ea typeface="ＭＳ Ｐゴシック" pitchFamily="34" charset="-128"/>
                        </a:rPr>
                        <a:t>A</a:t>
                      </a:r>
                      <a:r>
                        <a:rPr kumimoji="0" lang="en-US" sz="1400" b="1" i="0" u="none" strike="noStrike" cap="none" normalizeH="0" baseline="-25000" dirty="0" smtClean="0">
                          <a:ln>
                            <a:noFill/>
                          </a:ln>
                          <a:solidFill>
                            <a:schemeClr val="bg1"/>
                          </a:solidFill>
                          <a:effectLst/>
                          <a:latin typeface="Arial" charset="0"/>
                          <a:ea typeface="ＭＳ Ｐゴシック" pitchFamily="34" charset="-128"/>
                        </a:rPr>
                        <a:t>2</a:t>
                      </a:r>
                      <a:r>
                        <a:rPr kumimoji="0" lang="en-US" sz="1400" b="1" i="0" u="none" strike="noStrike" cap="none" normalizeH="0" baseline="0" dirty="0" smtClean="0">
                          <a:ln>
                            <a:noFill/>
                          </a:ln>
                          <a:solidFill>
                            <a:schemeClr val="bg1"/>
                          </a:solidFill>
                          <a:effectLst/>
                          <a:latin typeface="Arial" charset="0"/>
                          <a:ea typeface="ＭＳ Ｐゴシック" pitchFamily="34" charset="-128"/>
                        </a:rPr>
                        <a:t> </a:t>
                      </a:r>
                    </a:p>
                  </a:txBody>
                  <a:tcPr marT="45710" marB="45710"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UPPER RANGE,</a:t>
                      </a:r>
                      <a:r>
                        <a:rPr kumimoji="0" lang="en-US" sz="1400" b="1" i="1" u="none" strike="noStrike" cap="none" normalizeH="0" baseline="0" dirty="0" smtClean="0">
                          <a:ln>
                            <a:noFill/>
                          </a:ln>
                          <a:solidFill>
                            <a:schemeClr val="bg1"/>
                          </a:solidFill>
                          <a:effectLst/>
                          <a:latin typeface="Times New Roman" pitchFamily="18" charset="0"/>
                          <a:ea typeface="ＭＳ Ｐゴシック" pitchFamily="34" charset="-128"/>
                        </a:rPr>
                        <a:t> D</a:t>
                      </a:r>
                      <a:r>
                        <a:rPr kumimoji="0" lang="en-US" sz="1400" b="1" i="0" u="none" strike="noStrike" cap="none" normalizeH="0" baseline="-25000" dirty="0" smtClean="0">
                          <a:ln>
                            <a:noFill/>
                          </a:ln>
                          <a:solidFill>
                            <a:schemeClr val="bg1"/>
                          </a:solidFill>
                          <a:effectLst/>
                          <a:latin typeface="Arial" charset="0"/>
                          <a:ea typeface="ＭＳ Ｐゴシック" pitchFamily="34" charset="-128"/>
                        </a:rPr>
                        <a:t>4</a:t>
                      </a:r>
                      <a:r>
                        <a:rPr kumimoji="0" lang="en-US" sz="1400" b="1" i="0" u="none" strike="noStrike" cap="none" normalizeH="0" baseline="0" dirty="0" smtClean="0">
                          <a:ln>
                            <a:noFill/>
                          </a:ln>
                          <a:solidFill>
                            <a:schemeClr val="bg1"/>
                          </a:solidFill>
                          <a:effectLst/>
                          <a:latin typeface="Arial" charset="0"/>
                          <a:ea typeface="ＭＳ Ｐゴシック" pitchFamily="34" charset="-128"/>
                        </a:rPr>
                        <a:t> </a:t>
                      </a:r>
                    </a:p>
                  </a:txBody>
                  <a:tcPr marT="45710" marB="45710"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LOWER RANGE,</a:t>
                      </a:r>
                      <a:r>
                        <a:rPr kumimoji="0" lang="en-US" sz="1400" b="1" i="1" u="none" strike="noStrike" cap="none" normalizeH="0" baseline="0" dirty="0" smtClean="0">
                          <a:ln>
                            <a:noFill/>
                          </a:ln>
                          <a:solidFill>
                            <a:schemeClr val="bg1"/>
                          </a:solidFill>
                          <a:effectLst/>
                          <a:latin typeface="Arial" charset="0"/>
                          <a:ea typeface="ＭＳ Ｐゴシック" pitchFamily="34" charset="-128"/>
                        </a:rPr>
                        <a:t> </a:t>
                      </a:r>
                      <a:r>
                        <a:rPr kumimoji="0" lang="en-US" sz="1400" b="1" i="1" u="none" strike="noStrike" cap="none" normalizeH="0" baseline="0" dirty="0" smtClean="0">
                          <a:ln>
                            <a:noFill/>
                          </a:ln>
                          <a:solidFill>
                            <a:schemeClr val="bg1"/>
                          </a:solidFill>
                          <a:effectLst/>
                          <a:latin typeface="Times New Roman" pitchFamily="18" charset="0"/>
                          <a:ea typeface="ＭＳ Ｐゴシック" pitchFamily="34" charset="-128"/>
                        </a:rPr>
                        <a:t>D</a:t>
                      </a:r>
                      <a:r>
                        <a:rPr kumimoji="0" lang="en-US" sz="1400" b="1" i="0" u="none" strike="noStrike" cap="none" normalizeH="0" baseline="-25000" dirty="0" smtClean="0">
                          <a:ln>
                            <a:noFill/>
                          </a:ln>
                          <a:solidFill>
                            <a:schemeClr val="bg1"/>
                          </a:solidFill>
                          <a:effectLst/>
                          <a:latin typeface="Arial" charset="0"/>
                          <a:ea typeface="ＭＳ Ｐゴシック" pitchFamily="34" charset="-128"/>
                        </a:rPr>
                        <a:t>3</a:t>
                      </a:r>
                    </a:p>
                  </a:txBody>
                  <a:tcPr marT="45710" marB="45710"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a:t>
                      </a:r>
                    </a:p>
                  </a:txBody>
                  <a:tcPr marT="45710" marB="45710"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1.880</a:t>
                      </a:r>
                    </a:p>
                  </a:txBody>
                  <a:tcPr marT="45710" marB="4571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3.268</a:t>
                      </a:r>
                    </a:p>
                  </a:txBody>
                  <a:tcPr marT="45710" marB="4571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a:t>
                      </a:r>
                    </a:p>
                  </a:txBody>
                  <a:tcPr marT="45710" marB="45710"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3</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1.023</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2.574</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4</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0.729</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2.282</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5</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0.577</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2.115</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6</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0.483</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2.004</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7</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0.419</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1.924</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0.076</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8</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0.373</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1.864</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0.136</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9</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0.337</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1.816</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0.184</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10</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0.308</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1.777</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0.223</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12</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0.266</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1.716</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0.284</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14</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0.235</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1.671</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0.329</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16</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0.212</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1.636</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0.364</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18</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0.194</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1.608</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0.392</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20</a:t>
                      </a:r>
                    </a:p>
                  </a:txBody>
                  <a:tcPr marT="45710" marB="4571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0.180</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1.586</a:t>
                      </a:r>
                    </a:p>
                  </a:txBody>
                  <a:tcPr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0.414</a:t>
                      </a:r>
                    </a:p>
                  </a:txBody>
                  <a:tcPr marT="45710" marB="45710" anchor="ctr" horzOverflow="overflow">
                    <a:lnL>
                      <a:noFill/>
                    </a:lnL>
                    <a:lnR cap="flat">
                      <a:noFill/>
                    </a:lnR>
                    <a:lnT>
                      <a:noFill/>
                    </a:lnT>
                    <a:lnB>
                      <a:noFill/>
                    </a:lnB>
                    <a:lnTlToBr>
                      <a:noFill/>
                    </a:lnTlToBr>
                    <a:lnBlToTr>
                      <a:noFill/>
                    </a:lnBlToTr>
                    <a:noFill/>
                  </a:tcPr>
                </a:tc>
              </a:tr>
              <a:tr h="28342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25</a:t>
                      </a:r>
                    </a:p>
                  </a:txBody>
                  <a:tcPr marT="45710" marB="45710"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0.153</a:t>
                      </a:r>
                    </a:p>
                  </a:txBody>
                  <a:tcPr marT="45710" marB="4571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1.541</a:t>
                      </a:r>
                    </a:p>
                  </a:txBody>
                  <a:tcPr marT="45710" marB="4571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0.459</a:t>
                      </a:r>
                    </a:p>
                  </a:txBody>
                  <a:tcPr marT="45710" marB="45710"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Box 7"/>
          <p:cNvSpPr txBox="1">
            <a:spLocks noChangeArrowheads="1"/>
          </p:cNvSpPr>
          <p:nvPr/>
        </p:nvSpPr>
        <p:spPr bwMode="auto">
          <a:xfrm>
            <a:off x="660400" y="1428750"/>
            <a:ext cx="6985000" cy="523875"/>
          </a:xfrm>
          <a:prstGeom prst="rect">
            <a:avLst/>
          </a:prstGeom>
          <a:noFill/>
          <a:ln w="9525">
            <a:noFill/>
            <a:miter lim="800000"/>
            <a:headEnd/>
            <a:tailEnd/>
          </a:ln>
        </p:spPr>
        <p:txBody>
          <a:bodyPr>
            <a:spAutoFit/>
          </a:bodyPr>
          <a:lstStyle/>
          <a:p>
            <a:r>
              <a:rPr lang="en-US" sz="1400"/>
              <a:t>TABLE 15.2 – Factors for Computing Control Chart Limits When </a:t>
            </a:r>
            <a:r>
              <a:rPr lang="en-US" sz="1400" i="1"/>
              <a:t>z</a:t>
            </a:r>
            <a:r>
              <a:rPr lang="en-US" sz="1400"/>
              <a:t> = 3 </a:t>
            </a:r>
          </a:p>
          <a:p>
            <a:endParaRPr lang="en-US" sz="1400"/>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smtClean="0">
                <a:latin typeface="Arial" charset="0"/>
                <a:cs typeface="Arial" charset="0"/>
              </a:rPr>
              <a:t>Using Excel QM</a:t>
            </a:r>
          </a:p>
        </p:txBody>
      </p:sp>
      <p:sp>
        <p:nvSpPr>
          <p:cNvPr id="6451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64515"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15 – </a:t>
            </a:r>
            <a:fld id="{480D060E-1D1D-4546-B84A-80AC9D3C3933}" type="slidenum">
              <a:rPr lang="en-US">
                <a:latin typeface="Arial" charset="0"/>
                <a:cs typeface="Arial" charset="0"/>
              </a:rPr>
              <a:pPr fontAlgn="base">
                <a:spcBef>
                  <a:spcPct val="0"/>
                </a:spcBef>
                <a:spcAft>
                  <a:spcPct val="0"/>
                </a:spcAft>
              </a:pPr>
              <a:t>24</a:t>
            </a:fld>
            <a:endParaRPr lang="en-US">
              <a:latin typeface="Arial" charset="0"/>
              <a:cs typeface="Arial" charset="0"/>
            </a:endParaRPr>
          </a:p>
        </p:txBody>
      </p:sp>
      <p:pic>
        <p:nvPicPr>
          <p:cNvPr id="11" name="Picture 10" descr="p15-1.pdf"/>
          <p:cNvPicPr>
            <a:picLocks noChangeAspect="1"/>
          </p:cNvPicPr>
          <p:nvPr/>
        </p:nvPicPr>
        <p:blipFill>
          <a:blip r:embed="rId2"/>
          <a:srcRect/>
          <a:stretch>
            <a:fillRect/>
          </a:stretch>
        </p:blipFill>
        <p:spPr bwMode="auto">
          <a:xfrm>
            <a:off x="1725613" y="2044700"/>
            <a:ext cx="5691187" cy="3879850"/>
          </a:xfrm>
          <a:prstGeom prst="rect">
            <a:avLst/>
          </a:prstGeom>
          <a:noFill/>
          <a:ln w="9525">
            <a:noFill/>
            <a:miter lim="800000"/>
            <a:headEnd/>
            <a:tailEnd/>
          </a:ln>
        </p:spPr>
      </p:pic>
      <p:sp>
        <p:nvSpPr>
          <p:cNvPr id="12" name="TextBox 11"/>
          <p:cNvSpPr txBox="1">
            <a:spLocks noChangeArrowheads="1"/>
          </p:cNvSpPr>
          <p:nvPr/>
        </p:nvSpPr>
        <p:spPr bwMode="auto">
          <a:xfrm>
            <a:off x="1143000" y="1465263"/>
            <a:ext cx="6985000" cy="307975"/>
          </a:xfrm>
          <a:prstGeom prst="rect">
            <a:avLst/>
          </a:prstGeom>
          <a:noFill/>
          <a:ln w="9525">
            <a:noFill/>
            <a:miter lim="800000"/>
            <a:headEnd/>
            <a:tailEnd/>
          </a:ln>
        </p:spPr>
        <p:txBody>
          <a:bodyPr>
            <a:spAutoFit/>
          </a:bodyPr>
          <a:lstStyle/>
          <a:p>
            <a:r>
              <a:rPr lang="en-US" sz="1400"/>
              <a:t>PROGRAM 15.1 – Excel QM Solution for Box Filling Example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2/3*#ppt_w"/>
                                          </p:val>
                                        </p:tav>
                                        <p:tav tm="100000">
                                          <p:val>
                                            <p:strVal val="#ppt_w"/>
                                          </p:val>
                                        </p:tav>
                                      </p:tavLst>
                                    </p:anim>
                                    <p:anim calcmode="lin" valueType="num">
                                      <p:cBhvr>
                                        <p:cTn id="8" dur="1000" fill="hold"/>
                                        <p:tgtEl>
                                          <p:spTgt spid="11"/>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60" name="Title 1"/>
          <p:cNvSpPr>
            <a:spLocks noGrp="1"/>
          </p:cNvSpPr>
          <p:nvPr>
            <p:ph type="title"/>
          </p:nvPr>
        </p:nvSpPr>
        <p:spPr/>
        <p:txBody>
          <a:bodyPr/>
          <a:lstStyle/>
          <a:p>
            <a:r>
              <a:rPr lang="en-US" smtClean="0">
                <a:latin typeface="Arial" charset="0"/>
                <a:cs typeface="Arial" charset="0"/>
              </a:rPr>
              <a:t>Super Cola</a:t>
            </a:r>
          </a:p>
        </p:txBody>
      </p:sp>
      <p:sp>
        <p:nvSpPr>
          <p:cNvPr id="54361" name="Content Placeholder 4"/>
          <p:cNvSpPr>
            <a:spLocks noGrp="1"/>
          </p:cNvSpPr>
          <p:nvPr>
            <p:ph idx="1"/>
          </p:nvPr>
        </p:nvSpPr>
        <p:spPr>
          <a:xfrm>
            <a:off x="673100" y="1600200"/>
            <a:ext cx="7823200" cy="2374900"/>
          </a:xfrm>
        </p:spPr>
        <p:txBody>
          <a:bodyPr/>
          <a:lstStyle/>
          <a:p>
            <a:r>
              <a:rPr lang="en-US" sz="2400" smtClean="0">
                <a:latin typeface="Arial" charset="0"/>
                <a:cs typeface="Arial" charset="0"/>
              </a:rPr>
              <a:t>Super Cola bottles are labeled “net weight 16 ounces”</a:t>
            </a:r>
          </a:p>
          <a:p>
            <a:r>
              <a:rPr lang="en-US" sz="2400" smtClean="0">
                <a:latin typeface="Arial" charset="0"/>
                <a:cs typeface="Arial" charset="0"/>
              </a:rPr>
              <a:t>The overall process mean is 16.01 ounces and the average range is 0.25 ounces in a sample of size </a:t>
            </a:r>
            <a:br>
              <a:rPr lang="en-US" sz="2400" smtClean="0">
                <a:latin typeface="Arial" charset="0"/>
                <a:cs typeface="Arial" charset="0"/>
              </a:rPr>
            </a:br>
            <a:r>
              <a:rPr lang="en-US" sz="2400" i="1" smtClean="0">
                <a:latin typeface="Times New Roman" pitchFamily="18" charset="0"/>
                <a:cs typeface="Times New Roman" pitchFamily="18" charset="0"/>
              </a:rPr>
              <a:t>n</a:t>
            </a:r>
            <a:r>
              <a:rPr lang="en-US" sz="2400" smtClean="0">
                <a:latin typeface="Arial" charset="0"/>
                <a:cs typeface="Arial" charset="0"/>
              </a:rPr>
              <a:t> = 5</a:t>
            </a:r>
          </a:p>
          <a:p>
            <a:r>
              <a:rPr lang="en-US" sz="2400" smtClean="0">
                <a:latin typeface="Arial" charset="0"/>
                <a:cs typeface="Arial" charset="0"/>
              </a:rPr>
              <a:t>What are the upper and lower control limits for this process?</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15 – </a:t>
            </a:r>
            <a:fld id="{048EE463-7CFD-4654-B3F3-6804F38380C4}" type="slidenum">
              <a:rPr lang="en-US"/>
              <a:pPr>
                <a:defRPr/>
              </a:pPr>
              <a:t>25</a:t>
            </a:fld>
            <a:endParaRPr lang="en-US"/>
          </a:p>
        </p:txBody>
      </p:sp>
      <p:grpSp>
        <p:nvGrpSpPr>
          <p:cNvPr id="6" name="Group 83"/>
          <p:cNvGrpSpPr>
            <a:grpSpLocks/>
          </p:cNvGrpSpPr>
          <p:nvPr/>
        </p:nvGrpSpPr>
        <p:grpSpPr bwMode="auto">
          <a:xfrm>
            <a:off x="552450" y="4117975"/>
            <a:ext cx="4090988" cy="1654175"/>
            <a:chOff x="388" y="2568"/>
            <a:chExt cx="2577" cy="1042"/>
          </a:xfrm>
        </p:grpSpPr>
        <p:graphicFrame>
          <p:nvGraphicFramePr>
            <p:cNvPr id="54358" name="Object 86"/>
            <p:cNvGraphicFramePr>
              <a:graphicFrameLocks noChangeAspect="1"/>
            </p:cNvGraphicFramePr>
            <p:nvPr/>
          </p:nvGraphicFramePr>
          <p:xfrm>
            <a:off x="388" y="2568"/>
            <a:ext cx="1320" cy="280"/>
          </p:xfrm>
          <a:graphic>
            <a:graphicData uri="http://schemas.openxmlformats.org/presentationml/2006/ole">
              <p:oleObj spid="_x0000_s54358" name="Equation" r:id="rId3" imgW="2084400" imgH="429480" progId="Equation.3">
                <p:embed/>
              </p:oleObj>
            </a:graphicData>
          </a:graphic>
        </p:graphicFrame>
        <p:sp>
          <p:nvSpPr>
            <p:cNvPr id="54367" name="Text Box 81"/>
            <p:cNvSpPr txBox="1">
              <a:spLocks noChangeArrowheads="1"/>
            </p:cNvSpPr>
            <p:nvPr/>
          </p:nvSpPr>
          <p:spPr bwMode="auto">
            <a:xfrm>
              <a:off x="862" y="2854"/>
              <a:ext cx="2103" cy="756"/>
            </a:xfrm>
            <a:prstGeom prst="rect">
              <a:avLst/>
            </a:prstGeom>
            <a:noFill/>
            <a:ln w="9525">
              <a:noFill/>
              <a:miter lim="800000"/>
              <a:headEnd/>
              <a:tailEnd/>
            </a:ln>
          </p:spPr>
          <p:txBody>
            <a:bodyPr wrap="none">
              <a:spAutoFit/>
            </a:bodyPr>
            <a:lstStyle/>
            <a:p>
              <a:r>
                <a:rPr lang="en-US" sz="2400">
                  <a:ea typeface="MS PGothic" pitchFamily="34" charset="-128"/>
                  <a:sym typeface="Symbol" pitchFamily="18" charset="2"/>
                </a:rPr>
                <a:t> 16.01 + (0.577)(0.25)</a:t>
              </a:r>
            </a:p>
            <a:p>
              <a:r>
                <a:rPr lang="en-US" sz="2400">
                  <a:ea typeface="MS PGothic" pitchFamily="34" charset="-128"/>
                  <a:sym typeface="Symbol" pitchFamily="18" charset="2"/>
                </a:rPr>
                <a:t> 16.01 + 0.144 </a:t>
              </a:r>
            </a:p>
            <a:p>
              <a:r>
                <a:rPr lang="en-US" sz="2400">
                  <a:ea typeface="MS PGothic" pitchFamily="34" charset="-128"/>
                  <a:sym typeface="Symbol" pitchFamily="18" charset="2"/>
                </a:rPr>
                <a:t> 16.154</a:t>
              </a:r>
            </a:p>
          </p:txBody>
        </p:sp>
      </p:grpSp>
      <p:grpSp>
        <p:nvGrpSpPr>
          <p:cNvPr id="9" name="Group 84"/>
          <p:cNvGrpSpPr>
            <a:grpSpLocks/>
          </p:cNvGrpSpPr>
          <p:nvPr/>
        </p:nvGrpSpPr>
        <p:grpSpPr bwMode="auto">
          <a:xfrm>
            <a:off x="4699000" y="4140200"/>
            <a:ext cx="4038600" cy="1654175"/>
            <a:chOff x="2864" y="2568"/>
            <a:chExt cx="2544" cy="1042"/>
          </a:xfrm>
        </p:grpSpPr>
        <p:graphicFrame>
          <p:nvGraphicFramePr>
            <p:cNvPr id="54359" name="Object 87"/>
            <p:cNvGraphicFramePr>
              <a:graphicFrameLocks noChangeAspect="1"/>
            </p:cNvGraphicFramePr>
            <p:nvPr/>
          </p:nvGraphicFramePr>
          <p:xfrm>
            <a:off x="2864" y="2568"/>
            <a:ext cx="1296" cy="280"/>
          </p:xfrm>
          <a:graphic>
            <a:graphicData uri="http://schemas.openxmlformats.org/presentationml/2006/ole">
              <p:oleObj spid="_x0000_s54359" name="Equation" r:id="rId4" imgW="2047680" imgH="429480" progId="Equation.3">
                <p:embed/>
              </p:oleObj>
            </a:graphicData>
          </a:graphic>
        </p:graphicFrame>
        <p:sp>
          <p:nvSpPr>
            <p:cNvPr id="54366" name="Text Box 82"/>
            <p:cNvSpPr txBox="1">
              <a:spLocks noChangeArrowheads="1"/>
            </p:cNvSpPr>
            <p:nvPr/>
          </p:nvSpPr>
          <p:spPr bwMode="auto">
            <a:xfrm>
              <a:off x="3310" y="2854"/>
              <a:ext cx="2098" cy="756"/>
            </a:xfrm>
            <a:prstGeom prst="rect">
              <a:avLst/>
            </a:prstGeom>
            <a:noFill/>
            <a:ln w="9525">
              <a:noFill/>
              <a:miter lim="800000"/>
              <a:headEnd/>
              <a:tailEnd/>
            </a:ln>
          </p:spPr>
          <p:txBody>
            <a:bodyPr wrap="none">
              <a:spAutoFit/>
            </a:bodyPr>
            <a:lstStyle/>
            <a:p>
              <a:r>
                <a:rPr lang="en-US" sz="2400">
                  <a:ea typeface="MS PGothic" pitchFamily="34" charset="-128"/>
                  <a:sym typeface="Symbol" pitchFamily="18" charset="2"/>
                </a:rPr>
                <a:t> 16.01 – (0.577)(0.25)</a:t>
              </a:r>
            </a:p>
            <a:p>
              <a:r>
                <a:rPr lang="en-US" sz="2400">
                  <a:ea typeface="MS PGothic" pitchFamily="34" charset="-128"/>
                  <a:sym typeface="Symbol" pitchFamily="18" charset="2"/>
                </a:rPr>
                <a:t> 16.01 – 0.144 </a:t>
              </a:r>
            </a:p>
            <a:p>
              <a:r>
                <a:rPr lang="en-US" sz="2400">
                  <a:ea typeface="MS PGothic" pitchFamily="34" charset="-128"/>
                  <a:sym typeface="Symbol" pitchFamily="18" charset="2"/>
                </a:rPr>
                <a:t> 15.866</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latin typeface="Arial" charset="0"/>
                <a:cs typeface="Arial" charset="0"/>
              </a:rPr>
              <a:t>Using Excel QM</a:t>
            </a:r>
          </a:p>
        </p:txBody>
      </p:sp>
      <p:sp>
        <p:nvSpPr>
          <p:cNvPr id="6144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61443"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15 – </a:t>
            </a:r>
            <a:fld id="{F4C2CB8C-09C2-4C43-9228-E42637E2F620}" type="slidenum">
              <a:rPr lang="en-US">
                <a:latin typeface="Arial" charset="0"/>
                <a:cs typeface="Arial" charset="0"/>
              </a:rPr>
              <a:pPr fontAlgn="base">
                <a:spcBef>
                  <a:spcPct val="0"/>
                </a:spcBef>
                <a:spcAft>
                  <a:spcPct val="0"/>
                </a:spcAft>
              </a:pPr>
              <a:t>26</a:t>
            </a:fld>
            <a:endParaRPr lang="en-US">
              <a:latin typeface="Arial" charset="0"/>
              <a:cs typeface="Arial" charset="0"/>
            </a:endParaRPr>
          </a:p>
        </p:txBody>
      </p:sp>
      <p:sp>
        <p:nvSpPr>
          <p:cNvPr id="12" name="TextBox 11"/>
          <p:cNvSpPr txBox="1">
            <a:spLocks noChangeArrowheads="1"/>
          </p:cNvSpPr>
          <p:nvPr/>
        </p:nvSpPr>
        <p:spPr bwMode="auto">
          <a:xfrm>
            <a:off x="876300" y="1503363"/>
            <a:ext cx="6985000" cy="307975"/>
          </a:xfrm>
          <a:prstGeom prst="rect">
            <a:avLst/>
          </a:prstGeom>
          <a:noFill/>
          <a:ln w="9525">
            <a:noFill/>
            <a:miter lim="800000"/>
            <a:headEnd/>
            <a:tailEnd/>
          </a:ln>
        </p:spPr>
        <p:txBody>
          <a:bodyPr>
            <a:spAutoFit/>
          </a:bodyPr>
          <a:lstStyle/>
          <a:p>
            <a:r>
              <a:rPr lang="en-US" sz="1400"/>
              <a:t>PROGRAM 15.2 – Excel QM Solution for Super Cola Example </a:t>
            </a:r>
          </a:p>
        </p:txBody>
      </p:sp>
      <p:pic>
        <p:nvPicPr>
          <p:cNvPr id="3" name="Picture 2" descr="p15-2.pdf"/>
          <p:cNvPicPr>
            <a:picLocks noChangeAspect="1"/>
          </p:cNvPicPr>
          <p:nvPr/>
        </p:nvPicPr>
        <p:blipFill>
          <a:blip r:embed="rId2"/>
          <a:srcRect/>
          <a:stretch>
            <a:fillRect/>
          </a:stretch>
        </p:blipFill>
        <p:spPr bwMode="auto">
          <a:xfrm>
            <a:off x="847725" y="2152650"/>
            <a:ext cx="7451725" cy="374015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63" name="Title 1"/>
          <p:cNvSpPr>
            <a:spLocks noGrp="1"/>
          </p:cNvSpPr>
          <p:nvPr>
            <p:ph type="title"/>
          </p:nvPr>
        </p:nvSpPr>
        <p:spPr/>
        <p:txBody>
          <a:bodyPr/>
          <a:lstStyle/>
          <a:p>
            <a:r>
              <a:rPr lang="en-US" smtClean="0">
                <a:latin typeface="Arial" charset="0"/>
                <a:cs typeface="Arial" charset="0"/>
              </a:rPr>
              <a:t>Setting Range Chart Limits</a:t>
            </a:r>
          </a:p>
        </p:txBody>
      </p:sp>
      <p:sp>
        <p:nvSpPr>
          <p:cNvPr id="56364" name="Content Placeholder 4"/>
          <p:cNvSpPr>
            <a:spLocks noGrp="1"/>
          </p:cNvSpPr>
          <p:nvPr>
            <p:ph idx="1"/>
          </p:nvPr>
        </p:nvSpPr>
        <p:spPr/>
        <p:txBody>
          <a:bodyPr/>
          <a:lstStyle/>
          <a:p>
            <a:r>
              <a:rPr lang="en-US" smtClean="0">
                <a:latin typeface="Arial" charset="0"/>
                <a:cs typeface="Arial" charset="0"/>
              </a:rPr>
              <a:t>We have determined upper and lower control limits for the process average</a:t>
            </a:r>
          </a:p>
          <a:p>
            <a:r>
              <a:rPr lang="en-US" smtClean="0">
                <a:latin typeface="Arial" charset="0"/>
                <a:cs typeface="Arial" charset="0"/>
              </a:rPr>
              <a:t>We are also interested in the </a:t>
            </a:r>
            <a:r>
              <a:rPr lang="en-US" i="1" smtClean="0">
                <a:latin typeface="Arial" charset="0"/>
                <a:cs typeface="Arial" charset="0"/>
              </a:rPr>
              <a:t>dispersion</a:t>
            </a:r>
            <a:r>
              <a:rPr lang="en-US" smtClean="0">
                <a:latin typeface="Arial" charset="0"/>
                <a:cs typeface="Arial" charset="0"/>
              </a:rPr>
              <a:t> or </a:t>
            </a:r>
            <a:r>
              <a:rPr lang="en-US" i="1" smtClean="0">
                <a:latin typeface="Arial" charset="0"/>
                <a:cs typeface="Arial" charset="0"/>
              </a:rPr>
              <a:t>variability</a:t>
            </a:r>
            <a:r>
              <a:rPr lang="en-US" smtClean="0">
                <a:latin typeface="Arial" charset="0"/>
                <a:cs typeface="Arial" charset="0"/>
              </a:rPr>
              <a:t> of the process</a:t>
            </a:r>
          </a:p>
          <a:p>
            <a:r>
              <a:rPr lang="en-US" smtClean="0">
                <a:latin typeface="Arial" charset="0"/>
                <a:cs typeface="Arial" charset="0"/>
              </a:rPr>
              <a:t>A control chart for </a:t>
            </a:r>
            <a:r>
              <a:rPr lang="en-US" i="1" smtClean="0">
                <a:latin typeface="Arial" charset="0"/>
                <a:cs typeface="Arial" charset="0"/>
              </a:rPr>
              <a:t>ranges</a:t>
            </a:r>
            <a:r>
              <a:rPr lang="en-US" smtClean="0">
                <a:latin typeface="Arial" charset="0"/>
                <a:cs typeface="Arial" charset="0"/>
              </a:rPr>
              <a:t> is commonly used to monitor process variability</a:t>
            </a:r>
          </a:p>
          <a:p>
            <a:pPr>
              <a:lnSpc>
                <a:spcPct val="100000"/>
              </a:lnSpc>
            </a:pPr>
            <a:r>
              <a:rPr lang="en-US" smtClean="0">
                <a:latin typeface="Arial" charset="0"/>
                <a:cs typeface="Arial" charset="0"/>
              </a:rPr>
              <a:t>Limits are set at  ±3</a:t>
            </a:r>
            <a:r>
              <a:rPr lang="en-US" i="1" smtClean="0">
                <a:latin typeface="Symbol" pitchFamily="18" charset="2"/>
                <a:cs typeface="Arial" charset="0"/>
              </a:rPr>
              <a:t></a:t>
            </a:r>
            <a:r>
              <a:rPr lang="en-US" smtClean="0">
                <a:latin typeface="Arial" charset="0"/>
                <a:cs typeface="Arial" charset="0"/>
              </a:rPr>
              <a:t>  for the average range</a:t>
            </a:r>
            <a:endParaRPr lang="en-US" i="1" smtClean="0">
              <a:latin typeface="Times New Roman" pitchFamily="18" charset="0"/>
              <a:cs typeface="Times New Roman" pitchFamily="18" charset="0"/>
            </a:endParaRP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15 – </a:t>
            </a:r>
            <a:fld id="{FA1B8BA4-A999-4DDC-A4EC-ED32326CEC73}" type="slidenum">
              <a:rPr lang="en-US"/>
              <a:pPr>
                <a:defRPr/>
              </a:pPr>
              <a:t>27</a:t>
            </a:fld>
            <a:endParaRPr lang="en-US"/>
          </a:p>
        </p:txBody>
      </p:sp>
      <p:graphicFrame>
        <p:nvGraphicFramePr>
          <p:cNvPr id="6" name="Object 42"/>
          <p:cNvGraphicFramePr>
            <a:graphicFrameLocks noChangeAspect="1"/>
          </p:cNvGraphicFramePr>
          <p:nvPr/>
        </p:nvGraphicFramePr>
        <p:xfrm>
          <a:off x="2298700" y="4972050"/>
          <a:ext cx="304800" cy="444500"/>
        </p:xfrm>
        <a:graphic>
          <a:graphicData uri="http://schemas.openxmlformats.org/presentationml/2006/ole">
            <p:oleObj spid="_x0000_s56362" name="Equation" r:id="rId3" imgW="292320" imgH="429480" progId="Equation.3">
              <p:embed/>
            </p:oleObj>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86" name="Title 1"/>
          <p:cNvSpPr>
            <a:spLocks noGrp="1"/>
          </p:cNvSpPr>
          <p:nvPr>
            <p:ph type="title"/>
          </p:nvPr>
        </p:nvSpPr>
        <p:spPr/>
        <p:txBody>
          <a:bodyPr/>
          <a:lstStyle/>
          <a:p>
            <a:r>
              <a:rPr lang="en-US" smtClean="0">
                <a:latin typeface="Arial" charset="0"/>
                <a:cs typeface="Arial" charset="0"/>
              </a:rPr>
              <a:t>Setting Range Chart Limits</a:t>
            </a:r>
          </a:p>
        </p:txBody>
      </p:sp>
      <p:sp>
        <p:nvSpPr>
          <p:cNvPr id="57387" name="Content Placeholder 4"/>
          <p:cNvSpPr>
            <a:spLocks noGrp="1"/>
          </p:cNvSpPr>
          <p:nvPr>
            <p:ph idx="1"/>
          </p:nvPr>
        </p:nvSpPr>
        <p:spPr>
          <a:xfrm>
            <a:off x="673100" y="1600200"/>
            <a:ext cx="7823200" cy="609600"/>
          </a:xfrm>
        </p:spPr>
        <p:txBody>
          <a:bodyPr/>
          <a:lstStyle/>
          <a:p>
            <a:r>
              <a:rPr lang="en-US" sz="2400" smtClean="0">
                <a:latin typeface="Arial" charset="0"/>
                <a:cs typeface="Arial" charset="0"/>
              </a:rPr>
              <a:t>We can set the upper and lower controls using</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15 – </a:t>
            </a:r>
            <a:fld id="{65FA9557-E52C-42EA-9293-C2C5F3A2F86F}" type="slidenum">
              <a:rPr lang="en-US"/>
              <a:pPr>
                <a:defRPr/>
              </a:pPr>
              <a:t>28</a:t>
            </a:fld>
            <a:endParaRPr lang="en-US"/>
          </a:p>
        </p:txBody>
      </p:sp>
      <p:graphicFrame>
        <p:nvGraphicFramePr>
          <p:cNvPr id="7" name="Object 41"/>
          <p:cNvGraphicFramePr>
            <a:graphicFrameLocks noChangeAspect="1"/>
          </p:cNvGraphicFramePr>
          <p:nvPr/>
        </p:nvGraphicFramePr>
        <p:xfrm>
          <a:off x="3709988" y="2508250"/>
          <a:ext cx="1689100" cy="965200"/>
        </p:xfrm>
        <a:graphic>
          <a:graphicData uri="http://schemas.openxmlformats.org/presentationml/2006/ole">
            <p:oleObj spid="_x0000_s57385" name="Equation" r:id="rId3" imgW="1672920" imgH="950760" progId="Equation.3">
              <p:embed/>
            </p:oleObj>
          </a:graphicData>
        </a:graphic>
      </p:graphicFrame>
      <p:grpSp>
        <p:nvGrpSpPr>
          <p:cNvPr id="8" name="Group 12"/>
          <p:cNvGrpSpPr>
            <a:grpSpLocks/>
          </p:cNvGrpSpPr>
          <p:nvPr/>
        </p:nvGrpSpPr>
        <p:grpSpPr bwMode="auto">
          <a:xfrm>
            <a:off x="1000125" y="3773488"/>
            <a:ext cx="7324725" cy="1836737"/>
            <a:chOff x="478" y="2441"/>
            <a:chExt cx="4614" cy="1157"/>
          </a:xfrm>
        </p:grpSpPr>
        <p:sp>
          <p:nvSpPr>
            <p:cNvPr id="57391" name="Text Box 10"/>
            <p:cNvSpPr txBox="1">
              <a:spLocks noChangeArrowheads="1"/>
            </p:cNvSpPr>
            <p:nvPr/>
          </p:nvSpPr>
          <p:spPr bwMode="auto">
            <a:xfrm>
              <a:off x="478" y="2441"/>
              <a:ext cx="671" cy="288"/>
            </a:xfrm>
            <a:prstGeom prst="rect">
              <a:avLst/>
            </a:prstGeom>
            <a:noFill/>
            <a:ln w="9525">
              <a:noFill/>
              <a:miter lim="800000"/>
              <a:headEnd/>
              <a:tailEnd/>
            </a:ln>
          </p:spPr>
          <p:txBody>
            <a:bodyPr wrap="none">
              <a:spAutoFit/>
            </a:bodyPr>
            <a:lstStyle/>
            <a:p>
              <a:r>
                <a:rPr lang="en-NZ" sz="2400">
                  <a:ea typeface="MS PGothic" pitchFamily="34" charset="-128"/>
                </a:rPr>
                <a:t>where</a:t>
              </a:r>
              <a:endParaRPr lang="en-AU" sz="2400">
                <a:ea typeface="MS PGothic" pitchFamily="34" charset="-128"/>
              </a:endParaRPr>
            </a:p>
          </p:txBody>
        </p:sp>
        <p:sp>
          <p:nvSpPr>
            <p:cNvPr id="57392" name="Text Box 11"/>
            <p:cNvSpPr txBox="1">
              <a:spLocks noChangeArrowheads="1"/>
            </p:cNvSpPr>
            <p:nvPr/>
          </p:nvSpPr>
          <p:spPr bwMode="auto">
            <a:xfrm>
              <a:off x="534" y="2842"/>
              <a:ext cx="4558" cy="756"/>
            </a:xfrm>
            <a:prstGeom prst="rect">
              <a:avLst/>
            </a:prstGeom>
            <a:noFill/>
            <a:ln w="9525">
              <a:noFill/>
              <a:miter lim="800000"/>
              <a:headEnd/>
              <a:tailEnd/>
            </a:ln>
          </p:spPr>
          <p:txBody>
            <a:bodyPr wrap="none">
              <a:spAutoFit/>
            </a:bodyPr>
            <a:lstStyle/>
            <a:p>
              <a:pPr>
                <a:tabLst>
                  <a:tab pos="1524000" algn="r"/>
                  <a:tab pos="1701800" algn="l"/>
                </a:tabLst>
              </a:pPr>
              <a:r>
                <a:rPr lang="en-NZ" sz="2400">
                  <a:ea typeface="MS PGothic" pitchFamily="34" charset="-128"/>
                </a:rPr>
                <a:t>	UCL</a:t>
              </a:r>
              <a:r>
                <a:rPr lang="en-NZ" sz="2400" i="1" baseline="-25000">
                  <a:latin typeface="Times New Roman" pitchFamily="18" charset="0"/>
                  <a:ea typeface="MS PGothic" pitchFamily="34" charset="-128"/>
                </a:rPr>
                <a:t>R</a:t>
              </a:r>
              <a:r>
                <a:rPr lang="en-NZ" sz="2400">
                  <a:ea typeface="MS PGothic" pitchFamily="34" charset="-128"/>
                </a:rPr>
                <a:t>	= upper control chart limit for the range</a:t>
              </a:r>
            </a:p>
            <a:p>
              <a:pPr>
                <a:tabLst>
                  <a:tab pos="1524000" algn="r"/>
                  <a:tab pos="1701800" algn="l"/>
                </a:tabLst>
              </a:pPr>
              <a:r>
                <a:rPr lang="en-NZ" sz="2400">
                  <a:ea typeface="MS PGothic" pitchFamily="34" charset="-128"/>
                </a:rPr>
                <a:t>	LCL</a:t>
              </a:r>
              <a:r>
                <a:rPr lang="en-NZ" sz="2400" i="1" baseline="-25000">
                  <a:latin typeface="Times New Roman" pitchFamily="18" charset="0"/>
                  <a:ea typeface="MS PGothic" pitchFamily="34" charset="-128"/>
                </a:rPr>
                <a:t>R</a:t>
              </a:r>
              <a:r>
                <a:rPr lang="en-NZ" sz="2400">
                  <a:ea typeface="MS PGothic" pitchFamily="34" charset="-128"/>
                </a:rPr>
                <a:t>	= lower control chart limit for the range</a:t>
              </a:r>
            </a:p>
            <a:p>
              <a:pPr>
                <a:tabLst>
                  <a:tab pos="1524000" algn="r"/>
                  <a:tab pos="1701800" algn="l"/>
                </a:tabLst>
              </a:pPr>
              <a:r>
                <a:rPr lang="en-NZ" sz="2400">
                  <a:ea typeface="MS PGothic" pitchFamily="34" charset="-128"/>
                </a:rPr>
                <a:t>	</a:t>
              </a:r>
              <a:r>
                <a:rPr lang="en-NZ" sz="2400" i="1">
                  <a:latin typeface="Times New Roman" pitchFamily="18" charset="0"/>
                  <a:ea typeface="MS PGothic" pitchFamily="34" charset="-128"/>
                </a:rPr>
                <a:t>D</a:t>
              </a:r>
              <a:r>
                <a:rPr lang="en-NZ" sz="2400" baseline="-25000">
                  <a:ea typeface="MS PGothic" pitchFamily="34" charset="-128"/>
                </a:rPr>
                <a:t>4</a:t>
              </a:r>
              <a:r>
                <a:rPr lang="en-NZ" sz="2400">
                  <a:ea typeface="MS PGothic" pitchFamily="34" charset="-128"/>
                </a:rPr>
                <a:t> and </a:t>
              </a:r>
              <a:r>
                <a:rPr lang="en-NZ" sz="2400" i="1">
                  <a:latin typeface="Times New Roman" pitchFamily="18" charset="0"/>
                  <a:ea typeface="MS PGothic" pitchFamily="34" charset="-128"/>
                </a:rPr>
                <a:t>D</a:t>
              </a:r>
              <a:r>
                <a:rPr lang="en-NZ" sz="2400" baseline="-25000">
                  <a:ea typeface="MS PGothic" pitchFamily="34" charset="-128"/>
                </a:rPr>
                <a:t>3</a:t>
              </a:r>
              <a:r>
                <a:rPr lang="en-NZ" sz="2400">
                  <a:ea typeface="MS PGothic" pitchFamily="34" charset="-128"/>
                </a:rPr>
                <a:t>	= values from Table 15.2</a:t>
              </a:r>
              <a:endParaRPr lang="en-AU" sz="2400">
                <a:ea typeface="MS PGothic" pitchFamily="34" charset="-128"/>
              </a:endParaRP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40" name="Title 1"/>
          <p:cNvSpPr>
            <a:spLocks noGrp="1"/>
          </p:cNvSpPr>
          <p:nvPr>
            <p:ph type="title"/>
          </p:nvPr>
        </p:nvSpPr>
        <p:spPr/>
        <p:txBody>
          <a:bodyPr/>
          <a:lstStyle/>
          <a:p>
            <a:r>
              <a:rPr lang="en-US" smtClean="0">
                <a:latin typeface="Arial" charset="0"/>
                <a:cs typeface="Arial" charset="0"/>
              </a:rPr>
              <a:t>Range Example</a:t>
            </a:r>
          </a:p>
        </p:txBody>
      </p:sp>
      <p:sp>
        <p:nvSpPr>
          <p:cNvPr id="58441" name="Content Placeholder 2"/>
          <p:cNvSpPr>
            <a:spLocks noGrp="1"/>
          </p:cNvSpPr>
          <p:nvPr>
            <p:ph idx="1"/>
          </p:nvPr>
        </p:nvSpPr>
        <p:spPr>
          <a:xfrm>
            <a:off x="673100" y="1511300"/>
            <a:ext cx="7823200" cy="1752600"/>
          </a:xfrm>
        </p:spPr>
        <p:txBody>
          <a:bodyPr/>
          <a:lstStyle/>
          <a:p>
            <a:r>
              <a:rPr lang="en-US" sz="2400" smtClean="0">
                <a:latin typeface="Arial" charset="0"/>
                <a:cs typeface="Arial" charset="0"/>
              </a:rPr>
              <a:t>A process has an average range of 53 pounds</a:t>
            </a:r>
          </a:p>
          <a:p>
            <a:r>
              <a:rPr lang="en-US" sz="2400" smtClean="0">
                <a:latin typeface="Arial" charset="0"/>
                <a:cs typeface="Arial" charset="0"/>
              </a:rPr>
              <a:t>If the sample size is 5, what are the upper and lower control limits?</a:t>
            </a:r>
          </a:p>
          <a:p>
            <a:r>
              <a:rPr lang="en-US" sz="2400" smtClean="0">
                <a:latin typeface="Arial" charset="0"/>
                <a:cs typeface="Arial" charset="0"/>
              </a:rPr>
              <a:t>From Table 15.2, </a:t>
            </a:r>
            <a:r>
              <a:rPr lang="en-US" sz="2400" i="1" smtClean="0">
                <a:latin typeface="Times New Roman" pitchFamily="18" charset="0"/>
                <a:cs typeface="Times New Roman" pitchFamily="18" charset="0"/>
              </a:rPr>
              <a:t>D</a:t>
            </a:r>
            <a:r>
              <a:rPr lang="en-US" sz="2400" baseline="-25000" smtClean="0">
                <a:latin typeface="Arial" charset="0"/>
                <a:cs typeface="Arial" charset="0"/>
              </a:rPr>
              <a:t>4</a:t>
            </a:r>
            <a:r>
              <a:rPr lang="en-US" sz="2400" smtClean="0">
                <a:latin typeface="Arial" charset="0"/>
                <a:cs typeface="Arial" charset="0"/>
              </a:rPr>
              <a:t> = 2.114 and </a:t>
            </a:r>
            <a:r>
              <a:rPr lang="en-US" sz="2400" i="1" smtClean="0">
                <a:latin typeface="Times New Roman" pitchFamily="18" charset="0"/>
                <a:cs typeface="Times New Roman" pitchFamily="18" charset="0"/>
              </a:rPr>
              <a:t>D</a:t>
            </a:r>
            <a:r>
              <a:rPr lang="en-US" sz="2400" baseline="-25000" smtClean="0">
                <a:latin typeface="Arial" charset="0"/>
                <a:cs typeface="Arial" charset="0"/>
              </a:rPr>
              <a:t>3</a:t>
            </a:r>
            <a:r>
              <a:rPr lang="en-US" sz="2400" smtClean="0">
                <a:latin typeface="Arial" charset="0"/>
                <a:cs typeface="Arial" charset="0"/>
              </a:rPr>
              <a:t> = 0</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D806517B-3527-451A-8B19-D6DBAA280FEA}" type="slidenum">
              <a:rPr lang="en-US"/>
              <a:pPr>
                <a:defRPr/>
              </a:pPr>
              <a:t>29</a:t>
            </a:fld>
            <a:endParaRPr lang="en-US"/>
          </a:p>
        </p:txBody>
      </p:sp>
      <p:grpSp>
        <p:nvGrpSpPr>
          <p:cNvPr id="6" name="Group 13"/>
          <p:cNvGrpSpPr>
            <a:grpSpLocks/>
          </p:cNvGrpSpPr>
          <p:nvPr/>
        </p:nvGrpSpPr>
        <p:grpSpPr bwMode="auto">
          <a:xfrm>
            <a:off x="2787650" y="3422650"/>
            <a:ext cx="3886200" cy="2808288"/>
            <a:chOff x="1940" y="2244"/>
            <a:chExt cx="2448" cy="1769"/>
          </a:xfrm>
        </p:grpSpPr>
        <p:graphicFrame>
          <p:nvGraphicFramePr>
            <p:cNvPr id="58438" name="Object 70"/>
            <p:cNvGraphicFramePr>
              <a:graphicFrameLocks noChangeAspect="1"/>
            </p:cNvGraphicFramePr>
            <p:nvPr/>
          </p:nvGraphicFramePr>
          <p:xfrm>
            <a:off x="1940" y="2244"/>
            <a:ext cx="1064" cy="280"/>
          </p:xfrm>
          <a:graphic>
            <a:graphicData uri="http://schemas.openxmlformats.org/presentationml/2006/ole">
              <p:oleObj spid="_x0000_s58438" name="Equation" r:id="rId3" imgW="1672920" imgH="429480" progId="Equation.3">
                <p:embed/>
              </p:oleObj>
            </a:graphicData>
          </a:graphic>
        </p:graphicFrame>
        <p:sp>
          <p:nvSpPr>
            <p:cNvPr id="58445" name="Text Box 10"/>
            <p:cNvSpPr txBox="1">
              <a:spLocks noChangeArrowheads="1"/>
            </p:cNvSpPr>
            <p:nvPr/>
          </p:nvSpPr>
          <p:spPr bwMode="auto">
            <a:xfrm>
              <a:off x="2418" y="2489"/>
              <a:ext cx="1970" cy="564"/>
            </a:xfrm>
            <a:prstGeom prst="rect">
              <a:avLst/>
            </a:prstGeom>
            <a:noFill/>
            <a:ln w="9525">
              <a:noFill/>
              <a:miter lim="800000"/>
              <a:headEnd/>
              <a:tailEnd/>
            </a:ln>
          </p:spPr>
          <p:txBody>
            <a:bodyPr wrap="none">
              <a:spAutoFit/>
            </a:bodyPr>
            <a:lstStyle/>
            <a:p>
              <a:pPr>
                <a:lnSpc>
                  <a:spcPct val="110000"/>
                </a:lnSpc>
                <a:buFont typeface="Symbol" pitchFamily="18" charset="2"/>
                <a:buNone/>
              </a:pPr>
              <a:r>
                <a:rPr lang="en-AU" sz="2400">
                  <a:ea typeface="MS PGothic" pitchFamily="34" charset="-128"/>
                  <a:sym typeface="Symbol" pitchFamily="18" charset="2"/>
                </a:rPr>
                <a:t> (2.114)(53 pounds)</a:t>
              </a:r>
            </a:p>
            <a:p>
              <a:pPr>
                <a:lnSpc>
                  <a:spcPct val="110000"/>
                </a:lnSpc>
                <a:buFont typeface="Symbol" pitchFamily="18" charset="2"/>
                <a:buNone/>
              </a:pPr>
              <a:r>
                <a:rPr lang="en-AU" sz="2400">
                  <a:ea typeface="MS PGothic" pitchFamily="34" charset="-128"/>
                  <a:sym typeface="Symbol" pitchFamily="18" charset="2"/>
                </a:rPr>
                <a:t> 112.042 pounds</a:t>
              </a:r>
            </a:p>
          </p:txBody>
        </p:sp>
        <p:graphicFrame>
          <p:nvGraphicFramePr>
            <p:cNvPr id="58439" name="Object 71"/>
            <p:cNvGraphicFramePr>
              <a:graphicFrameLocks noChangeAspect="1"/>
            </p:cNvGraphicFramePr>
            <p:nvPr/>
          </p:nvGraphicFramePr>
          <p:xfrm>
            <a:off x="1972" y="3207"/>
            <a:ext cx="1032" cy="280"/>
          </p:xfrm>
          <a:graphic>
            <a:graphicData uri="http://schemas.openxmlformats.org/presentationml/2006/ole">
              <p:oleObj spid="_x0000_s58439" name="Equation" r:id="rId4" imgW="1627200" imgH="429480" progId="Equation.3">
                <p:embed/>
              </p:oleObj>
            </a:graphicData>
          </a:graphic>
        </p:graphicFrame>
        <p:sp>
          <p:nvSpPr>
            <p:cNvPr id="58446" name="Text Box 12"/>
            <p:cNvSpPr txBox="1">
              <a:spLocks noChangeArrowheads="1"/>
            </p:cNvSpPr>
            <p:nvPr/>
          </p:nvSpPr>
          <p:spPr bwMode="auto">
            <a:xfrm>
              <a:off x="2418" y="3449"/>
              <a:ext cx="1596" cy="564"/>
            </a:xfrm>
            <a:prstGeom prst="rect">
              <a:avLst/>
            </a:prstGeom>
            <a:noFill/>
            <a:ln w="9525">
              <a:noFill/>
              <a:miter lim="800000"/>
              <a:headEnd/>
              <a:tailEnd/>
            </a:ln>
          </p:spPr>
          <p:txBody>
            <a:bodyPr wrap="none">
              <a:spAutoFit/>
            </a:bodyPr>
            <a:lstStyle/>
            <a:p>
              <a:pPr>
                <a:lnSpc>
                  <a:spcPct val="110000"/>
                </a:lnSpc>
                <a:buFont typeface="Symbol" pitchFamily="18" charset="2"/>
                <a:buNone/>
              </a:pPr>
              <a:r>
                <a:rPr lang="en-AU" sz="2400">
                  <a:ea typeface="MS PGothic" pitchFamily="34" charset="-128"/>
                  <a:sym typeface="Symbol" pitchFamily="18" charset="2"/>
                </a:rPr>
                <a:t> (0)(53 pounds)</a:t>
              </a:r>
            </a:p>
            <a:p>
              <a:pPr>
                <a:lnSpc>
                  <a:spcPct val="110000"/>
                </a:lnSpc>
                <a:buFont typeface="Symbol" pitchFamily="18" charset="2"/>
                <a:buNone/>
              </a:pPr>
              <a:r>
                <a:rPr lang="en-AU" sz="2400">
                  <a:ea typeface="MS PGothic" pitchFamily="34" charset="-128"/>
                  <a:sym typeface="Symbol" pitchFamily="18" charset="2"/>
                </a:rPr>
                <a:t> 0</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15.1 </a:t>
            </a:r>
            <a:r>
              <a:rPr lang="en-US" sz="2800" dirty="0">
                <a:solidFill>
                  <a:schemeClr val="accent1"/>
                </a:solidFill>
                <a:ea typeface="ＭＳ Ｐゴシック" charset="0"/>
              </a:rPr>
              <a:t>	</a:t>
            </a:r>
            <a:r>
              <a:rPr lang="en-US" sz="2800" dirty="0">
                <a:solidFill>
                  <a:srgbClr val="000000"/>
                </a:solidFill>
                <a:ea typeface="ＭＳ Ｐゴシック" charset="0"/>
              </a:rPr>
              <a:t>Introduction</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15.2</a:t>
            </a:r>
            <a:r>
              <a:rPr lang="en-US" sz="2800" dirty="0">
                <a:solidFill>
                  <a:schemeClr val="accent1"/>
                </a:solidFill>
                <a:ea typeface="ＭＳ Ｐゴシック" charset="0"/>
              </a:rPr>
              <a:t>	</a:t>
            </a:r>
            <a:r>
              <a:rPr lang="en-US" sz="2800" dirty="0">
                <a:solidFill>
                  <a:srgbClr val="000000"/>
                </a:solidFill>
                <a:ea typeface="ＭＳ Ｐゴシック" charset="0"/>
              </a:rPr>
              <a:t>Defining Quality and TQM</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15.3</a:t>
            </a:r>
            <a:r>
              <a:rPr lang="en-US" sz="2800" dirty="0">
                <a:solidFill>
                  <a:schemeClr val="accent1"/>
                </a:solidFill>
                <a:ea typeface="ＭＳ Ｐゴシック" charset="0"/>
              </a:rPr>
              <a:t>	</a:t>
            </a:r>
            <a:r>
              <a:rPr lang="en-US" sz="2800" dirty="0">
                <a:solidFill>
                  <a:srgbClr val="000000"/>
                </a:solidFill>
                <a:ea typeface="ＭＳ Ｐゴシック" charset="0"/>
              </a:rPr>
              <a:t>Statistical Process Control</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15.4 </a:t>
            </a:r>
            <a:r>
              <a:rPr lang="en-US" sz="2800" dirty="0">
                <a:solidFill>
                  <a:schemeClr val="accent1"/>
                </a:solidFill>
                <a:ea typeface="ＭＳ Ｐゴシック" charset="0"/>
              </a:rPr>
              <a:t>	</a:t>
            </a:r>
            <a:r>
              <a:rPr lang="en-US" sz="2800" dirty="0">
                <a:solidFill>
                  <a:srgbClr val="000000"/>
                </a:solidFill>
                <a:ea typeface="ＭＳ Ｐゴシック" charset="0"/>
              </a:rPr>
              <a:t>Control Charts for Variables</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15.5 </a:t>
            </a:r>
            <a:r>
              <a:rPr lang="en-US" sz="2800" dirty="0">
                <a:solidFill>
                  <a:schemeClr val="accent1"/>
                </a:solidFill>
                <a:ea typeface="ＭＳ Ｐゴシック" charset="0"/>
              </a:rPr>
              <a:t>	</a:t>
            </a:r>
            <a:r>
              <a:rPr lang="en-US" sz="2800" dirty="0">
                <a:solidFill>
                  <a:srgbClr val="000000"/>
                </a:solidFill>
                <a:ea typeface="ＭＳ Ｐゴシック" charset="0"/>
              </a:rPr>
              <a:t>Control Charts for Attributes</a:t>
            </a: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15 – </a:t>
            </a:r>
            <a:fld id="{06EA7FFA-069C-4583-80AD-6EC9F0FC139A}"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NZ" dirty="0">
                <a:latin typeface="Arial" charset="0"/>
                <a:ea typeface="ＭＳ Ｐゴシック" charset="0"/>
              </a:rPr>
              <a:t>Five Steps to Follow in Using </a:t>
            </a:r>
            <a:br>
              <a:rPr lang="en-NZ" dirty="0">
                <a:latin typeface="Arial" charset="0"/>
                <a:ea typeface="ＭＳ Ｐゴシック" charset="0"/>
              </a:rPr>
            </a:br>
            <a:r>
              <a:rPr lang="en-NZ" i="1" dirty="0">
                <a:latin typeface="Times New Roman"/>
                <a:ea typeface="ＭＳ Ｐゴシック" charset="0"/>
                <a:cs typeface="Times New Roman"/>
              </a:rPr>
              <a:t>x</a:t>
            </a:r>
            <a:r>
              <a:rPr lang="en-NZ" dirty="0">
                <a:latin typeface="Arial" charset="0"/>
                <a:ea typeface="ＭＳ Ｐゴシック" charset="0"/>
              </a:rPr>
              <a:t> and </a:t>
            </a:r>
            <a:r>
              <a:rPr lang="en-NZ" i="1" dirty="0">
                <a:latin typeface="Times New Roman"/>
                <a:ea typeface="ＭＳ Ｐゴシック" charset="0"/>
                <a:cs typeface="Times New Roman"/>
              </a:rPr>
              <a:t>R</a:t>
            </a:r>
            <a:r>
              <a:rPr lang="en-NZ" dirty="0">
                <a:latin typeface="Arial" charset="0"/>
                <a:ea typeface="ＭＳ Ｐゴシック" charset="0"/>
              </a:rPr>
              <a:t>-Charts</a:t>
            </a:r>
            <a:endParaRPr lang="en-US" dirty="0"/>
          </a:p>
        </p:txBody>
      </p:sp>
      <p:sp>
        <p:nvSpPr>
          <p:cNvPr id="59486" name="Content Placeholder 2"/>
          <p:cNvSpPr>
            <a:spLocks noGrp="1"/>
          </p:cNvSpPr>
          <p:nvPr>
            <p:ph idx="1"/>
          </p:nvPr>
        </p:nvSpPr>
        <p:spPr/>
        <p:txBody>
          <a:bodyPr/>
          <a:lstStyle/>
          <a:p>
            <a:pPr marL="457200" indent="-457200">
              <a:buFont typeface="Calibri" pitchFamily="34" charset="0"/>
              <a:buAutoNum type="arabicPeriod"/>
            </a:pPr>
            <a:r>
              <a:rPr lang="en-US" sz="2400" smtClean="0">
                <a:latin typeface="Arial" charset="0"/>
                <a:cs typeface="Arial" charset="0"/>
              </a:rPr>
              <a:t>Collect 20 to 25 samples of </a:t>
            </a:r>
            <a:r>
              <a:rPr lang="en-US" sz="2400" i="1" smtClean="0">
                <a:latin typeface="Times New Roman" pitchFamily="18" charset="0"/>
                <a:cs typeface="Times New Roman" pitchFamily="18" charset="0"/>
              </a:rPr>
              <a:t>n</a:t>
            </a:r>
            <a:r>
              <a:rPr lang="en-US" sz="2400" smtClean="0">
                <a:latin typeface="Arial" charset="0"/>
                <a:cs typeface="Arial" charset="0"/>
              </a:rPr>
              <a:t> = 4 or </a:t>
            </a:r>
            <a:r>
              <a:rPr lang="en-US" sz="2400" i="1" smtClean="0">
                <a:latin typeface="Times New Roman" pitchFamily="18" charset="0"/>
                <a:cs typeface="Times New Roman" pitchFamily="18" charset="0"/>
              </a:rPr>
              <a:t>n</a:t>
            </a:r>
            <a:r>
              <a:rPr lang="en-US" sz="2400" smtClean="0">
                <a:latin typeface="Arial" charset="0"/>
                <a:cs typeface="Arial" charset="0"/>
              </a:rPr>
              <a:t> = 5 from a stable process and compute the mean and range of each</a:t>
            </a:r>
          </a:p>
          <a:p>
            <a:pPr marL="457200" indent="-457200">
              <a:buFont typeface="Calibri" pitchFamily="34" charset="0"/>
              <a:buAutoNum type="arabicPeriod"/>
            </a:pPr>
            <a:r>
              <a:rPr lang="en-US" sz="2400" smtClean="0">
                <a:latin typeface="Arial" charset="0"/>
                <a:cs typeface="Arial" charset="0"/>
              </a:rPr>
              <a:t>Compute the overall means (    and    ), set appropriate control limits, usually at 99.7% level, and calculate the preliminary upper and lower control limits</a:t>
            </a:r>
          </a:p>
          <a:p>
            <a:pPr lvl="1"/>
            <a:r>
              <a:rPr lang="en-US" sz="2400" smtClean="0">
                <a:latin typeface="Arial" charset="0"/>
                <a:cs typeface="Arial" charset="0"/>
              </a:rPr>
              <a:t>If process not currently stable, use the desired mean, </a:t>
            </a:r>
            <a:r>
              <a:rPr lang="en-US" sz="2400" i="1" smtClean="0">
                <a:latin typeface="Symbol" pitchFamily="18" charset="2"/>
                <a:cs typeface="Arial" charset="0"/>
              </a:rPr>
              <a:t>m</a:t>
            </a:r>
            <a:r>
              <a:rPr lang="en-US" sz="2400" smtClean="0">
                <a:latin typeface="Arial" charset="0"/>
                <a:cs typeface="Arial" charset="0"/>
              </a:rPr>
              <a:t>, instead of      to calculate limits</a:t>
            </a:r>
          </a:p>
          <a:p>
            <a:pPr marL="457200" indent="-457200">
              <a:buFont typeface="Calibri" pitchFamily="34" charset="0"/>
              <a:buAutoNum type="arabicPeriod"/>
            </a:pPr>
            <a:r>
              <a:rPr lang="en-US" sz="2400" smtClean="0">
                <a:latin typeface="Arial" charset="0"/>
                <a:cs typeface="Arial" charset="0"/>
              </a:rPr>
              <a:t>Graph the sample means and ranges on their respective control charts and determine whether they fall outside the acceptable limits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D8C9CDA5-C9F5-4DCC-B96D-1DB1B8EABD11}" type="slidenum">
              <a:rPr lang="en-US"/>
              <a:pPr>
                <a:defRPr/>
              </a:pPr>
              <a:t>30</a:t>
            </a:fld>
            <a:endParaRPr lang="en-US"/>
          </a:p>
        </p:txBody>
      </p:sp>
      <p:sp>
        <p:nvSpPr>
          <p:cNvPr id="59489" name="Line 6"/>
          <p:cNvSpPr>
            <a:spLocks noChangeShapeType="1"/>
          </p:cNvSpPr>
          <p:nvPr/>
        </p:nvSpPr>
        <p:spPr bwMode="auto">
          <a:xfrm>
            <a:off x="2832100" y="1028700"/>
            <a:ext cx="228600" cy="0"/>
          </a:xfrm>
          <a:prstGeom prst="line">
            <a:avLst/>
          </a:prstGeom>
          <a:noFill/>
          <a:ln w="38100">
            <a:solidFill>
              <a:schemeClr val="accent1"/>
            </a:solidFill>
            <a:round/>
            <a:headEnd/>
            <a:tailEnd/>
          </a:ln>
        </p:spPr>
        <p:txBody>
          <a:bodyPr/>
          <a:lstStyle/>
          <a:p>
            <a:endParaRPr lang="en-US"/>
          </a:p>
        </p:txBody>
      </p:sp>
      <p:graphicFrame>
        <p:nvGraphicFramePr>
          <p:cNvPr id="8" name="Object 90"/>
          <p:cNvGraphicFramePr>
            <a:graphicFrameLocks noChangeAspect="1"/>
          </p:cNvGraphicFramePr>
          <p:nvPr/>
        </p:nvGraphicFramePr>
        <p:xfrm>
          <a:off x="6065838" y="2646363"/>
          <a:ext cx="254000" cy="355600"/>
        </p:xfrm>
        <a:graphic>
          <a:graphicData uri="http://schemas.openxmlformats.org/presentationml/2006/ole">
            <p:oleObj spid="_x0000_s59482" name="Equation" r:id="rId3" imgW="237600" imgH="347400" progId="Equation.3">
              <p:embed/>
            </p:oleObj>
          </a:graphicData>
        </a:graphic>
      </p:graphicFrame>
      <p:graphicFrame>
        <p:nvGraphicFramePr>
          <p:cNvPr id="9" name="Object 91"/>
          <p:cNvGraphicFramePr>
            <a:graphicFrameLocks noChangeAspect="1"/>
          </p:cNvGraphicFramePr>
          <p:nvPr/>
        </p:nvGraphicFramePr>
        <p:xfrm>
          <a:off x="5170488" y="2695575"/>
          <a:ext cx="228600" cy="317500"/>
        </p:xfrm>
        <a:graphic>
          <a:graphicData uri="http://schemas.openxmlformats.org/presentationml/2006/ole">
            <p:oleObj spid="_x0000_s59483" name="Equation" r:id="rId4" imgW="219240" imgH="301680" progId="Equation.3">
              <p:embed/>
            </p:oleObj>
          </a:graphicData>
        </a:graphic>
      </p:graphicFrame>
      <p:graphicFrame>
        <p:nvGraphicFramePr>
          <p:cNvPr id="10" name="Object 92"/>
          <p:cNvGraphicFramePr>
            <a:graphicFrameLocks noChangeAspect="1"/>
          </p:cNvGraphicFramePr>
          <p:nvPr/>
        </p:nvGraphicFramePr>
        <p:xfrm>
          <a:off x="4254500" y="4416425"/>
          <a:ext cx="228600" cy="317500"/>
        </p:xfrm>
        <a:graphic>
          <a:graphicData uri="http://schemas.openxmlformats.org/presentationml/2006/ole">
            <p:oleObj spid="_x0000_s59484" name="Equation" r:id="rId5" imgW="219240" imgH="301680" progId="Equation.3">
              <p:embed/>
            </p:oleObj>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par>
                                <p:cTn id="8" presetID="18" presetClass="entr" presetSubtype="6" fill="hold" nodeType="withEffect">
                                  <p:stCondLst>
                                    <p:cond delay="1000"/>
                                  </p:stCondLst>
                                  <p:childTnLst>
                                    <p:set>
                                      <p:cBhvr>
                                        <p:cTn id="9" dur="1" fill="hold">
                                          <p:stCondLst>
                                            <p:cond delay="0"/>
                                          </p:stCondLst>
                                        </p:cTn>
                                        <p:tgtEl>
                                          <p:spTgt spid="9"/>
                                        </p:tgtEl>
                                        <p:attrNameLst>
                                          <p:attrName>style.visibility</p:attrName>
                                        </p:attrNameLst>
                                      </p:cBhvr>
                                      <p:to>
                                        <p:strVal val="visible"/>
                                      </p:to>
                                    </p:set>
                                    <p:animEffect transition="in" filter="strips(downRight)">
                                      <p:cBhvr>
                                        <p:cTn id="10" dur="1000"/>
                                        <p:tgtEl>
                                          <p:spTgt spid="9"/>
                                        </p:tgtEl>
                                      </p:cBhvr>
                                    </p:animEffect>
                                  </p:childTnLst>
                                </p:cTn>
                              </p:par>
                              <p:par>
                                <p:cTn id="11" presetID="18" presetClass="entr" presetSubtype="6" fill="hold" nodeType="withEffect">
                                  <p:stCondLst>
                                    <p:cond delay="1000"/>
                                  </p:stCondLst>
                                  <p:childTnLst>
                                    <p:set>
                                      <p:cBhvr>
                                        <p:cTn id="12" dur="1" fill="hold">
                                          <p:stCondLst>
                                            <p:cond delay="0"/>
                                          </p:stCondLst>
                                        </p:cTn>
                                        <p:tgtEl>
                                          <p:spTgt spid="10"/>
                                        </p:tgtEl>
                                        <p:attrNameLst>
                                          <p:attrName>style.visibility</p:attrName>
                                        </p:attrNameLst>
                                      </p:cBhvr>
                                      <p:to>
                                        <p:strVal val="visible"/>
                                      </p:to>
                                    </p:set>
                                    <p:animEffect transition="in" filter="strips(downRight)">
                                      <p:cBhvr>
                                        <p:cTn id="1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NZ" dirty="0">
                <a:latin typeface="Arial" charset="0"/>
                <a:ea typeface="ＭＳ Ｐゴシック" charset="0"/>
              </a:rPr>
              <a:t>Five Steps to Follow in Using </a:t>
            </a:r>
            <a:br>
              <a:rPr lang="en-NZ" dirty="0">
                <a:latin typeface="Arial" charset="0"/>
                <a:ea typeface="ＭＳ Ｐゴシック" charset="0"/>
              </a:rPr>
            </a:br>
            <a:r>
              <a:rPr lang="en-NZ" i="1" dirty="0">
                <a:latin typeface="Times New Roman"/>
                <a:ea typeface="ＭＳ Ｐゴシック" charset="0"/>
                <a:cs typeface="Times New Roman"/>
              </a:rPr>
              <a:t>x</a:t>
            </a:r>
            <a:r>
              <a:rPr lang="en-NZ" dirty="0">
                <a:latin typeface="Arial" charset="0"/>
                <a:ea typeface="ＭＳ Ｐゴシック" charset="0"/>
              </a:rPr>
              <a:t> and </a:t>
            </a:r>
            <a:r>
              <a:rPr lang="en-NZ" i="1" dirty="0">
                <a:latin typeface="Times New Roman"/>
                <a:ea typeface="ＭＳ Ｐゴシック" charset="0"/>
                <a:cs typeface="Times New Roman"/>
              </a:rPr>
              <a:t>R</a:t>
            </a:r>
            <a:r>
              <a:rPr lang="en-NZ" dirty="0">
                <a:latin typeface="Arial" charset="0"/>
                <a:ea typeface="ＭＳ Ｐゴシック" charset="0"/>
              </a:rPr>
              <a:t>-Charts</a:t>
            </a:r>
            <a:endParaRPr lang="en-US" dirty="0"/>
          </a:p>
        </p:txBody>
      </p:sp>
      <p:sp>
        <p:nvSpPr>
          <p:cNvPr id="67617" name="Content Placeholder 2"/>
          <p:cNvSpPr>
            <a:spLocks noGrp="1"/>
          </p:cNvSpPr>
          <p:nvPr>
            <p:ph idx="1"/>
          </p:nvPr>
        </p:nvSpPr>
        <p:spPr>
          <a:xfrm>
            <a:off x="673100" y="1790700"/>
            <a:ext cx="4914900" cy="4724400"/>
          </a:xfrm>
        </p:spPr>
        <p:txBody>
          <a:bodyPr/>
          <a:lstStyle/>
          <a:p>
            <a:pPr marL="457200" indent="-457200">
              <a:buFont typeface="Calibri" pitchFamily="34" charset="0"/>
              <a:buAutoNum type="arabicPeriod" startAt="4"/>
            </a:pPr>
            <a:r>
              <a:rPr lang="en-US" sz="2400" smtClean="0">
                <a:latin typeface="Arial" charset="0"/>
                <a:cs typeface="Arial" charset="0"/>
              </a:rPr>
              <a:t>Investigate points or patterns that indicate the process is out of control </a:t>
            </a:r>
          </a:p>
          <a:p>
            <a:pPr marL="723900" lvl="1" indent="-323850"/>
            <a:r>
              <a:rPr lang="en-US" sz="2400" smtClean="0">
                <a:latin typeface="Arial" charset="0"/>
                <a:cs typeface="Arial" charset="0"/>
              </a:rPr>
              <a:t>Try to find an assignable cause for the out of control condition</a:t>
            </a:r>
          </a:p>
          <a:p>
            <a:pPr marL="723900" lvl="1" indent="-323850"/>
            <a:r>
              <a:rPr lang="en-US" sz="2400" smtClean="0">
                <a:latin typeface="Arial" charset="0"/>
                <a:cs typeface="Arial" charset="0"/>
              </a:rPr>
              <a:t>Address it accordingly</a:t>
            </a:r>
          </a:p>
          <a:p>
            <a:pPr marL="723900" lvl="1" indent="-323850"/>
            <a:r>
              <a:rPr lang="en-US" sz="2400" smtClean="0">
                <a:latin typeface="Arial" charset="0"/>
                <a:cs typeface="Arial" charset="0"/>
              </a:rPr>
              <a:t>Then resume the process</a:t>
            </a:r>
          </a:p>
          <a:p>
            <a:pPr marL="457200" indent="-457200">
              <a:buFont typeface="Calibri" pitchFamily="34" charset="0"/>
              <a:buAutoNum type="arabicPeriod" startAt="4"/>
            </a:pPr>
            <a:r>
              <a:rPr lang="en-US" sz="2400" smtClean="0">
                <a:latin typeface="Arial" charset="0"/>
                <a:cs typeface="Arial" charset="0"/>
              </a:rPr>
              <a:t>Collect additional samples and, if necessary, revalidate the control limits using the new data</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405DC284-08CE-47EB-AB5D-DFB7B90A9D29}" type="slidenum">
              <a:rPr lang="en-US"/>
              <a:pPr>
                <a:defRPr/>
              </a:pPr>
              <a:t>31</a:t>
            </a:fld>
            <a:endParaRPr lang="en-US"/>
          </a:p>
        </p:txBody>
      </p:sp>
      <p:sp>
        <p:nvSpPr>
          <p:cNvPr id="67620" name="Line 6"/>
          <p:cNvSpPr>
            <a:spLocks noChangeShapeType="1"/>
          </p:cNvSpPr>
          <p:nvPr/>
        </p:nvSpPr>
        <p:spPr bwMode="auto">
          <a:xfrm>
            <a:off x="2832100" y="1028700"/>
            <a:ext cx="228600" cy="0"/>
          </a:xfrm>
          <a:prstGeom prst="line">
            <a:avLst/>
          </a:prstGeom>
          <a:noFill/>
          <a:ln w="38100">
            <a:solidFill>
              <a:schemeClr val="accent1"/>
            </a:solidFill>
            <a:round/>
            <a:headEnd/>
            <a:tailEnd/>
          </a:ln>
        </p:spPr>
        <p:txBody>
          <a:bodyPr/>
          <a:lstStyle/>
          <a:p>
            <a:endParaRPr lang="en-US"/>
          </a:p>
        </p:txBody>
      </p:sp>
      <p:grpSp>
        <p:nvGrpSpPr>
          <p:cNvPr id="11" name="Group 22"/>
          <p:cNvGrpSpPr>
            <a:grpSpLocks/>
          </p:cNvGrpSpPr>
          <p:nvPr/>
        </p:nvGrpSpPr>
        <p:grpSpPr bwMode="auto">
          <a:xfrm>
            <a:off x="5867400" y="1739900"/>
            <a:ext cx="2705100" cy="1963738"/>
            <a:chOff x="752" y="2488"/>
            <a:chExt cx="2016" cy="1486"/>
          </a:xfrm>
        </p:grpSpPr>
        <p:grpSp>
          <p:nvGrpSpPr>
            <p:cNvPr id="67630" name="Group 16"/>
            <p:cNvGrpSpPr>
              <a:grpSpLocks/>
            </p:cNvGrpSpPr>
            <p:nvPr/>
          </p:nvGrpSpPr>
          <p:grpSpPr bwMode="auto">
            <a:xfrm>
              <a:off x="752" y="2488"/>
              <a:ext cx="2016" cy="1240"/>
              <a:chOff x="752" y="2488"/>
              <a:chExt cx="2016" cy="1240"/>
            </a:xfrm>
          </p:grpSpPr>
          <p:sp>
            <p:nvSpPr>
              <p:cNvPr id="67631" name="Rectangle 5"/>
              <p:cNvSpPr>
                <a:spLocks noChangeArrowheads="1"/>
              </p:cNvSpPr>
              <p:nvPr/>
            </p:nvSpPr>
            <p:spPr bwMode="auto">
              <a:xfrm>
                <a:off x="752" y="2488"/>
                <a:ext cx="2016" cy="1240"/>
              </a:xfrm>
              <a:prstGeom prst="rect">
                <a:avLst/>
              </a:prstGeom>
              <a:noFill/>
              <a:ln w="19050">
                <a:solidFill>
                  <a:schemeClr val="tx1"/>
                </a:solidFill>
                <a:miter lim="800000"/>
                <a:headEnd/>
                <a:tailEnd/>
              </a:ln>
            </p:spPr>
            <p:txBody>
              <a:bodyPr wrap="none" anchor="ctr"/>
              <a:lstStyle/>
              <a:p>
                <a:endParaRPr lang="en-US">
                  <a:latin typeface="Calibri" pitchFamily="34" charset="0"/>
                </a:endParaRPr>
              </a:p>
            </p:txBody>
          </p:sp>
          <p:sp>
            <p:nvSpPr>
              <p:cNvPr id="67632" name="Line 6"/>
              <p:cNvSpPr>
                <a:spLocks noChangeShapeType="1"/>
              </p:cNvSpPr>
              <p:nvPr/>
            </p:nvSpPr>
            <p:spPr bwMode="auto">
              <a:xfrm>
                <a:off x="752" y="3112"/>
                <a:ext cx="2016" cy="0"/>
              </a:xfrm>
              <a:prstGeom prst="line">
                <a:avLst/>
              </a:prstGeom>
              <a:noFill/>
              <a:ln w="28575">
                <a:solidFill>
                  <a:schemeClr val="tx1"/>
                </a:solidFill>
                <a:round/>
                <a:headEnd/>
                <a:tailEnd/>
              </a:ln>
            </p:spPr>
            <p:txBody>
              <a:bodyPr/>
              <a:lstStyle/>
              <a:p>
                <a:endParaRPr lang="en-US"/>
              </a:p>
            </p:txBody>
          </p:sp>
          <p:sp>
            <p:nvSpPr>
              <p:cNvPr id="67633" name="Line 7"/>
              <p:cNvSpPr>
                <a:spLocks noChangeShapeType="1"/>
              </p:cNvSpPr>
              <p:nvPr/>
            </p:nvSpPr>
            <p:spPr bwMode="auto">
              <a:xfrm>
                <a:off x="752" y="2672"/>
                <a:ext cx="2016" cy="0"/>
              </a:xfrm>
              <a:prstGeom prst="line">
                <a:avLst/>
              </a:prstGeom>
              <a:noFill/>
              <a:ln w="38100">
                <a:solidFill>
                  <a:schemeClr val="folHlink"/>
                </a:solidFill>
                <a:round/>
                <a:headEnd/>
                <a:tailEnd/>
              </a:ln>
            </p:spPr>
            <p:txBody>
              <a:bodyPr/>
              <a:lstStyle/>
              <a:p>
                <a:endParaRPr lang="en-US"/>
              </a:p>
            </p:txBody>
          </p:sp>
          <p:sp>
            <p:nvSpPr>
              <p:cNvPr id="67634" name="Line 8"/>
              <p:cNvSpPr>
                <a:spLocks noChangeShapeType="1"/>
              </p:cNvSpPr>
              <p:nvPr/>
            </p:nvSpPr>
            <p:spPr bwMode="auto">
              <a:xfrm>
                <a:off x="752" y="3552"/>
                <a:ext cx="2016" cy="0"/>
              </a:xfrm>
              <a:prstGeom prst="line">
                <a:avLst/>
              </a:prstGeom>
              <a:noFill/>
              <a:ln w="38100">
                <a:solidFill>
                  <a:schemeClr val="folHlink"/>
                </a:solidFill>
                <a:round/>
                <a:headEnd/>
                <a:tailEnd/>
              </a:ln>
            </p:spPr>
            <p:txBody>
              <a:bodyPr/>
              <a:lstStyle/>
              <a:p>
                <a:endParaRPr lang="en-US"/>
              </a:p>
            </p:txBody>
          </p:sp>
          <p:sp>
            <p:nvSpPr>
              <p:cNvPr id="67635" name="Freeform 9"/>
              <p:cNvSpPr>
                <a:spLocks/>
              </p:cNvSpPr>
              <p:nvPr/>
            </p:nvSpPr>
            <p:spPr bwMode="auto">
              <a:xfrm>
                <a:off x="824" y="2808"/>
                <a:ext cx="1864" cy="600"/>
              </a:xfrm>
              <a:custGeom>
                <a:avLst/>
                <a:gdLst>
                  <a:gd name="T0" fmla="*/ 0 w 1864"/>
                  <a:gd name="T1" fmla="*/ 766 h 496"/>
                  <a:gd name="T2" fmla="*/ 264 w 1864"/>
                  <a:gd name="T3" fmla="*/ 57 h 496"/>
                  <a:gd name="T4" fmla="*/ 408 w 1864"/>
                  <a:gd name="T5" fmla="*/ 651 h 496"/>
                  <a:gd name="T6" fmla="*/ 536 w 1864"/>
                  <a:gd name="T7" fmla="*/ 369 h 496"/>
                  <a:gd name="T8" fmla="*/ 712 w 1864"/>
                  <a:gd name="T9" fmla="*/ 878 h 496"/>
                  <a:gd name="T10" fmla="*/ 864 w 1864"/>
                  <a:gd name="T11" fmla="*/ 227 h 496"/>
                  <a:gd name="T12" fmla="*/ 1064 w 1864"/>
                  <a:gd name="T13" fmla="*/ 0 h 496"/>
                  <a:gd name="T14" fmla="*/ 1120 w 1864"/>
                  <a:gd name="T15" fmla="*/ 608 h 496"/>
                  <a:gd name="T16" fmla="*/ 1184 w 1864"/>
                  <a:gd name="T17" fmla="*/ 327 h 496"/>
                  <a:gd name="T18" fmla="*/ 1280 w 1864"/>
                  <a:gd name="T19" fmla="*/ 766 h 496"/>
                  <a:gd name="T20" fmla="*/ 1400 w 1864"/>
                  <a:gd name="T21" fmla="*/ 623 h 496"/>
                  <a:gd name="T22" fmla="*/ 1472 w 1864"/>
                  <a:gd name="T23" fmla="*/ 808 h 496"/>
                  <a:gd name="T24" fmla="*/ 1616 w 1864"/>
                  <a:gd name="T25" fmla="*/ 184 h 496"/>
                  <a:gd name="T26" fmla="*/ 1656 w 1864"/>
                  <a:gd name="T27" fmla="*/ 681 h 496"/>
                  <a:gd name="T28" fmla="*/ 1760 w 1864"/>
                  <a:gd name="T29" fmla="*/ 340 h 496"/>
                  <a:gd name="T30" fmla="*/ 1864 w 1864"/>
                  <a:gd name="T31" fmla="*/ 794 h 4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64"/>
                  <a:gd name="T49" fmla="*/ 0 h 496"/>
                  <a:gd name="T50" fmla="*/ 1864 w 1864"/>
                  <a:gd name="T51" fmla="*/ 496 h 49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64" h="496">
                    <a:moveTo>
                      <a:pt x="0" y="432"/>
                    </a:moveTo>
                    <a:lnTo>
                      <a:pt x="264" y="32"/>
                    </a:lnTo>
                    <a:lnTo>
                      <a:pt x="408" y="368"/>
                    </a:lnTo>
                    <a:lnTo>
                      <a:pt x="536" y="208"/>
                    </a:lnTo>
                    <a:lnTo>
                      <a:pt x="712" y="496"/>
                    </a:lnTo>
                    <a:lnTo>
                      <a:pt x="864" y="128"/>
                    </a:lnTo>
                    <a:lnTo>
                      <a:pt x="1064" y="0"/>
                    </a:lnTo>
                    <a:lnTo>
                      <a:pt x="1120" y="344"/>
                    </a:lnTo>
                    <a:lnTo>
                      <a:pt x="1184" y="184"/>
                    </a:lnTo>
                    <a:lnTo>
                      <a:pt x="1280" y="432"/>
                    </a:lnTo>
                    <a:lnTo>
                      <a:pt x="1400" y="352"/>
                    </a:lnTo>
                    <a:lnTo>
                      <a:pt x="1472" y="456"/>
                    </a:lnTo>
                    <a:lnTo>
                      <a:pt x="1616" y="104"/>
                    </a:lnTo>
                    <a:lnTo>
                      <a:pt x="1656" y="384"/>
                    </a:lnTo>
                    <a:lnTo>
                      <a:pt x="1760" y="192"/>
                    </a:lnTo>
                    <a:lnTo>
                      <a:pt x="1864" y="448"/>
                    </a:lnTo>
                  </a:path>
                </a:pathLst>
              </a:custGeom>
              <a:noFill/>
              <a:ln w="38100" cmpd="sng">
                <a:solidFill>
                  <a:schemeClr val="accent2"/>
                </a:solidFill>
                <a:round/>
                <a:headEnd/>
                <a:tailEnd/>
              </a:ln>
            </p:spPr>
            <p:txBody>
              <a:bodyPr/>
              <a:lstStyle/>
              <a:p>
                <a:endParaRPr lang="en-US"/>
              </a:p>
            </p:txBody>
          </p:sp>
        </p:grpSp>
        <p:graphicFrame>
          <p:nvGraphicFramePr>
            <p:cNvPr id="67615" name="Object 31"/>
            <p:cNvGraphicFramePr>
              <a:graphicFrameLocks noChangeAspect="1"/>
            </p:cNvGraphicFramePr>
            <p:nvPr/>
          </p:nvGraphicFramePr>
          <p:xfrm>
            <a:off x="1433" y="3790"/>
            <a:ext cx="654" cy="184"/>
          </p:xfrm>
          <a:graphic>
            <a:graphicData uri="http://schemas.openxmlformats.org/presentationml/2006/ole">
              <p:oleObj spid="_x0000_s67615" name="Equation" r:id="rId3" imgW="1032840" imgH="283320" progId="Equation.3">
                <p:embed/>
              </p:oleObj>
            </a:graphicData>
          </a:graphic>
        </p:graphicFrame>
      </p:grpSp>
      <p:grpSp>
        <p:nvGrpSpPr>
          <p:cNvPr id="19" name="Group 23"/>
          <p:cNvGrpSpPr>
            <a:grpSpLocks/>
          </p:cNvGrpSpPr>
          <p:nvPr/>
        </p:nvGrpSpPr>
        <p:grpSpPr bwMode="auto">
          <a:xfrm>
            <a:off x="5867400" y="4064000"/>
            <a:ext cx="2705100" cy="2263775"/>
            <a:chOff x="2984" y="2488"/>
            <a:chExt cx="2016" cy="1581"/>
          </a:xfrm>
        </p:grpSpPr>
        <p:grpSp>
          <p:nvGrpSpPr>
            <p:cNvPr id="67623" name="Group 17"/>
            <p:cNvGrpSpPr>
              <a:grpSpLocks/>
            </p:cNvGrpSpPr>
            <p:nvPr/>
          </p:nvGrpSpPr>
          <p:grpSpPr bwMode="auto">
            <a:xfrm>
              <a:off x="2984" y="2488"/>
              <a:ext cx="2016" cy="1240"/>
              <a:chOff x="2984" y="2488"/>
              <a:chExt cx="2016" cy="1240"/>
            </a:xfrm>
          </p:grpSpPr>
          <p:sp>
            <p:nvSpPr>
              <p:cNvPr id="67625" name="Rectangle 10"/>
              <p:cNvSpPr>
                <a:spLocks noChangeArrowheads="1"/>
              </p:cNvSpPr>
              <p:nvPr/>
            </p:nvSpPr>
            <p:spPr bwMode="auto">
              <a:xfrm>
                <a:off x="2984" y="2488"/>
                <a:ext cx="2016" cy="1240"/>
              </a:xfrm>
              <a:prstGeom prst="rect">
                <a:avLst/>
              </a:prstGeom>
              <a:noFill/>
              <a:ln w="19050">
                <a:solidFill>
                  <a:schemeClr val="tx1"/>
                </a:solidFill>
                <a:miter lim="800000"/>
                <a:headEnd/>
                <a:tailEnd/>
              </a:ln>
            </p:spPr>
            <p:txBody>
              <a:bodyPr wrap="none" anchor="ctr"/>
              <a:lstStyle/>
              <a:p>
                <a:endParaRPr lang="en-US">
                  <a:latin typeface="Calibri" pitchFamily="34" charset="0"/>
                </a:endParaRPr>
              </a:p>
            </p:txBody>
          </p:sp>
          <p:sp>
            <p:nvSpPr>
              <p:cNvPr id="67626" name="Line 11"/>
              <p:cNvSpPr>
                <a:spLocks noChangeShapeType="1"/>
              </p:cNvSpPr>
              <p:nvPr/>
            </p:nvSpPr>
            <p:spPr bwMode="auto">
              <a:xfrm>
                <a:off x="2984" y="3116"/>
                <a:ext cx="2016" cy="0"/>
              </a:xfrm>
              <a:prstGeom prst="line">
                <a:avLst/>
              </a:prstGeom>
              <a:noFill/>
              <a:ln w="28575">
                <a:solidFill>
                  <a:schemeClr val="tx1"/>
                </a:solidFill>
                <a:round/>
                <a:headEnd/>
                <a:tailEnd/>
              </a:ln>
            </p:spPr>
            <p:txBody>
              <a:bodyPr/>
              <a:lstStyle/>
              <a:p>
                <a:endParaRPr lang="en-US"/>
              </a:p>
            </p:txBody>
          </p:sp>
          <p:sp>
            <p:nvSpPr>
              <p:cNvPr id="67627" name="Line 12"/>
              <p:cNvSpPr>
                <a:spLocks noChangeShapeType="1"/>
              </p:cNvSpPr>
              <p:nvPr/>
            </p:nvSpPr>
            <p:spPr bwMode="auto">
              <a:xfrm>
                <a:off x="2984" y="2808"/>
                <a:ext cx="2016" cy="0"/>
              </a:xfrm>
              <a:prstGeom prst="line">
                <a:avLst/>
              </a:prstGeom>
              <a:noFill/>
              <a:ln w="38100">
                <a:solidFill>
                  <a:schemeClr val="folHlink"/>
                </a:solidFill>
                <a:round/>
                <a:headEnd/>
                <a:tailEnd/>
              </a:ln>
            </p:spPr>
            <p:txBody>
              <a:bodyPr/>
              <a:lstStyle/>
              <a:p>
                <a:endParaRPr lang="en-US"/>
              </a:p>
            </p:txBody>
          </p:sp>
          <p:sp>
            <p:nvSpPr>
              <p:cNvPr id="67628" name="Line 13"/>
              <p:cNvSpPr>
                <a:spLocks noChangeShapeType="1"/>
              </p:cNvSpPr>
              <p:nvPr/>
            </p:nvSpPr>
            <p:spPr bwMode="auto">
              <a:xfrm>
                <a:off x="2984" y="3424"/>
                <a:ext cx="2016" cy="0"/>
              </a:xfrm>
              <a:prstGeom prst="line">
                <a:avLst/>
              </a:prstGeom>
              <a:noFill/>
              <a:ln w="38100">
                <a:solidFill>
                  <a:schemeClr val="folHlink"/>
                </a:solidFill>
                <a:round/>
                <a:headEnd/>
                <a:tailEnd/>
              </a:ln>
            </p:spPr>
            <p:txBody>
              <a:bodyPr/>
              <a:lstStyle/>
              <a:p>
                <a:endParaRPr lang="en-US"/>
              </a:p>
            </p:txBody>
          </p:sp>
          <p:sp>
            <p:nvSpPr>
              <p:cNvPr id="67629" name="Freeform 15"/>
              <p:cNvSpPr>
                <a:spLocks/>
              </p:cNvSpPr>
              <p:nvPr/>
            </p:nvSpPr>
            <p:spPr bwMode="auto">
              <a:xfrm>
                <a:off x="3120" y="2888"/>
                <a:ext cx="1784" cy="448"/>
              </a:xfrm>
              <a:custGeom>
                <a:avLst/>
                <a:gdLst>
                  <a:gd name="T0" fmla="*/ 0 w 1784"/>
                  <a:gd name="T1" fmla="*/ 104 h 448"/>
                  <a:gd name="T2" fmla="*/ 144 w 1784"/>
                  <a:gd name="T3" fmla="*/ 416 h 448"/>
                  <a:gd name="T4" fmla="*/ 240 w 1784"/>
                  <a:gd name="T5" fmla="*/ 24 h 448"/>
                  <a:gd name="T6" fmla="*/ 336 w 1784"/>
                  <a:gd name="T7" fmla="*/ 328 h 448"/>
                  <a:gd name="T8" fmla="*/ 416 w 1784"/>
                  <a:gd name="T9" fmla="*/ 160 h 448"/>
                  <a:gd name="T10" fmla="*/ 504 w 1784"/>
                  <a:gd name="T11" fmla="*/ 280 h 448"/>
                  <a:gd name="T12" fmla="*/ 672 w 1784"/>
                  <a:gd name="T13" fmla="*/ 368 h 448"/>
                  <a:gd name="T14" fmla="*/ 800 w 1784"/>
                  <a:gd name="T15" fmla="*/ 336 h 448"/>
                  <a:gd name="T16" fmla="*/ 944 w 1784"/>
                  <a:gd name="T17" fmla="*/ 136 h 448"/>
                  <a:gd name="T18" fmla="*/ 1096 w 1784"/>
                  <a:gd name="T19" fmla="*/ 72 h 448"/>
                  <a:gd name="T20" fmla="*/ 1232 w 1784"/>
                  <a:gd name="T21" fmla="*/ 448 h 448"/>
                  <a:gd name="T22" fmla="*/ 1272 w 1784"/>
                  <a:gd name="T23" fmla="*/ 168 h 448"/>
                  <a:gd name="T24" fmla="*/ 1368 w 1784"/>
                  <a:gd name="T25" fmla="*/ 288 h 448"/>
                  <a:gd name="T26" fmla="*/ 1496 w 1784"/>
                  <a:gd name="T27" fmla="*/ 64 h 448"/>
                  <a:gd name="T28" fmla="*/ 1560 w 1784"/>
                  <a:gd name="T29" fmla="*/ 296 h 448"/>
                  <a:gd name="T30" fmla="*/ 1680 w 1784"/>
                  <a:gd name="T31" fmla="*/ 400 h 448"/>
                  <a:gd name="T32" fmla="*/ 1784 w 1784"/>
                  <a:gd name="T33" fmla="*/ 0 h 4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84"/>
                  <a:gd name="T52" fmla="*/ 0 h 448"/>
                  <a:gd name="T53" fmla="*/ 1784 w 1784"/>
                  <a:gd name="T54" fmla="*/ 448 h 4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84" h="448">
                    <a:moveTo>
                      <a:pt x="0" y="104"/>
                    </a:moveTo>
                    <a:lnTo>
                      <a:pt x="144" y="416"/>
                    </a:lnTo>
                    <a:lnTo>
                      <a:pt x="240" y="24"/>
                    </a:lnTo>
                    <a:lnTo>
                      <a:pt x="336" y="328"/>
                    </a:lnTo>
                    <a:lnTo>
                      <a:pt x="416" y="160"/>
                    </a:lnTo>
                    <a:lnTo>
                      <a:pt x="504" y="280"/>
                    </a:lnTo>
                    <a:lnTo>
                      <a:pt x="672" y="368"/>
                    </a:lnTo>
                    <a:lnTo>
                      <a:pt x="800" y="336"/>
                    </a:lnTo>
                    <a:lnTo>
                      <a:pt x="944" y="136"/>
                    </a:lnTo>
                    <a:lnTo>
                      <a:pt x="1096" y="72"/>
                    </a:lnTo>
                    <a:lnTo>
                      <a:pt x="1232" y="448"/>
                    </a:lnTo>
                    <a:lnTo>
                      <a:pt x="1272" y="168"/>
                    </a:lnTo>
                    <a:lnTo>
                      <a:pt x="1368" y="288"/>
                    </a:lnTo>
                    <a:lnTo>
                      <a:pt x="1496" y="64"/>
                    </a:lnTo>
                    <a:lnTo>
                      <a:pt x="1560" y="296"/>
                    </a:lnTo>
                    <a:lnTo>
                      <a:pt x="1680" y="400"/>
                    </a:lnTo>
                    <a:lnTo>
                      <a:pt x="1784" y="0"/>
                    </a:lnTo>
                  </a:path>
                </a:pathLst>
              </a:custGeom>
              <a:noFill/>
              <a:ln w="38100" cmpd="sng">
                <a:solidFill>
                  <a:schemeClr val="accent1"/>
                </a:solidFill>
                <a:round/>
                <a:headEnd/>
                <a:tailEnd/>
              </a:ln>
            </p:spPr>
            <p:txBody>
              <a:bodyPr/>
              <a:lstStyle/>
              <a:p>
                <a:endParaRPr lang="en-US"/>
              </a:p>
            </p:txBody>
          </p:sp>
        </p:grpSp>
        <p:sp>
          <p:nvSpPr>
            <p:cNvPr id="67624" name="Text Box 21"/>
            <p:cNvSpPr txBox="1">
              <a:spLocks noChangeArrowheads="1"/>
            </p:cNvSpPr>
            <p:nvPr/>
          </p:nvSpPr>
          <p:spPr bwMode="auto">
            <a:xfrm>
              <a:off x="3603" y="3746"/>
              <a:ext cx="881" cy="323"/>
            </a:xfrm>
            <a:prstGeom prst="rect">
              <a:avLst/>
            </a:prstGeom>
            <a:noFill/>
            <a:ln w="9525">
              <a:noFill/>
              <a:miter lim="800000"/>
              <a:headEnd/>
              <a:tailEnd/>
            </a:ln>
          </p:spPr>
          <p:txBody>
            <a:bodyPr wrap="none">
              <a:spAutoFit/>
            </a:bodyPr>
            <a:lstStyle/>
            <a:p>
              <a:r>
                <a:rPr lang="en-NZ" sz="2400" i="1">
                  <a:latin typeface="Times New Roman" pitchFamily="18" charset="0"/>
                  <a:ea typeface="MS PGothic" pitchFamily="34" charset="-128"/>
                </a:rPr>
                <a:t>R</a:t>
              </a:r>
              <a:r>
                <a:rPr lang="en-NZ" sz="2400">
                  <a:ea typeface="MS PGothic" pitchFamily="34" charset="-128"/>
                </a:rPr>
                <a:t>-chart</a:t>
              </a:r>
              <a:endParaRPr lang="en-AU" sz="2400">
                <a:ea typeface="MS PGothic" pitchFamily="34" charset="-128"/>
              </a:endParaRP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p:txBody>
          <a:bodyPr/>
          <a:lstStyle/>
          <a:p>
            <a:r>
              <a:rPr lang="en-US" smtClean="0">
                <a:latin typeface="Arial" charset="0"/>
                <a:cs typeface="Arial" charset="0"/>
              </a:rPr>
              <a:t>Control Charts for Attributes</a:t>
            </a:r>
          </a:p>
        </p:txBody>
      </p:sp>
      <p:sp>
        <p:nvSpPr>
          <p:cNvPr id="74754" name="Content Placeholder 2"/>
          <p:cNvSpPr>
            <a:spLocks noGrp="1"/>
          </p:cNvSpPr>
          <p:nvPr>
            <p:ph idx="1"/>
          </p:nvPr>
        </p:nvSpPr>
        <p:spPr/>
        <p:txBody>
          <a:bodyPr/>
          <a:lstStyle/>
          <a:p>
            <a:r>
              <a:rPr lang="en-US" smtClean="0">
                <a:latin typeface="Arial" charset="0"/>
                <a:cs typeface="Arial" charset="0"/>
              </a:rPr>
              <a:t>A different type of chart used to measure </a:t>
            </a:r>
            <a:r>
              <a:rPr lang="en-US" i="1" smtClean="0">
                <a:latin typeface="Arial" charset="0"/>
                <a:cs typeface="Arial" charset="0"/>
              </a:rPr>
              <a:t>attributes</a:t>
            </a:r>
          </a:p>
          <a:p>
            <a:r>
              <a:rPr lang="en-US" smtClean="0">
                <a:latin typeface="Arial" charset="0"/>
                <a:cs typeface="Arial" charset="0"/>
              </a:rPr>
              <a:t>Attributes often classified as defective or nondefective</a:t>
            </a:r>
          </a:p>
          <a:p>
            <a:r>
              <a:rPr lang="en-US" smtClean="0">
                <a:latin typeface="Arial" charset="0"/>
                <a:cs typeface="Arial" charset="0"/>
              </a:rPr>
              <a:t>Two kinds of attribute control charts</a:t>
            </a:r>
          </a:p>
          <a:p>
            <a:pPr marL="971550" lvl="1" indent="-514350">
              <a:buFont typeface="Calibri" pitchFamily="34" charset="0"/>
              <a:buAutoNum type="arabicPeriod"/>
            </a:pPr>
            <a:r>
              <a:rPr lang="en-US" smtClean="0">
                <a:latin typeface="Arial" charset="0"/>
                <a:cs typeface="Arial" charset="0"/>
              </a:rPr>
              <a:t>Charts that measure the percent defective in a sample are called </a:t>
            </a:r>
            <a:r>
              <a:rPr lang="en-US" i="1" smtClean="0">
                <a:latin typeface="Times New Roman" pitchFamily="18" charset="0"/>
                <a:cs typeface="Times New Roman" pitchFamily="18" charset="0"/>
              </a:rPr>
              <a:t>p</a:t>
            </a:r>
            <a:r>
              <a:rPr lang="en-US" smtClean="0">
                <a:latin typeface="Arial" charset="0"/>
                <a:cs typeface="Arial" charset="0"/>
              </a:rPr>
              <a:t>-</a:t>
            </a:r>
            <a:r>
              <a:rPr lang="en-US" i="1" smtClean="0">
                <a:latin typeface="Arial" charset="0"/>
                <a:cs typeface="Arial" charset="0"/>
              </a:rPr>
              <a:t>charts</a:t>
            </a:r>
          </a:p>
          <a:p>
            <a:pPr marL="971550" lvl="1" indent="-514350">
              <a:buFont typeface="Calibri" pitchFamily="34" charset="0"/>
              <a:buAutoNum type="arabicPeriod"/>
            </a:pPr>
            <a:r>
              <a:rPr lang="en-US" smtClean="0">
                <a:latin typeface="Arial" charset="0"/>
                <a:cs typeface="Arial" charset="0"/>
              </a:rPr>
              <a:t>Charts that count the number of defects in a sample are called </a:t>
            </a:r>
            <a:r>
              <a:rPr lang="en-US" i="1" smtClean="0">
                <a:latin typeface="Times New Roman" pitchFamily="18" charset="0"/>
                <a:cs typeface="Times New Roman" pitchFamily="18" charset="0"/>
              </a:rPr>
              <a:t>c</a:t>
            </a:r>
            <a:r>
              <a:rPr lang="en-US" smtClean="0">
                <a:latin typeface="Arial" charset="0"/>
                <a:cs typeface="Arial" charset="0"/>
              </a:rPr>
              <a:t>-</a:t>
            </a:r>
            <a:r>
              <a:rPr lang="en-US" i="1" smtClean="0">
                <a:latin typeface="Arial" charset="0"/>
                <a:cs typeface="Arial" charset="0"/>
              </a:rPr>
              <a:t>charts</a:t>
            </a:r>
          </a:p>
          <a:p>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A481E9D6-9BA0-4907-8DE9-90BCA24182C2}" type="slidenum">
              <a:rPr lang="en-US"/>
              <a:pPr>
                <a:defRPr/>
              </a:pPr>
              <a:t>32</a:t>
            </a:fld>
            <a:endParaRPr lang="en-US"/>
          </a:p>
        </p:txBody>
      </p:sp>
    </p:spTree>
  </p:cSld>
  <p:clrMapOvr>
    <a:masterClrMapping/>
  </p:clrMapOvr>
  <p:transition spd="slow">
    <p:pull dir="l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69" name="Title 1"/>
          <p:cNvSpPr>
            <a:spLocks noGrp="1"/>
          </p:cNvSpPr>
          <p:nvPr>
            <p:ph type="title"/>
          </p:nvPr>
        </p:nvSpPr>
        <p:spPr/>
        <p:txBody>
          <a:bodyPr/>
          <a:lstStyle/>
          <a:p>
            <a:r>
              <a:rPr lang="en-US" i="1" smtClean="0">
                <a:latin typeface="Times New Roman" pitchFamily="18" charset="0"/>
                <a:cs typeface="Times New Roman" pitchFamily="18" charset="0"/>
              </a:rPr>
              <a:t>p</a:t>
            </a:r>
            <a:r>
              <a:rPr lang="en-US" smtClean="0">
                <a:latin typeface="Arial" charset="0"/>
                <a:cs typeface="Arial" charset="0"/>
              </a:rPr>
              <a:t>-Charts</a:t>
            </a:r>
          </a:p>
        </p:txBody>
      </p:sp>
      <p:sp>
        <p:nvSpPr>
          <p:cNvPr id="68770" name="Content Placeholder 2"/>
          <p:cNvSpPr>
            <a:spLocks noGrp="1"/>
          </p:cNvSpPr>
          <p:nvPr>
            <p:ph idx="1"/>
          </p:nvPr>
        </p:nvSpPr>
        <p:spPr>
          <a:xfrm>
            <a:off x="673100" y="1435100"/>
            <a:ext cx="7823200" cy="1676400"/>
          </a:xfrm>
        </p:spPr>
        <p:txBody>
          <a:bodyPr/>
          <a:lstStyle/>
          <a:p>
            <a:r>
              <a:rPr lang="en-US" sz="2400" smtClean="0">
                <a:latin typeface="Arial" charset="0"/>
                <a:cs typeface="Arial" charset="0"/>
              </a:rPr>
              <a:t>Attributes that are good or bad typically follow the binomial distribution</a:t>
            </a:r>
          </a:p>
          <a:p>
            <a:r>
              <a:rPr lang="en-US" sz="2400" smtClean="0">
                <a:latin typeface="Arial" charset="0"/>
                <a:cs typeface="Arial" charset="0"/>
              </a:rPr>
              <a:t>If the sample size is large enough a normal distribution can be used to calculate the control limits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92B02C66-8B79-4D6F-8881-6DBB0A641629}" type="slidenum">
              <a:rPr lang="en-US"/>
              <a:pPr>
                <a:defRPr/>
              </a:pPr>
              <a:t>33</a:t>
            </a:fld>
            <a:endParaRPr lang="en-US"/>
          </a:p>
        </p:txBody>
      </p:sp>
      <p:graphicFrame>
        <p:nvGraphicFramePr>
          <p:cNvPr id="6" name="Object 155"/>
          <p:cNvGraphicFramePr>
            <a:graphicFrameLocks noChangeAspect="1"/>
          </p:cNvGraphicFramePr>
          <p:nvPr/>
        </p:nvGraphicFramePr>
        <p:xfrm>
          <a:off x="3557588" y="3175000"/>
          <a:ext cx="2032000" cy="927100"/>
        </p:xfrm>
        <a:graphic>
          <a:graphicData uri="http://schemas.openxmlformats.org/presentationml/2006/ole">
            <p:oleObj spid="_x0000_s68763" name="Equation" r:id="rId3" imgW="2020320" imgH="914040" progId="Equation.3">
              <p:embed/>
            </p:oleObj>
          </a:graphicData>
        </a:graphic>
      </p:graphicFrame>
      <p:grpSp>
        <p:nvGrpSpPr>
          <p:cNvPr id="15" name="Group 14"/>
          <p:cNvGrpSpPr>
            <a:grpSpLocks/>
          </p:cNvGrpSpPr>
          <p:nvPr/>
        </p:nvGrpSpPr>
        <p:grpSpPr bwMode="auto">
          <a:xfrm>
            <a:off x="771525" y="4100513"/>
            <a:ext cx="7504113" cy="2149475"/>
            <a:chOff x="771525" y="4100512"/>
            <a:chExt cx="7504113" cy="2149474"/>
          </a:xfrm>
        </p:grpSpPr>
        <p:grpSp>
          <p:nvGrpSpPr>
            <p:cNvPr id="68774" name="Group 13"/>
            <p:cNvGrpSpPr>
              <a:grpSpLocks/>
            </p:cNvGrpSpPr>
            <p:nvPr/>
          </p:nvGrpSpPr>
          <p:grpSpPr bwMode="auto">
            <a:xfrm>
              <a:off x="771525" y="4100512"/>
              <a:ext cx="7504113" cy="2149474"/>
              <a:chOff x="486" y="2527"/>
              <a:chExt cx="4727" cy="1354"/>
            </a:xfrm>
          </p:grpSpPr>
          <p:sp>
            <p:nvSpPr>
              <p:cNvPr id="68775" name="Text Box 6"/>
              <p:cNvSpPr txBox="1">
                <a:spLocks noChangeArrowheads="1"/>
              </p:cNvSpPr>
              <p:nvPr/>
            </p:nvSpPr>
            <p:spPr bwMode="auto">
              <a:xfrm>
                <a:off x="486" y="2527"/>
                <a:ext cx="578" cy="250"/>
              </a:xfrm>
              <a:prstGeom prst="rect">
                <a:avLst/>
              </a:prstGeom>
              <a:noFill/>
              <a:ln w="9525">
                <a:noFill/>
                <a:miter lim="800000"/>
                <a:headEnd/>
                <a:tailEnd/>
              </a:ln>
            </p:spPr>
            <p:txBody>
              <a:bodyPr wrap="none">
                <a:spAutoFit/>
              </a:bodyPr>
              <a:lstStyle/>
              <a:p>
                <a:r>
                  <a:rPr lang="en-NZ" sz="2000">
                    <a:ea typeface="MS PGothic" pitchFamily="34" charset="-128"/>
                  </a:rPr>
                  <a:t>where</a:t>
                </a:r>
                <a:endParaRPr lang="en-AU" sz="2000">
                  <a:ea typeface="MS PGothic" pitchFamily="34" charset="-128"/>
                </a:endParaRPr>
              </a:p>
            </p:txBody>
          </p:sp>
          <p:sp>
            <p:nvSpPr>
              <p:cNvPr id="68776" name="Text Box 7"/>
              <p:cNvSpPr txBox="1">
                <a:spLocks noChangeArrowheads="1"/>
              </p:cNvSpPr>
              <p:nvPr/>
            </p:nvSpPr>
            <p:spPr bwMode="auto">
              <a:xfrm>
                <a:off x="550" y="2815"/>
                <a:ext cx="4663" cy="1050"/>
              </a:xfrm>
              <a:prstGeom prst="rect">
                <a:avLst/>
              </a:prstGeom>
              <a:noFill/>
              <a:ln w="9525">
                <a:noFill/>
                <a:miter lim="800000"/>
                <a:headEnd/>
                <a:tailEnd/>
              </a:ln>
            </p:spPr>
            <p:txBody>
              <a:bodyPr>
                <a:spAutoFit/>
              </a:bodyPr>
              <a:lstStyle/>
              <a:p>
                <a:pPr marL="622300" indent="-622300">
                  <a:lnSpc>
                    <a:spcPct val="90000"/>
                  </a:lnSpc>
                  <a:spcBef>
                    <a:spcPct val="20000"/>
                  </a:spcBef>
                  <a:tabLst>
                    <a:tab pos="177800" algn="r"/>
                    <a:tab pos="355600" algn="l"/>
                  </a:tabLst>
                </a:pPr>
                <a:r>
                  <a:rPr lang="en-NZ" sz="2000">
                    <a:ea typeface="MS PGothic" pitchFamily="34" charset="-128"/>
                  </a:rPr>
                  <a:t>		=	mean proportion or fraction defective in the sample</a:t>
                </a:r>
              </a:p>
              <a:p>
                <a:pPr marL="622300" indent="-622300">
                  <a:lnSpc>
                    <a:spcPct val="90000"/>
                  </a:lnSpc>
                  <a:spcBef>
                    <a:spcPct val="20000"/>
                  </a:spcBef>
                  <a:tabLst>
                    <a:tab pos="177800" algn="r"/>
                    <a:tab pos="355600" algn="l"/>
                  </a:tabLst>
                </a:pPr>
                <a:r>
                  <a:rPr lang="en-NZ" sz="2000">
                    <a:ea typeface="MS PGothic" pitchFamily="34" charset="-128"/>
                  </a:rPr>
                  <a:t>	</a:t>
                </a:r>
                <a:r>
                  <a:rPr lang="en-NZ" sz="2000" i="1">
                    <a:latin typeface="Times New Roman" pitchFamily="18" charset="0"/>
                    <a:ea typeface="MS PGothic" pitchFamily="34" charset="-128"/>
                  </a:rPr>
                  <a:t>z</a:t>
                </a:r>
                <a:r>
                  <a:rPr lang="en-NZ" sz="2000">
                    <a:ea typeface="MS PGothic" pitchFamily="34" charset="-128"/>
                  </a:rPr>
                  <a:t>	=	number of standard deviations</a:t>
                </a:r>
              </a:p>
              <a:p>
                <a:pPr marL="622300" indent="-622300">
                  <a:lnSpc>
                    <a:spcPct val="90000"/>
                  </a:lnSpc>
                  <a:spcBef>
                    <a:spcPct val="20000"/>
                  </a:spcBef>
                  <a:tabLst>
                    <a:tab pos="177800" algn="r"/>
                    <a:tab pos="355600" algn="l"/>
                  </a:tabLst>
                </a:pPr>
                <a:r>
                  <a:rPr lang="en-NZ" sz="2000">
                    <a:ea typeface="MS PGothic" pitchFamily="34" charset="-128"/>
                  </a:rPr>
                  <a:t>		=	standard deviation of the sampling distribution</a:t>
                </a:r>
              </a:p>
              <a:p>
                <a:pPr marL="622300" indent="-622300">
                  <a:lnSpc>
                    <a:spcPct val="90000"/>
                  </a:lnSpc>
                  <a:spcBef>
                    <a:spcPct val="20000"/>
                  </a:spcBef>
                  <a:tabLst>
                    <a:tab pos="177800" algn="r"/>
                    <a:tab pos="355600" algn="l"/>
                  </a:tabLst>
                </a:pPr>
                <a:r>
                  <a:rPr lang="en-NZ" sz="2000">
                    <a:ea typeface="MS PGothic" pitchFamily="34" charset="-128"/>
                  </a:rPr>
                  <a:t>		is estimated by </a:t>
                </a:r>
                <a:br>
                  <a:rPr lang="en-NZ" sz="2000">
                    <a:ea typeface="MS PGothic" pitchFamily="34" charset="-128"/>
                  </a:rPr>
                </a:br>
                <a:r>
                  <a:rPr lang="en-NZ" sz="2000">
                    <a:ea typeface="MS PGothic" pitchFamily="34" charset="-128"/>
                  </a:rPr>
                  <a:t>where </a:t>
                </a:r>
                <a:r>
                  <a:rPr lang="en-NZ" sz="2000" i="1">
                    <a:latin typeface="Times New Roman" pitchFamily="18" charset="0"/>
                    <a:ea typeface="MS PGothic" pitchFamily="34" charset="-128"/>
                  </a:rPr>
                  <a:t>n</a:t>
                </a:r>
                <a:r>
                  <a:rPr lang="en-NZ" sz="2000">
                    <a:ea typeface="MS PGothic" pitchFamily="34" charset="-128"/>
                  </a:rPr>
                  <a:t> is the size of each sample</a:t>
                </a:r>
                <a:endParaRPr lang="en-AU" sz="2000">
                  <a:ea typeface="MS PGothic" pitchFamily="34" charset="-128"/>
                </a:endParaRPr>
              </a:p>
            </p:txBody>
          </p:sp>
          <p:graphicFrame>
            <p:nvGraphicFramePr>
              <p:cNvPr id="68764" name="Object 156"/>
              <p:cNvGraphicFramePr>
                <a:graphicFrameLocks noChangeAspect="1"/>
              </p:cNvGraphicFramePr>
              <p:nvPr/>
            </p:nvGraphicFramePr>
            <p:xfrm>
              <a:off x="670" y="2866"/>
              <a:ext cx="107" cy="148"/>
            </p:xfrm>
            <a:graphic>
              <a:graphicData uri="http://schemas.openxmlformats.org/presentationml/2006/ole">
                <p:oleObj spid="_x0000_s68764" name="Equation" r:id="rId4" imgW="191880" imgH="264960" progId="Equation.3">
                  <p:embed/>
                </p:oleObj>
              </a:graphicData>
            </a:graphic>
          </p:graphicFrame>
          <p:graphicFrame>
            <p:nvGraphicFramePr>
              <p:cNvPr id="68765" name="Object 157"/>
              <p:cNvGraphicFramePr>
                <a:graphicFrameLocks noChangeAspect="1"/>
              </p:cNvGraphicFramePr>
              <p:nvPr/>
            </p:nvGraphicFramePr>
            <p:xfrm>
              <a:off x="633" y="3268"/>
              <a:ext cx="167" cy="187"/>
            </p:xfrm>
            <a:graphic>
              <a:graphicData uri="http://schemas.openxmlformats.org/presentationml/2006/ole">
                <p:oleObj spid="_x0000_s68765" name="Equation" r:id="rId5" imgW="301680" imgH="347400" progId="Equation.3">
                  <p:embed/>
                </p:oleObj>
              </a:graphicData>
            </a:graphic>
          </p:graphicFrame>
          <p:graphicFrame>
            <p:nvGraphicFramePr>
              <p:cNvPr id="68766" name="Object 158"/>
              <p:cNvGraphicFramePr>
                <a:graphicFrameLocks noChangeAspect="1"/>
              </p:cNvGraphicFramePr>
              <p:nvPr/>
            </p:nvGraphicFramePr>
            <p:xfrm>
              <a:off x="1937" y="3497"/>
              <a:ext cx="166" cy="193"/>
            </p:xfrm>
            <a:graphic>
              <a:graphicData uri="http://schemas.openxmlformats.org/presentationml/2006/ole">
                <p:oleObj spid="_x0000_s68766" name="Equation" r:id="rId6" imgW="301680" imgH="356400" progId="Equation.3">
                  <p:embed/>
                </p:oleObj>
              </a:graphicData>
            </a:graphic>
          </p:graphicFrame>
          <p:graphicFrame>
            <p:nvGraphicFramePr>
              <p:cNvPr id="68767" name="Object 159"/>
              <p:cNvGraphicFramePr>
                <a:graphicFrameLocks noChangeAspect="1"/>
              </p:cNvGraphicFramePr>
              <p:nvPr/>
            </p:nvGraphicFramePr>
            <p:xfrm>
              <a:off x="3692" y="3508"/>
              <a:ext cx="872" cy="373"/>
            </p:xfrm>
            <a:graphic>
              <a:graphicData uri="http://schemas.openxmlformats.org/presentationml/2006/ole">
                <p:oleObj spid="_x0000_s68767" name="Equation" r:id="rId7" imgW="1654560" imgH="694800" progId="Equation.3">
                  <p:embed/>
                </p:oleObj>
              </a:graphicData>
            </a:graphic>
          </p:graphicFrame>
        </p:grpSp>
        <p:graphicFrame>
          <p:nvGraphicFramePr>
            <p:cNvPr id="68768" name="Object 160"/>
            <p:cNvGraphicFramePr>
              <a:graphicFrameLocks noChangeAspect="1"/>
            </p:cNvGraphicFramePr>
            <p:nvPr/>
          </p:nvGraphicFramePr>
          <p:xfrm>
            <a:off x="1004888" y="5519735"/>
            <a:ext cx="265113" cy="296862"/>
          </p:xfrm>
          <a:graphic>
            <a:graphicData uri="http://schemas.openxmlformats.org/presentationml/2006/ole">
              <p:oleObj spid="_x0000_s68768" name="Equation" r:id="rId8" imgW="301680" imgH="347400" progId="Equation.3">
                <p:embed/>
              </p:oleObj>
            </a:graphicData>
          </a:graphic>
        </p:graphicFrame>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5"/>
                                        </p:tgtEl>
                                        <p:attrNameLst>
                                          <p:attrName>style.visibility</p:attrName>
                                        </p:attrNameLst>
                                      </p:cBhvr>
                                      <p:to>
                                        <p:strVal val="visible"/>
                                      </p:to>
                                    </p:set>
                                    <p:animEffect transition="in" filter="strips(downRight)">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smtClean="0">
                <a:latin typeface="Arial" charset="0"/>
                <a:cs typeface="Arial" charset="0"/>
              </a:rPr>
              <a:t>ARCO </a:t>
            </a:r>
            <a:r>
              <a:rPr lang="en-US" i="1" smtClean="0">
                <a:latin typeface="Times New Roman" pitchFamily="18" charset="0"/>
                <a:cs typeface="Times New Roman" pitchFamily="18" charset="0"/>
              </a:rPr>
              <a:t>p</a:t>
            </a:r>
            <a:r>
              <a:rPr lang="en-US" smtClean="0">
                <a:latin typeface="Arial" charset="0"/>
                <a:cs typeface="Arial" charset="0"/>
              </a:rPr>
              <a:t>-Chart Example</a:t>
            </a:r>
          </a:p>
        </p:txBody>
      </p:sp>
      <p:sp>
        <p:nvSpPr>
          <p:cNvPr id="77826" name="Content Placeholder 2"/>
          <p:cNvSpPr>
            <a:spLocks noGrp="1"/>
          </p:cNvSpPr>
          <p:nvPr>
            <p:ph idx="1"/>
          </p:nvPr>
        </p:nvSpPr>
        <p:spPr>
          <a:xfrm>
            <a:off x="673100" y="1409700"/>
            <a:ext cx="7823200" cy="1244600"/>
          </a:xfrm>
        </p:spPr>
        <p:txBody>
          <a:bodyPr/>
          <a:lstStyle/>
          <a:p>
            <a:r>
              <a:rPr lang="en-US" sz="2400" smtClean="0">
                <a:latin typeface="Arial" charset="0"/>
                <a:cs typeface="Arial" charset="0"/>
              </a:rPr>
              <a:t>One hundred data base entries by 20 clerks were sampled and the fraction defective was computed for each sample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CA56FFEC-0DA7-412B-8488-D58A5D6B720F}" type="slidenum">
              <a:rPr lang="en-US"/>
              <a:pPr>
                <a:defRPr/>
              </a:pPr>
              <a:t>34</a:t>
            </a:fld>
            <a:endParaRPr lang="en-US"/>
          </a:p>
        </p:txBody>
      </p:sp>
      <p:graphicFrame>
        <p:nvGraphicFramePr>
          <p:cNvPr id="6" name="Group 712"/>
          <p:cNvGraphicFramePr>
            <a:graphicFrameLocks noGrp="1"/>
          </p:cNvGraphicFramePr>
          <p:nvPr/>
        </p:nvGraphicFramePr>
        <p:xfrm>
          <a:off x="635000" y="2705100"/>
          <a:ext cx="7874000" cy="3648075"/>
        </p:xfrm>
        <a:graphic>
          <a:graphicData uri="http://schemas.openxmlformats.org/drawingml/2006/table">
            <a:tbl>
              <a:tblPr/>
              <a:tblGrid>
                <a:gridCol w="1309688"/>
                <a:gridCol w="1311275"/>
                <a:gridCol w="1309687"/>
                <a:gridCol w="1309688"/>
                <a:gridCol w="433387"/>
                <a:gridCol w="433388"/>
                <a:gridCol w="433387"/>
                <a:gridCol w="1333500"/>
              </a:tblGrid>
              <a:tr h="47546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1" i="0" u="none" strike="noStrike" cap="none" normalizeH="0" baseline="0" dirty="0" smtClean="0">
                          <a:ln>
                            <a:noFill/>
                          </a:ln>
                          <a:solidFill>
                            <a:schemeClr val="bg1"/>
                          </a:solidFill>
                          <a:effectLst/>
                          <a:latin typeface="Arial" charset="0"/>
                          <a:ea typeface="ＭＳ Ｐゴシック" pitchFamily="34" charset="-128"/>
                        </a:rPr>
                        <a:t>SAMPLE NUMBER</a:t>
                      </a:r>
                      <a:endParaRPr kumimoji="0" lang="en-AU" sz="1400" b="1" i="0" u="none" strike="noStrike" cap="none" normalizeH="0" baseline="0" dirty="0" smtClean="0">
                        <a:ln>
                          <a:noFill/>
                        </a:ln>
                        <a:solidFill>
                          <a:schemeClr val="bg1"/>
                        </a:solidFill>
                        <a:effectLst/>
                        <a:latin typeface="Arial" charset="0"/>
                        <a:ea typeface="ＭＳ Ｐゴシック" pitchFamily="34" charset="-128"/>
                      </a:endParaRPr>
                    </a:p>
                  </a:txBody>
                  <a:tcPr marT="45716" marB="45716"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1" i="0" u="none" strike="noStrike" cap="none" normalizeH="0" baseline="0" dirty="0" smtClean="0">
                          <a:ln>
                            <a:noFill/>
                          </a:ln>
                          <a:solidFill>
                            <a:schemeClr val="bg1"/>
                          </a:solidFill>
                          <a:effectLst/>
                          <a:latin typeface="Arial" charset="0"/>
                          <a:ea typeface="ＭＳ Ｐゴシック" pitchFamily="34" charset="-128"/>
                        </a:rPr>
                        <a:t>NUMBER OF ERRORS</a:t>
                      </a:r>
                      <a:endParaRPr kumimoji="0" lang="en-AU" sz="1400" b="1" i="0" u="none" strike="noStrike" cap="none" normalizeH="0" baseline="0" dirty="0" smtClean="0">
                        <a:ln>
                          <a:noFill/>
                        </a:ln>
                        <a:solidFill>
                          <a:schemeClr val="bg1"/>
                        </a:solidFill>
                        <a:effectLst/>
                        <a:latin typeface="Arial" charset="0"/>
                        <a:ea typeface="ＭＳ Ｐゴシック" pitchFamily="34" charset="-128"/>
                      </a:endParaRPr>
                    </a:p>
                  </a:txBody>
                  <a:tcPr marT="45716" marB="45716"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1" i="0" u="none" strike="noStrike" cap="none" normalizeH="0" baseline="0" dirty="0" smtClean="0">
                          <a:ln>
                            <a:noFill/>
                          </a:ln>
                          <a:solidFill>
                            <a:schemeClr val="bg1"/>
                          </a:solidFill>
                          <a:effectLst/>
                          <a:latin typeface="Arial" charset="0"/>
                          <a:ea typeface="ＭＳ Ｐゴシック" pitchFamily="34" charset="-128"/>
                        </a:rPr>
                        <a:t>FRACTION DEFECTIVE</a:t>
                      </a:r>
                      <a:endParaRPr kumimoji="0" lang="en-AU" sz="1400" b="1" i="0" u="none" strike="noStrike" cap="none" normalizeH="0" baseline="0" dirty="0" smtClean="0">
                        <a:ln>
                          <a:noFill/>
                        </a:ln>
                        <a:solidFill>
                          <a:schemeClr val="bg1"/>
                        </a:solidFill>
                        <a:effectLst/>
                        <a:latin typeface="Arial" charset="0"/>
                        <a:ea typeface="ＭＳ Ｐゴシック" pitchFamily="34" charset="-128"/>
                      </a:endParaRPr>
                    </a:p>
                  </a:txBody>
                  <a:tcPr marT="45716" marB="45716"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1" i="0" u="none" strike="noStrike" cap="none" normalizeH="0" baseline="0" dirty="0" smtClean="0">
                          <a:ln>
                            <a:noFill/>
                          </a:ln>
                          <a:solidFill>
                            <a:schemeClr val="bg1"/>
                          </a:solidFill>
                          <a:effectLst/>
                          <a:latin typeface="Arial" charset="0"/>
                          <a:ea typeface="ＭＳ Ｐゴシック" pitchFamily="34" charset="-128"/>
                        </a:rPr>
                        <a:t>SAMPLE NUMBER</a:t>
                      </a:r>
                      <a:endParaRPr kumimoji="0" lang="en-AU" sz="1400" b="1" i="0" u="none" strike="noStrike" cap="none" normalizeH="0" baseline="0" dirty="0" smtClean="0">
                        <a:ln>
                          <a:noFill/>
                        </a:ln>
                        <a:solidFill>
                          <a:schemeClr val="bg1"/>
                        </a:solidFill>
                        <a:effectLst/>
                        <a:latin typeface="Arial" charset="0"/>
                        <a:ea typeface="ＭＳ Ｐゴシック" pitchFamily="34" charset="-128"/>
                      </a:endParaRPr>
                    </a:p>
                  </a:txBody>
                  <a:tcPr marT="45716" marB="45716"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1" i="0" u="none" strike="noStrike" cap="none" normalizeH="0" baseline="0" dirty="0" smtClean="0">
                          <a:ln>
                            <a:noFill/>
                          </a:ln>
                          <a:solidFill>
                            <a:schemeClr val="bg1"/>
                          </a:solidFill>
                          <a:effectLst/>
                          <a:latin typeface="Arial" charset="0"/>
                          <a:ea typeface="ＭＳ Ｐゴシック" pitchFamily="34" charset="-128"/>
                        </a:rPr>
                        <a:t>NUMBER OF ERRORS</a:t>
                      </a:r>
                      <a:endParaRPr kumimoji="0" lang="en-AU" sz="1400" b="1" i="0" u="none" strike="noStrike" cap="none" normalizeH="0" baseline="0" dirty="0" smtClean="0">
                        <a:ln>
                          <a:noFill/>
                        </a:ln>
                        <a:solidFill>
                          <a:schemeClr val="bg1"/>
                        </a:solidFill>
                        <a:effectLst/>
                        <a:latin typeface="Arial" charset="0"/>
                        <a:ea typeface="ＭＳ Ｐゴシック" pitchFamily="34" charset="-128"/>
                      </a:endParaRPr>
                    </a:p>
                  </a:txBody>
                  <a:tcPr marT="45716" marB="45716"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1" i="0" u="none" strike="noStrike" cap="none" normalizeH="0" baseline="0" dirty="0" smtClean="0">
                          <a:ln>
                            <a:noFill/>
                          </a:ln>
                          <a:solidFill>
                            <a:schemeClr val="bg1"/>
                          </a:solidFill>
                          <a:effectLst/>
                          <a:latin typeface="Arial" charset="0"/>
                          <a:ea typeface="ＭＳ Ｐゴシック" pitchFamily="34" charset="-128"/>
                        </a:rPr>
                        <a:t>FRACTION DEFECTIVE</a:t>
                      </a:r>
                      <a:endParaRPr kumimoji="0" lang="en-AU" sz="1400" b="1" i="0" u="none" strike="noStrike" cap="none" normalizeH="0" baseline="0" dirty="0" smtClean="0">
                        <a:ln>
                          <a:noFill/>
                        </a:ln>
                        <a:solidFill>
                          <a:schemeClr val="bg1"/>
                        </a:solidFill>
                        <a:effectLst/>
                        <a:latin typeface="Arial" charset="0"/>
                        <a:ea typeface="ＭＳ Ｐゴシック" pitchFamily="34" charset="-128"/>
                      </a:endParaRPr>
                    </a:p>
                  </a:txBody>
                  <a:tcPr marT="45716" marB="45716"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2834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622300" algn="r"/>
                        </a:tabLst>
                      </a:pPr>
                      <a:r>
                        <a:rPr kumimoji="0" lang="en-NZ" sz="1400" b="0" i="0" u="none" strike="noStrike" cap="none" normalizeH="0" baseline="0" smtClean="0">
                          <a:ln>
                            <a:noFill/>
                          </a:ln>
                          <a:solidFill>
                            <a:schemeClr val="tx1"/>
                          </a:solidFill>
                          <a:effectLst/>
                          <a:latin typeface="Arial" charset="0"/>
                          <a:ea typeface="ＭＳ Ｐゴシック" pitchFamily="34" charset="-128"/>
                        </a:rPr>
                        <a:t>	1</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6</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0.06</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11</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6</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0.06</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2834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622300" algn="r"/>
                        </a:tabLst>
                      </a:pPr>
                      <a:r>
                        <a:rPr kumimoji="0" lang="en-NZ" sz="1400" b="0" i="0" u="none" strike="noStrike" cap="none" normalizeH="0" baseline="0" smtClean="0">
                          <a:ln>
                            <a:noFill/>
                          </a:ln>
                          <a:solidFill>
                            <a:schemeClr val="tx1"/>
                          </a:solidFill>
                          <a:effectLst/>
                          <a:latin typeface="Arial" charset="0"/>
                          <a:ea typeface="ＭＳ Ｐゴシック" pitchFamily="34" charset="-128"/>
                        </a:rPr>
                        <a:t>	2</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5</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0.05</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12</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1</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0.01</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cap="flat">
                      <a:noFill/>
                    </a:lnR>
                    <a:lnT>
                      <a:noFill/>
                    </a:lnT>
                    <a:lnB>
                      <a:noFill/>
                    </a:lnB>
                    <a:lnTlToBr>
                      <a:noFill/>
                    </a:lnTlToBr>
                    <a:lnBlToTr>
                      <a:noFill/>
                    </a:lnBlToTr>
                    <a:noFill/>
                  </a:tcPr>
                </a:tc>
              </a:tr>
              <a:tr h="2834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622300" algn="r"/>
                        </a:tabLst>
                      </a:pPr>
                      <a:r>
                        <a:rPr kumimoji="0" lang="en-NZ" sz="1400" b="0" i="0" u="none" strike="noStrike" cap="none" normalizeH="0" baseline="0" smtClean="0">
                          <a:ln>
                            <a:noFill/>
                          </a:ln>
                          <a:solidFill>
                            <a:schemeClr val="tx1"/>
                          </a:solidFill>
                          <a:effectLst/>
                          <a:latin typeface="Arial" charset="0"/>
                          <a:ea typeface="ＭＳ Ｐゴシック" pitchFamily="34" charset="-128"/>
                        </a:rPr>
                        <a:t>	3</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0.00</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13</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8</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0.08</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cap="flat">
                      <a:noFill/>
                    </a:lnR>
                    <a:lnT>
                      <a:noFill/>
                    </a:lnT>
                    <a:lnB>
                      <a:noFill/>
                    </a:lnB>
                    <a:lnTlToBr>
                      <a:noFill/>
                    </a:lnTlToBr>
                    <a:lnBlToTr>
                      <a:noFill/>
                    </a:lnBlToTr>
                    <a:noFill/>
                  </a:tcPr>
                </a:tc>
              </a:tr>
              <a:tr h="2834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622300" algn="r"/>
                        </a:tabLst>
                      </a:pPr>
                      <a:r>
                        <a:rPr kumimoji="0" lang="en-NZ" sz="1400" b="0" i="0" u="none" strike="noStrike" cap="none" normalizeH="0" baseline="0" smtClean="0">
                          <a:ln>
                            <a:noFill/>
                          </a:ln>
                          <a:solidFill>
                            <a:schemeClr val="tx1"/>
                          </a:solidFill>
                          <a:effectLst/>
                          <a:latin typeface="Arial" charset="0"/>
                          <a:ea typeface="ＭＳ Ｐゴシック" pitchFamily="34" charset="-128"/>
                        </a:rPr>
                        <a:t>	4</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1</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0.01</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dirty="0" smtClean="0">
                          <a:ln>
                            <a:noFill/>
                          </a:ln>
                          <a:solidFill>
                            <a:schemeClr val="tx1"/>
                          </a:solidFill>
                          <a:effectLst/>
                          <a:latin typeface="Arial" charset="0"/>
                          <a:ea typeface="ＭＳ Ｐゴシック" pitchFamily="34" charset="-128"/>
                        </a:rPr>
                        <a:t>14</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7</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0.07</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cap="flat">
                      <a:noFill/>
                    </a:lnR>
                    <a:lnT>
                      <a:noFill/>
                    </a:lnT>
                    <a:lnB>
                      <a:noFill/>
                    </a:lnB>
                    <a:lnTlToBr>
                      <a:noFill/>
                    </a:lnTlToBr>
                    <a:lnBlToTr>
                      <a:noFill/>
                    </a:lnBlToTr>
                    <a:noFill/>
                  </a:tcPr>
                </a:tc>
              </a:tr>
              <a:tr h="2834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622300" algn="r"/>
                        </a:tabLst>
                      </a:pPr>
                      <a:r>
                        <a:rPr kumimoji="0" lang="en-NZ" sz="1400" b="0" i="0" u="none" strike="noStrike" cap="none" normalizeH="0" baseline="0" smtClean="0">
                          <a:ln>
                            <a:noFill/>
                          </a:ln>
                          <a:solidFill>
                            <a:schemeClr val="tx1"/>
                          </a:solidFill>
                          <a:effectLst/>
                          <a:latin typeface="Arial" charset="0"/>
                          <a:ea typeface="ＭＳ Ｐゴシック" pitchFamily="34" charset="-128"/>
                        </a:rPr>
                        <a:t>	5</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4</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0.04</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15</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5</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0.05</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cap="flat">
                      <a:noFill/>
                    </a:lnR>
                    <a:lnT>
                      <a:noFill/>
                    </a:lnT>
                    <a:lnB>
                      <a:noFill/>
                    </a:lnB>
                    <a:lnTlToBr>
                      <a:noFill/>
                    </a:lnTlToBr>
                    <a:lnBlToTr>
                      <a:noFill/>
                    </a:lnBlToTr>
                    <a:noFill/>
                  </a:tcPr>
                </a:tc>
              </a:tr>
              <a:tr h="2834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622300" algn="r"/>
                        </a:tabLst>
                      </a:pPr>
                      <a:r>
                        <a:rPr kumimoji="0" lang="en-NZ" sz="1400" b="0" i="0" u="none" strike="noStrike" cap="none" normalizeH="0" baseline="0" smtClean="0">
                          <a:ln>
                            <a:noFill/>
                          </a:ln>
                          <a:solidFill>
                            <a:schemeClr val="tx1"/>
                          </a:solidFill>
                          <a:effectLst/>
                          <a:latin typeface="Arial" charset="0"/>
                          <a:ea typeface="ＭＳ Ｐゴシック" pitchFamily="34" charset="-128"/>
                        </a:rPr>
                        <a:t>	6</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2</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0.02</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16</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4</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0.04</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cap="flat">
                      <a:noFill/>
                    </a:lnR>
                    <a:lnT>
                      <a:noFill/>
                    </a:lnT>
                    <a:lnB>
                      <a:noFill/>
                    </a:lnB>
                    <a:lnTlToBr>
                      <a:noFill/>
                    </a:lnTlToBr>
                    <a:lnBlToTr>
                      <a:noFill/>
                    </a:lnBlToTr>
                    <a:noFill/>
                  </a:tcPr>
                </a:tc>
              </a:tr>
              <a:tr h="2834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622300" algn="r"/>
                        </a:tabLst>
                      </a:pPr>
                      <a:r>
                        <a:rPr kumimoji="0" lang="en-NZ" sz="1400" b="0" i="0" u="none" strike="noStrike" cap="none" normalizeH="0" baseline="0" smtClean="0">
                          <a:ln>
                            <a:noFill/>
                          </a:ln>
                          <a:solidFill>
                            <a:schemeClr val="tx1"/>
                          </a:solidFill>
                          <a:effectLst/>
                          <a:latin typeface="Arial" charset="0"/>
                          <a:ea typeface="ＭＳ Ｐゴシック" pitchFamily="34" charset="-128"/>
                        </a:rPr>
                        <a:t>	7</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5</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0.05</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17</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11</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0.11</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cap="flat">
                      <a:noFill/>
                    </a:lnR>
                    <a:lnT>
                      <a:noFill/>
                    </a:lnT>
                    <a:lnB>
                      <a:noFill/>
                    </a:lnB>
                    <a:lnTlToBr>
                      <a:noFill/>
                    </a:lnTlToBr>
                    <a:lnBlToTr>
                      <a:noFill/>
                    </a:lnBlToTr>
                    <a:noFill/>
                  </a:tcPr>
                </a:tc>
              </a:tr>
              <a:tr h="2834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622300" algn="r"/>
                        </a:tabLst>
                      </a:pPr>
                      <a:r>
                        <a:rPr kumimoji="0" lang="en-NZ" sz="1400" b="0" i="0" u="none" strike="noStrike" cap="none" normalizeH="0" baseline="0" smtClean="0">
                          <a:ln>
                            <a:noFill/>
                          </a:ln>
                          <a:solidFill>
                            <a:schemeClr val="tx1"/>
                          </a:solidFill>
                          <a:effectLst/>
                          <a:latin typeface="Arial" charset="0"/>
                          <a:ea typeface="ＭＳ Ｐゴシック" pitchFamily="34" charset="-128"/>
                        </a:rPr>
                        <a:t>	8</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3</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0.03</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18</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3</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0.03</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cap="flat">
                      <a:noFill/>
                    </a:lnR>
                    <a:lnT>
                      <a:noFill/>
                    </a:lnT>
                    <a:lnB>
                      <a:noFill/>
                    </a:lnB>
                    <a:lnTlToBr>
                      <a:noFill/>
                    </a:lnTlToBr>
                    <a:lnBlToTr>
                      <a:noFill/>
                    </a:lnBlToTr>
                    <a:noFill/>
                  </a:tcPr>
                </a:tc>
              </a:tr>
              <a:tr h="2834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622300" algn="r"/>
                        </a:tabLst>
                      </a:pPr>
                      <a:r>
                        <a:rPr kumimoji="0" lang="en-NZ" sz="1400" b="0" i="0" u="none" strike="noStrike" cap="none" normalizeH="0" baseline="0" smtClean="0">
                          <a:ln>
                            <a:noFill/>
                          </a:ln>
                          <a:solidFill>
                            <a:schemeClr val="tx1"/>
                          </a:solidFill>
                          <a:effectLst/>
                          <a:latin typeface="Arial" charset="0"/>
                          <a:ea typeface="ＭＳ Ｐゴシック" pitchFamily="34" charset="-128"/>
                        </a:rPr>
                        <a:t>	9</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3</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0.03</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19</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0.00</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cap="flat">
                      <a:noFill/>
                    </a:lnR>
                    <a:lnT>
                      <a:noFill/>
                    </a:lnT>
                    <a:lnB>
                      <a:noFill/>
                    </a:lnB>
                    <a:lnTlToBr>
                      <a:noFill/>
                    </a:lnTlToBr>
                    <a:lnBlToTr>
                      <a:noFill/>
                    </a:lnBlToTr>
                    <a:noFill/>
                  </a:tcPr>
                </a:tc>
              </a:tr>
              <a:tr h="2834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622300" algn="r"/>
                        </a:tabLst>
                      </a:pPr>
                      <a:r>
                        <a:rPr kumimoji="0" lang="en-NZ" sz="1400" b="0" i="0" u="none" strike="noStrike" cap="none" normalizeH="0" baseline="0" smtClean="0">
                          <a:ln>
                            <a:noFill/>
                          </a:ln>
                          <a:solidFill>
                            <a:schemeClr val="tx1"/>
                          </a:solidFill>
                          <a:effectLst/>
                          <a:latin typeface="Arial" charset="0"/>
                          <a:ea typeface="ＭＳ Ｐゴシック" pitchFamily="34" charset="-128"/>
                        </a:rPr>
                        <a:t>	10</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2</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0.02</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20</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4</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0.04</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cap="flat">
                      <a:noFill/>
                    </a:lnR>
                    <a:lnT>
                      <a:noFill/>
                    </a:lnT>
                    <a:lnB>
                      <a:noFill/>
                    </a:lnB>
                    <a:lnTlToBr>
                      <a:noFill/>
                    </a:lnTlToBr>
                    <a:lnBlToTr>
                      <a:noFill/>
                    </a:lnBlToTr>
                    <a:noFill/>
                  </a:tcPr>
                </a:tc>
              </a:tr>
              <a:tr h="33810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NZ" sz="1400" b="0" i="0" u="none" strike="noStrike" cap="none" normalizeH="0" baseline="0" smtClean="0">
                          <a:ln>
                            <a:noFill/>
                          </a:ln>
                          <a:solidFill>
                            <a:schemeClr val="tx1"/>
                          </a:solidFill>
                          <a:effectLst/>
                          <a:latin typeface="Arial" charset="0"/>
                          <a:ea typeface="ＭＳ Ｐゴシック" pitchFamily="34" charset="-128"/>
                        </a:rPr>
                        <a:t>80</a:t>
                      </a:r>
                      <a:endParaRPr kumimoji="0" lang="en-AU"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16" marB="45716"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706" name="Title 1"/>
          <p:cNvSpPr>
            <a:spLocks noGrp="1"/>
          </p:cNvSpPr>
          <p:nvPr>
            <p:ph type="title"/>
          </p:nvPr>
        </p:nvSpPr>
        <p:spPr/>
        <p:txBody>
          <a:bodyPr/>
          <a:lstStyle/>
          <a:p>
            <a:r>
              <a:rPr lang="en-US" smtClean="0">
                <a:latin typeface="Arial" charset="0"/>
                <a:cs typeface="Arial" charset="0"/>
              </a:rPr>
              <a:t>ARCO </a:t>
            </a:r>
            <a:r>
              <a:rPr lang="en-US" i="1" smtClean="0">
                <a:latin typeface="Times New Roman" pitchFamily="18" charset="0"/>
                <a:cs typeface="Times New Roman" pitchFamily="18" charset="0"/>
              </a:rPr>
              <a:t>p</a:t>
            </a:r>
            <a:r>
              <a:rPr lang="en-US" smtClean="0">
                <a:latin typeface="Arial" charset="0"/>
                <a:cs typeface="Arial" charset="0"/>
              </a:rPr>
              <a:t>-Chart Example</a:t>
            </a:r>
          </a:p>
        </p:txBody>
      </p:sp>
      <p:sp>
        <p:nvSpPr>
          <p:cNvPr id="69707" name="Content Placeholder 2"/>
          <p:cNvSpPr>
            <a:spLocks noGrp="1"/>
          </p:cNvSpPr>
          <p:nvPr>
            <p:ph idx="1"/>
          </p:nvPr>
        </p:nvSpPr>
        <p:spPr>
          <a:xfrm>
            <a:off x="673100" y="1409700"/>
            <a:ext cx="7823200" cy="889000"/>
          </a:xfrm>
        </p:spPr>
        <p:txBody>
          <a:bodyPr/>
          <a:lstStyle/>
          <a:p>
            <a:r>
              <a:rPr lang="en-US" sz="2400" smtClean="0">
                <a:latin typeface="Arial" charset="0"/>
                <a:cs typeface="Arial" charset="0"/>
              </a:rPr>
              <a:t>For control limits at 99.7% of the random variation present when the process is in control</a:t>
            </a:r>
            <a:r>
              <a:rPr lang="en-US" sz="2400" i="1" smtClean="0">
                <a:latin typeface="Times New Roman" pitchFamily="18" charset="0"/>
                <a:cs typeface="Times New Roman" pitchFamily="18" charset="0"/>
              </a:rPr>
              <a:t> z </a:t>
            </a:r>
            <a:r>
              <a:rPr lang="en-US" sz="2400" smtClean="0">
                <a:latin typeface="Arial" charset="0"/>
                <a:cs typeface="Arial" charset="0"/>
              </a:rPr>
              <a:t>= 3</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D0D6B17B-FDD0-4B98-980E-F064262BFE89}" type="slidenum">
              <a:rPr lang="en-US"/>
              <a:pPr>
                <a:defRPr/>
              </a:pPr>
              <a:t>35</a:t>
            </a:fld>
            <a:endParaRPr lang="en-US"/>
          </a:p>
        </p:txBody>
      </p:sp>
      <p:graphicFrame>
        <p:nvGraphicFramePr>
          <p:cNvPr id="7" name="Object 71"/>
          <p:cNvGraphicFramePr>
            <a:graphicFrameLocks noChangeAspect="1"/>
          </p:cNvGraphicFramePr>
          <p:nvPr/>
        </p:nvGraphicFramePr>
        <p:xfrm>
          <a:off x="814388" y="2524125"/>
          <a:ext cx="7937500" cy="800100"/>
        </p:xfrm>
        <a:graphic>
          <a:graphicData uri="http://schemas.openxmlformats.org/presentationml/2006/ole">
            <p:oleObj spid="_x0000_s69703" name="Equation" r:id="rId3" imgW="7926840" imgH="786240" progId="Equation.3">
              <p:embed/>
            </p:oleObj>
          </a:graphicData>
        </a:graphic>
      </p:graphicFrame>
      <p:graphicFrame>
        <p:nvGraphicFramePr>
          <p:cNvPr id="8" name="Object 72"/>
          <p:cNvGraphicFramePr>
            <a:graphicFrameLocks noChangeAspect="1"/>
          </p:cNvGraphicFramePr>
          <p:nvPr/>
        </p:nvGraphicFramePr>
        <p:xfrm>
          <a:off x="687388" y="3463925"/>
          <a:ext cx="4051300" cy="850900"/>
        </p:xfrm>
        <a:graphic>
          <a:graphicData uri="http://schemas.openxmlformats.org/presentationml/2006/ole">
            <p:oleObj spid="_x0000_s69704" name="Equation" r:id="rId4" imgW="4041000" imgH="840960" progId="Equation.3">
              <p:embed/>
            </p:oleObj>
          </a:graphicData>
        </a:graphic>
      </p:graphicFrame>
      <p:graphicFrame>
        <p:nvGraphicFramePr>
          <p:cNvPr id="9" name="Object 73"/>
          <p:cNvGraphicFramePr>
            <a:graphicFrameLocks noChangeAspect="1"/>
          </p:cNvGraphicFramePr>
          <p:nvPr/>
        </p:nvGraphicFramePr>
        <p:xfrm>
          <a:off x="279400" y="4549775"/>
          <a:ext cx="5232400" cy="952500"/>
        </p:xfrm>
        <a:graphic>
          <a:graphicData uri="http://schemas.openxmlformats.org/presentationml/2006/ole">
            <p:oleObj spid="_x0000_s69705" name="Equation" r:id="rId5" imgW="5220360" imgH="941400" progId="Equation.3">
              <p:embed/>
            </p:oleObj>
          </a:graphicData>
        </a:graphic>
      </p:graphicFrame>
      <p:sp>
        <p:nvSpPr>
          <p:cNvPr id="11" name="Text Box 136"/>
          <p:cNvSpPr txBox="1">
            <a:spLocks noChangeArrowheads="1"/>
          </p:cNvSpPr>
          <p:nvPr/>
        </p:nvSpPr>
        <p:spPr bwMode="auto">
          <a:xfrm>
            <a:off x="1838325" y="5783263"/>
            <a:ext cx="5089525" cy="400050"/>
          </a:xfrm>
          <a:prstGeom prst="rect">
            <a:avLst/>
          </a:prstGeom>
          <a:noFill/>
          <a:ln w="9525">
            <a:noFill/>
            <a:miter lim="800000"/>
            <a:headEnd/>
            <a:tailEnd/>
          </a:ln>
        </p:spPr>
        <p:txBody>
          <a:bodyPr wrap="none">
            <a:spAutoFit/>
          </a:bodyPr>
          <a:lstStyle/>
          <a:p>
            <a:r>
              <a:rPr lang="en-US" sz="2000">
                <a:solidFill>
                  <a:schemeClr val="accent2"/>
                </a:solidFill>
                <a:ea typeface="MS PGothic" pitchFamily="34" charset="-128"/>
              </a:rPr>
              <a:t>(Cannot have a negative percent defective)</a:t>
            </a:r>
          </a:p>
        </p:txBody>
      </p:sp>
      <p:sp>
        <p:nvSpPr>
          <p:cNvPr id="12" name="Freeform 137"/>
          <p:cNvSpPr>
            <a:spLocks/>
          </p:cNvSpPr>
          <p:nvPr/>
        </p:nvSpPr>
        <p:spPr bwMode="auto">
          <a:xfrm>
            <a:off x="5080000" y="5257800"/>
            <a:ext cx="1917700" cy="762000"/>
          </a:xfrm>
          <a:custGeom>
            <a:avLst/>
            <a:gdLst>
              <a:gd name="T0" fmla="*/ 1796536 w 23231"/>
              <a:gd name="T1" fmla="*/ 758800 h 10000"/>
              <a:gd name="T2" fmla="*/ 1917719 w 23231"/>
              <a:gd name="T3" fmla="*/ 762000 h 10000"/>
              <a:gd name="T4" fmla="*/ 1917719 w 23231"/>
              <a:gd name="T5" fmla="*/ 0 h 10000"/>
              <a:gd name="T6" fmla="*/ 0 w 23231"/>
              <a:gd name="T7" fmla="*/ 0 h 10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231" h="10000">
                <a:moveTo>
                  <a:pt x="21763" y="9958"/>
                </a:moveTo>
                <a:lnTo>
                  <a:pt x="23231" y="10000"/>
                </a:lnTo>
                <a:lnTo>
                  <a:pt x="23231" y="0"/>
                </a:lnTo>
                <a:lnTo>
                  <a:pt x="0" y="0"/>
                </a:lnTo>
              </a:path>
            </a:pathLst>
          </a:custGeom>
          <a:noFill/>
          <a:ln w="38100" cmpd="sng">
            <a:solidFill>
              <a:srgbClr val="000000"/>
            </a:solidFill>
            <a:round/>
            <a:headEnd type="none" w="med" len="med"/>
            <a:tailEnd type="triangle" w="med" len="med"/>
          </a:ln>
        </p:spPr>
        <p:txBody>
          <a:bodyPr/>
          <a:lstStyle/>
          <a:p>
            <a:endParaRPr lang="en-US"/>
          </a:p>
        </p:txBody>
      </p:sp>
      <p:grpSp>
        <p:nvGrpSpPr>
          <p:cNvPr id="16" name="Group 15"/>
          <p:cNvGrpSpPr>
            <a:grpSpLocks/>
          </p:cNvGrpSpPr>
          <p:nvPr/>
        </p:nvGrpSpPr>
        <p:grpSpPr bwMode="auto">
          <a:xfrm>
            <a:off x="3048000" y="3773488"/>
            <a:ext cx="5888038" cy="708025"/>
            <a:chOff x="3048000" y="3773557"/>
            <a:chExt cx="5887295" cy="707886"/>
          </a:xfrm>
        </p:grpSpPr>
        <p:sp>
          <p:nvSpPr>
            <p:cNvPr id="69713" name="TextBox 9"/>
            <p:cNvSpPr txBox="1">
              <a:spLocks noChangeArrowheads="1"/>
            </p:cNvSpPr>
            <p:nvPr/>
          </p:nvSpPr>
          <p:spPr bwMode="auto">
            <a:xfrm>
              <a:off x="5677339" y="3773557"/>
              <a:ext cx="3257956" cy="707886"/>
            </a:xfrm>
            <a:prstGeom prst="rect">
              <a:avLst/>
            </a:prstGeom>
            <a:noFill/>
            <a:ln w="9525">
              <a:noFill/>
              <a:miter lim="800000"/>
              <a:headEnd/>
              <a:tailEnd/>
            </a:ln>
          </p:spPr>
          <p:txBody>
            <a:bodyPr>
              <a:spAutoFit/>
            </a:bodyPr>
            <a:lstStyle/>
            <a:p>
              <a:pPr marL="723900" indent="-723900"/>
              <a:r>
                <a:rPr lang="en-US" sz="2000"/>
                <a:t>(Note:	100 is the size of each sample = </a:t>
              </a:r>
              <a:r>
                <a:rPr lang="en-US" sz="2000" i="1">
                  <a:latin typeface="Times New Roman" pitchFamily="18" charset="0"/>
                  <a:cs typeface="Times New Roman" pitchFamily="18" charset="0"/>
                </a:rPr>
                <a:t>n</a:t>
              </a:r>
              <a:r>
                <a:rPr lang="en-US" sz="2000"/>
                <a:t>)</a:t>
              </a:r>
            </a:p>
          </p:txBody>
        </p:sp>
        <p:cxnSp>
          <p:nvCxnSpPr>
            <p:cNvPr id="14" name="Straight Connector 13"/>
            <p:cNvCxnSpPr>
              <a:endCxn id="69713" idx="1"/>
            </p:cNvCxnSpPr>
            <p:nvPr/>
          </p:nvCxnSpPr>
          <p:spPr>
            <a:xfrm>
              <a:off x="3048000" y="4127500"/>
              <a:ext cx="2628568" cy="0"/>
            </a:xfrm>
            <a:prstGeom prst="line">
              <a:avLst/>
            </a:prstGeom>
            <a:ln w="38100" cmpd="sng">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4000"/>
                            </p:stCondLst>
                            <p:childTnLst>
                              <p:par>
                                <p:cTn id="13" presetID="16" presetClass="entr" presetSubtype="37" fill="hold" nodeType="afterEffect">
                                  <p:stCondLst>
                                    <p:cond delay="1000"/>
                                  </p:stCondLst>
                                  <p:childTnLst>
                                    <p:set>
                                      <p:cBhvr>
                                        <p:cTn id="14" dur="1" fill="hold">
                                          <p:stCondLst>
                                            <p:cond delay="0"/>
                                          </p:stCondLst>
                                        </p:cTn>
                                        <p:tgtEl>
                                          <p:spTgt spid="16"/>
                                        </p:tgtEl>
                                        <p:attrNameLst>
                                          <p:attrName>style.visibility</p:attrName>
                                        </p:attrNameLst>
                                      </p:cBhvr>
                                      <p:to>
                                        <p:strVal val="visible"/>
                                      </p:to>
                                    </p:set>
                                    <p:animEffect transition="in" filter="barn(outVertical)">
                                      <p:cBhvr>
                                        <p:cTn id="15" dur="1000"/>
                                        <p:tgtEl>
                                          <p:spTgt spid="16"/>
                                        </p:tgtEl>
                                      </p:cBhvr>
                                    </p:animEffect>
                                  </p:childTnLst>
                                </p:cTn>
                              </p:par>
                            </p:childTnLst>
                          </p:cTn>
                        </p:par>
                        <p:par>
                          <p:cTn id="16" fill="hold">
                            <p:stCondLst>
                              <p:cond delay="6000"/>
                            </p:stCondLst>
                            <p:childTnLst>
                              <p:par>
                                <p:cTn id="17" presetID="22" presetClass="entr" presetSubtype="8" fill="hold" nodeType="after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1000"/>
                                        <p:tgtEl>
                                          <p:spTgt spid="9"/>
                                        </p:tgtEl>
                                      </p:cBhvr>
                                    </p:animEffect>
                                  </p:childTnLst>
                                </p:cTn>
                              </p:par>
                            </p:childTnLst>
                          </p:cTn>
                        </p:par>
                        <p:par>
                          <p:cTn id="20" fill="hold">
                            <p:stCondLst>
                              <p:cond delay="8000"/>
                            </p:stCondLst>
                            <p:childTnLst>
                              <p:par>
                                <p:cTn id="21" presetID="22" presetClass="entr" presetSubtype="8" fill="hold" grpId="0" nodeType="afterEffect">
                                  <p:stCondLst>
                                    <p:cond delay="10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1000"/>
                                        <p:tgtEl>
                                          <p:spTgt spid="11"/>
                                        </p:tgtEl>
                                      </p:cBhvr>
                                    </p:animEffect>
                                  </p:childTnLst>
                                </p:cTn>
                              </p:par>
                            </p:childTnLst>
                          </p:cTn>
                        </p:par>
                        <p:par>
                          <p:cTn id="24" fill="hold">
                            <p:stCondLst>
                              <p:cond delay="10000"/>
                            </p:stCondLst>
                            <p:childTnLst>
                              <p:par>
                                <p:cTn id="25" presetID="18" presetClass="entr" presetSubtype="9"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trips(upLeft)">
                                      <p:cBhvr>
                                        <p:cTn id="2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82" name="Title 1"/>
          <p:cNvSpPr>
            <a:spLocks noGrp="1"/>
          </p:cNvSpPr>
          <p:nvPr>
            <p:ph type="title"/>
          </p:nvPr>
        </p:nvSpPr>
        <p:spPr/>
        <p:txBody>
          <a:bodyPr/>
          <a:lstStyle/>
          <a:p>
            <a:r>
              <a:rPr lang="en-US" smtClean="0">
                <a:latin typeface="Arial" charset="0"/>
                <a:cs typeface="Arial" charset="0"/>
              </a:rPr>
              <a:t>ARCO </a:t>
            </a:r>
            <a:r>
              <a:rPr lang="en-US" i="1" smtClean="0">
                <a:latin typeface="Times New Roman" pitchFamily="18" charset="0"/>
                <a:cs typeface="Times New Roman" pitchFamily="18" charset="0"/>
              </a:rPr>
              <a:t>p</a:t>
            </a:r>
            <a:r>
              <a:rPr lang="en-US" smtClean="0">
                <a:latin typeface="Arial" charset="0"/>
                <a:cs typeface="Arial" charset="0"/>
              </a:rPr>
              <a:t>-Chart Example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CB870A0A-8B79-4395-AC71-AD867AA7DFF8}" type="slidenum">
              <a:rPr lang="en-US"/>
              <a:pPr>
                <a:defRPr/>
              </a:pPr>
              <a:t>36</a:t>
            </a:fld>
            <a:endParaRPr lang="en-US"/>
          </a:p>
        </p:txBody>
      </p:sp>
      <p:grpSp>
        <p:nvGrpSpPr>
          <p:cNvPr id="8" name="Group 63"/>
          <p:cNvGrpSpPr>
            <a:grpSpLocks/>
          </p:cNvGrpSpPr>
          <p:nvPr/>
        </p:nvGrpSpPr>
        <p:grpSpPr bwMode="auto">
          <a:xfrm>
            <a:off x="1930400" y="2971800"/>
            <a:ext cx="6013450" cy="2492375"/>
            <a:chOff x="1184" y="2008"/>
            <a:chExt cx="3788" cy="1570"/>
          </a:xfrm>
        </p:grpSpPr>
        <p:sp>
          <p:nvSpPr>
            <p:cNvPr id="70737" name="Line 54"/>
            <p:cNvSpPr>
              <a:spLocks noChangeShapeType="1"/>
            </p:cNvSpPr>
            <p:nvPr/>
          </p:nvSpPr>
          <p:spPr bwMode="auto">
            <a:xfrm>
              <a:off x="1184" y="2104"/>
              <a:ext cx="3040" cy="0"/>
            </a:xfrm>
            <a:prstGeom prst="line">
              <a:avLst/>
            </a:prstGeom>
            <a:noFill/>
            <a:ln w="57150">
              <a:solidFill>
                <a:schemeClr val="accent1"/>
              </a:solidFill>
              <a:round/>
              <a:headEnd/>
              <a:tailEnd/>
            </a:ln>
          </p:spPr>
          <p:txBody>
            <a:bodyPr/>
            <a:lstStyle/>
            <a:p>
              <a:endParaRPr lang="en-US"/>
            </a:p>
          </p:txBody>
        </p:sp>
        <p:sp>
          <p:nvSpPr>
            <p:cNvPr id="70738" name="Line 55"/>
            <p:cNvSpPr>
              <a:spLocks noChangeShapeType="1"/>
            </p:cNvSpPr>
            <p:nvPr/>
          </p:nvSpPr>
          <p:spPr bwMode="auto">
            <a:xfrm>
              <a:off x="1184" y="3000"/>
              <a:ext cx="3040" cy="0"/>
            </a:xfrm>
            <a:prstGeom prst="line">
              <a:avLst/>
            </a:prstGeom>
            <a:noFill/>
            <a:ln w="57150">
              <a:solidFill>
                <a:schemeClr val="accent1"/>
              </a:solidFill>
              <a:round/>
              <a:headEnd/>
              <a:tailEnd/>
            </a:ln>
          </p:spPr>
          <p:txBody>
            <a:bodyPr/>
            <a:lstStyle/>
            <a:p>
              <a:endParaRPr lang="en-US"/>
            </a:p>
          </p:txBody>
        </p:sp>
        <p:sp>
          <p:nvSpPr>
            <p:cNvPr id="70739" name="Text Box 56"/>
            <p:cNvSpPr txBox="1">
              <a:spLocks noChangeArrowheads="1"/>
            </p:cNvSpPr>
            <p:nvPr/>
          </p:nvSpPr>
          <p:spPr bwMode="auto">
            <a:xfrm>
              <a:off x="4230" y="2008"/>
              <a:ext cx="742" cy="194"/>
            </a:xfrm>
            <a:prstGeom prst="rect">
              <a:avLst/>
            </a:prstGeom>
            <a:noFill/>
            <a:ln w="9525">
              <a:noFill/>
              <a:miter lim="800000"/>
              <a:headEnd/>
              <a:tailEnd/>
            </a:ln>
          </p:spPr>
          <p:txBody>
            <a:bodyPr wrap="none">
              <a:spAutoFit/>
            </a:bodyPr>
            <a:lstStyle/>
            <a:p>
              <a:r>
                <a:rPr lang="en-US" sz="1400">
                  <a:ea typeface="MS PGothic" pitchFamily="34" charset="-128"/>
                </a:rPr>
                <a:t>UCL</a:t>
              </a:r>
              <a:r>
                <a:rPr lang="en-US" sz="1400" i="1" baseline="-25000">
                  <a:latin typeface="Times New Roman" pitchFamily="18" charset="0"/>
                  <a:ea typeface="MS PGothic" pitchFamily="34" charset="-128"/>
                </a:rPr>
                <a:t>p</a:t>
              </a:r>
              <a:r>
                <a:rPr lang="en-US" sz="1400">
                  <a:ea typeface="MS PGothic" pitchFamily="34" charset="-128"/>
                </a:rPr>
                <a:t> = 0.10</a:t>
              </a:r>
            </a:p>
          </p:txBody>
        </p:sp>
        <p:sp>
          <p:nvSpPr>
            <p:cNvPr id="70740" name="Text Box 57"/>
            <p:cNvSpPr txBox="1">
              <a:spLocks noChangeArrowheads="1"/>
            </p:cNvSpPr>
            <p:nvPr/>
          </p:nvSpPr>
          <p:spPr bwMode="auto">
            <a:xfrm>
              <a:off x="4222" y="3384"/>
              <a:ext cx="730" cy="194"/>
            </a:xfrm>
            <a:prstGeom prst="rect">
              <a:avLst/>
            </a:prstGeom>
            <a:noFill/>
            <a:ln w="9525">
              <a:noFill/>
              <a:miter lim="800000"/>
              <a:headEnd/>
              <a:tailEnd/>
            </a:ln>
          </p:spPr>
          <p:txBody>
            <a:bodyPr wrap="none">
              <a:spAutoFit/>
            </a:bodyPr>
            <a:lstStyle/>
            <a:p>
              <a:r>
                <a:rPr lang="en-US" sz="1400">
                  <a:ea typeface="MS PGothic" pitchFamily="34" charset="-128"/>
                </a:rPr>
                <a:t>LCL</a:t>
              </a:r>
              <a:r>
                <a:rPr lang="en-US" sz="1400" i="1" baseline="-25000">
                  <a:latin typeface="Times New Roman" pitchFamily="18" charset="0"/>
                  <a:ea typeface="MS PGothic" pitchFamily="34" charset="-128"/>
                </a:rPr>
                <a:t>p</a:t>
              </a:r>
              <a:r>
                <a:rPr lang="en-US" sz="1400">
                  <a:ea typeface="MS PGothic" pitchFamily="34" charset="-128"/>
                </a:rPr>
                <a:t> = 0.00</a:t>
              </a:r>
            </a:p>
          </p:txBody>
        </p:sp>
        <p:graphicFrame>
          <p:nvGraphicFramePr>
            <p:cNvPr id="70681" name="Object 25"/>
            <p:cNvGraphicFramePr>
              <a:graphicFrameLocks noChangeAspect="1"/>
            </p:cNvGraphicFramePr>
            <p:nvPr/>
          </p:nvGraphicFramePr>
          <p:xfrm>
            <a:off x="4275" y="2927"/>
            <a:ext cx="414" cy="133"/>
          </p:xfrm>
          <a:graphic>
            <a:graphicData uri="http://schemas.openxmlformats.org/presentationml/2006/ole">
              <p:oleObj spid="_x0000_s70681" name="Equation" r:id="rId3" imgW="1133640" imgH="356400" progId="Equation.3">
                <p:embed/>
              </p:oleObj>
            </a:graphicData>
          </a:graphic>
        </p:graphicFrame>
      </p:grpSp>
      <p:grpSp>
        <p:nvGrpSpPr>
          <p:cNvPr id="14" name="Group 62"/>
          <p:cNvGrpSpPr>
            <a:grpSpLocks/>
          </p:cNvGrpSpPr>
          <p:nvPr/>
        </p:nvGrpSpPr>
        <p:grpSpPr bwMode="auto">
          <a:xfrm>
            <a:off x="1096963" y="2057400"/>
            <a:ext cx="6802437" cy="4103688"/>
            <a:chOff x="659" y="1432"/>
            <a:chExt cx="4285" cy="2585"/>
          </a:xfrm>
        </p:grpSpPr>
        <p:sp>
          <p:nvSpPr>
            <p:cNvPr id="70713" name="Text Box 12"/>
            <p:cNvSpPr txBox="1">
              <a:spLocks noChangeArrowheads="1"/>
            </p:cNvSpPr>
            <p:nvPr/>
          </p:nvSpPr>
          <p:spPr bwMode="auto">
            <a:xfrm>
              <a:off x="862" y="1691"/>
              <a:ext cx="431" cy="2014"/>
            </a:xfrm>
            <a:prstGeom prst="rect">
              <a:avLst/>
            </a:prstGeom>
            <a:noFill/>
            <a:ln w="9525">
              <a:noFill/>
              <a:miter lim="800000"/>
              <a:headEnd/>
              <a:tailEnd/>
            </a:ln>
          </p:spPr>
          <p:txBody>
            <a:bodyPr wrap="none">
              <a:spAutoFit/>
            </a:bodyPr>
            <a:lstStyle/>
            <a:p>
              <a:pPr algn="r">
                <a:lnSpc>
                  <a:spcPct val="111000"/>
                </a:lnSpc>
              </a:pPr>
              <a:r>
                <a:rPr lang="en-US" sz="1400">
                  <a:ea typeface="MS PGothic" pitchFamily="34" charset="-128"/>
                </a:rPr>
                <a:t>0.12 –</a:t>
              </a:r>
            </a:p>
            <a:p>
              <a:pPr algn="r">
                <a:lnSpc>
                  <a:spcPct val="111000"/>
                </a:lnSpc>
              </a:pPr>
              <a:r>
                <a:rPr lang="en-US" sz="1400">
                  <a:ea typeface="MS PGothic" pitchFamily="34" charset="-128"/>
                </a:rPr>
                <a:t>0.11 –</a:t>
              </a:r>
            </a:p>
            <a:p>
              <a:pPr algn="r">
                <a:lnSpc>
                  <a:spcPct val="111000"/>
                </a:lnSpc>
              </a:pPr>
              <a:r>
                <a:rPr lang="en-US" sz="1400">
                  <a:ea typeface="MS PGothic" pitchFamily="34" charset="-128"/>
                </a:rPr>
                <a:t>0.10 –</a:t>
              </a:r>
            </a:p>
            <a:p>
              <a:pPr algn="r">
                <a:lnSpc>
                  <a:spcPct val="111000"/>
                </a:lnSpc>
              </a:pPr>
              <a:r>
                <a:rPr lang="en-US" sz="1400">
                  <a:ea typeface="MS PGothic" pitchFamily="34" charset="-128"/>
                </a:rPr>
                <a:t>0.09 –</a:t>
              </a:r>
            </a:p>
            <a:p>
              <a:pPr algn="r">
                <a:lnSpc>
                  <a:spcPct val="111000"/>
                </a:lnSpc>
              </a:pPr>
              <a:r>
                <a:rPr lang="en-US" sz="1400">
                  <a:ea typeface="MS PGothic" pitchFamily="34" charset="-128"/>
                </a:rPr>
                <a:t>0.08 –</a:t>
              </a:r>
            </a:p>
            <a:p>
              <a:pPr algn="r">
                <a:lnSpc>
                  <a:spcPct val="111000"/>
                </a:lnSpc>
              </a:pPr>
              <a:r>
                <a:rPr lang="en-US" sz="1400">
                  <a:ea typeface="MS PGothic" pitchFamily="34" charset="-128"/>
                </a:rPr>
                <a:t>0.07 –</a:t>
              </a:r>
            </a:p>
            <a:p>
              <a:pPr algn="r">
                <a:lnSpc>
                  <a:spcPct val="111000"/>
                </a:lnSpc>
              </a:pPr>
              <a:r>
                <a:rPr lang="en-US" sz="1400">
                  <a:ea typeface="MS PGothic" pitchFamily="34" charset="-128"/>
                </a:rPr>
                <a:t>0.06 –</a:t>
              </a:r>
            </a:p>
            <a:p>
              <a:pPr algn="r">
                <a:lnSpc>
                  <a:spcPct val="111000"/>
                </a:lnSpc>
              </a:pPr>
              <a:r>
                <a:rPr lang="en-US" sz="1400">
                  <a:ea typeface="MS PGothic" pitchFamily="34" charset="-128"/>
                </a:rPr>
                <a:t>0.05 –</a:t>
              </a:r>
            </a:p>
            <a:p>
              <a:pPr algn="r">
                <a:lnSpc>
                  <a:spcPct val="111000"/>
                </a:lnSpc>
              </a:pPr>
              <a:r>
                <a:rPr lang="en-US" sz="1400">
                  <a:ea typeface="MS PGothic" pitchFamily="34" charset="-128"/>
                </a:rPr>
                <a:t>0.04 –</a:t>
              </a:r>
            </a:p>
            <a:p>
              <a:pPr algn="r">
                <a:lnSpc>
                  <a:spcPct val="111000"/>
                </a:lnSpc>
              </a:pPr>
              <a:r>
                <a:rPr lang="en-US" sz="1400">
                  <a:ea typeface="MS PGothic" pitchFamily="34" charset="-128"/>
                </a:rPr>
                <a:t>0.03 –</a:t>
              </a:r>
            </a:p>
            <a:p>
              <a:pPr algn="r">
                <a:lnSpc>
                  <a:spcPct val="111000"/>
                </a:lnSpc>
              </a:pPr>
              <a:r>
                <a:rPr lang="en-US" sz="1400">
                  <a:ea typeface="MS PGothic" pitchFamily="34" charset="-128"/>
                </a:rPr>
                <a:t>0.02 –</a:t>
              </a:r>
            </a:p>
            <a:p>
              <a:pPr algn="r">
                <a:lnSpc>
                  <a:spcPct val="111000"/>
                </a:lnSpc>
              </a:pPr>
              <a:r>
                <a:rPr lang="en-US" sz="1400">
                  <a:ea typeface="MS PGothic" pitchFamily="34" charset="-128"/>
                </a:rPr>
                <a:t>0.01 –</a:t>
              </a:r>
            </a:p>
            <a:p>
              <a:pPr algn="r">
                <a:lnSpc>
                  <a:spcPct val="111000"/>
                </a:lnSpc>
              </a:pPr>
              <a:r>
                <a:rPr lang="en-US" sz="1400">
                  <a:ea typeface="MS PGothic" pitchFamily="34" charset="-128"/>
                </a:rPr>
                <a:t>0.00 –</a:t>
              </a:r>
            </a:p>
          </p:txBody>
        </p:sp>
        <p:sp>
          <p:nvSpPr>
            <p:cNvPr id="70714" name="Text Box 13"/>
            <p:cNvSpPr txBox="1">
              <a:spLocks noChangeArrowheads="1"/>
            </p:cNvSpPr>
            <p:nvPr/>
          </p:nvSpPr>
          <p:spPr bwMode="auto">
            <a:xfrm rot="-5400000">
              <a:off x="242" y="2542"/>
              <a:ext cx="1028" cy="194"/>
            </a:xfrm>
            <a:prstGeom prst="rect">
              <a:avLst/>
            </a:prstGeom>
            <a:noFill/>
            <a:ln w="9525">
              <a:noFill/>
              <a:miter lim="800000"/>
              <a:headEnd/>
              <a:tailEnd/>
            </a:ln>
          </p:spPr>
          <p:txBody>
            <a:bodyPr wrap="none">
              <a:spAutoFit/>
            </a:bodyPr>
            <a:lstStyle/>
            <a:p>
              <a:r>
                <a:rPr lang="en-US" sz="1400">
                  <a:ea typeface="MS PGothic" pitchFamily="34" charset="-128"/>
                </a:rPr>
                <a:t>Fraction Defective</a:t>
              </a:r>
            </a:p>
          </p:txBody>
        </p:sp>
        <p:sp>
          <p:nvSpPr>
            <p:cNvPr id="70715" name="Text Box 14"/>
            <p:cNvSpPr txBox="1">
              <a:spLocks noChangeArrowheads="1"/>
            </p:cNvSpPr>
            <p:nvPr/>
          </p:nvSpPr>
          <p:spPr bwMode="auto">
            <a:xfrm>
              <a:off x="1244" y="3480"/>
              <a:ext cx="178"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1</a:t>
              </a:r>
            </a:p>
          </p:txBody>
        </p:sp>
        <p:sp>
          <p:nvSpPr>
            <p:cNvPr id="70716" name="Text Box 15"/>
            <p:cNvSpPr txBox="1">
              <a:spLocks noChangeArrowheads="1"/>
            </p:cNvSpPr>
            <p:nvPr/>
          </p:nvSpPr>
          <p:spPr bwMode="auto">
            <a:xfrm>
              <a:off x="1393" y="3480"/>
              <a:ext cx="178"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2</a:t>
              </a:r>
            </a:p>
          </p:txBody>
        </p:sp>
        <p:sp>
          <p:nvSpPr>
            <p:cNvPr id="70717" name="Text Box 16"/>
            <p:cNvSpPr txBox="1">
              <a:spLocks noChangeArrowheads="1"/>
            </p:cNvSpPr>
            <p:nvPr/>
          </p:nvSpPr>
          <p:spPr bwMode="auto">
            <a:xfrm>
              <a:off x="1542" y="3480"/>
              <a:ext cx="178"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3</a:t>
              </a:r>
            </a:p>
          </p:txBody>
        </p:sp>
        <p:sp>
          <p:nvSpPr>
            <p:cNvPr id="70718" name="Text Box 17"/>
            <p:cNvSpPr txBox="1">
              <a:spLocks noChangeArrowheads="1"/>
            </p:cNvSpPr>
            <p:nvPr/>
          </p:nvSpPr>
          <p:spPr bwMode="auto">
            <a:xfrm>
              <a:off x="1690" y="3480"/>
              <a:ext cx="178"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4</a:t>
              </a:r>
            </a:p>
          </p:txBody>
        </p:sp>
        <p:sp>
          <p:nvSpPr>
            <p:cNvPr id="70719" name="Text Box 18"/>
            <p:cNvSpPr txBox="1">
              <a:spLocks noChangeArrowheads="1"/>
            </p:cNvSpPr>
            <p:nvPr/>
          </p:nvSpPr>
          <p:spPr bwMode="auto">
            <a:xfrm>
              <a:off x="1839" y="3480"/>
              <a:ext cx="178"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5</a:t>
              </a:r>
            </a:p>
          </p:txBody>
        </p:sp>
        <p:sp>
          <p:nvSpPr>
            <p:cNvPr id="70720" name="Text Box 19"/>
            <p:cNvSpPr txBox="1">
              <a:spLocks noChangeArrowheads="1"/>
            </p:cNvSpPr>
            <p:nvPr/>
          </p:nvSpPr>
          <p:spPr bwMode="auto">
            <a:xfrm>
              <a:off x="1988" y="3480"/>
              <a:ext cx="178"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6</a:t>
              </a:r>
            </a:p>
          </p:txBody>
        </p:sp>
        <p:sp>
          <p:nvSpPr>
            <p:cNvPr id="70721" name="Text Box 20"/>
            <p:cNvSpPr txBox="1">
              <a:spLocks noChangeArrowheads="1"/>
            </p:cNvSpPr>
            <p:nvPr/>
          </p:nvSpPr>
          <p:spPr bwMode="auto">
            <a:xfrm>
              <a:off x="2136" y="3480"/>
              <a:ext cx="178"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7</a:t>
              </a:r>
            </a:p>
          </p:txBody>
        </p:sp>
        <p:sp>
          <p:nvSpPr>
            <p:cNvPr id="70722" name="Text Box 21"/>
            <p:cNvSpPr txBox="1">
              <a:spLocks noChangeArrowheads="1"/>
            </p:cNvSpPr>
            <p:nvPr/>
          </p:nvSpPr>
          <p:spPr bwMode="auto">
            <a:xfrm>
              <a:off x="2285" y="3480"/>
              <a:ext cx="178"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8</a:t>
              </a:r>
            </a:p>
          </p:txBody>
        </p:sp>
        <p:sp>
          <p:nvSpPr>
            <p:cNvPr id="70723" name="Text Box 22"/>
            <p:cNvSpPr txBox="1">
              <a:spLocks noChangeArrowheads="1"/>
            </p:cNvSpPr>
            <p:nvPr/>
          </p:nvSpPr>
          <p:spPr bwMode="auto">
            <a:xfrm>
              <a:off x="2433" y="3480"/>
              <a:ext cx="178"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9</a:t>
              </a:r>
            </a:p>
          </p:txBody>
        </p:sp>
        <p:sp>
          <p:nvSpPr>
            <p:cNvPr id="70724" name="Text Box 23"/>
            <p:cNvSpPr txBox="1">
              <a:spLocks noChangeArrowheads="1"/>
            </p:cNvSpPr>
            <p:nvPr/>
          </p:nvSpPr>
          <p:spPr bwMode="auto">
            <a:xfrm>
              <a:off x="2554" y="3480"/>
              <a:ext cx="240"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10</a:t>
              </a:r>
            </a:p>
          </p:txBody>
        </p:sp>
        <p:sp>
          <p:nvSpPr>
            <p:cNvPr id="70725" name="Text Box 24"/>
            <p:cNvSpPr txBox="1">
              <a:spLocks noChangeArrowheads="1"/>
            </p:cNvSpPr>
            <p:nvPr/>
          </p:nvSpPr>
          <p:spPr bwMode="auto">
            <a:xfrm>
              <a:off x="2703" y="3480"/>
              <a:ext cx="240"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11</a:t>
              </a:r>
            </a:p>
          </p:txBody>
        </p:sp>
        <p:sp>
          <p:nvSpPr>
            <p:cNvPr id="70726" name="Text Box 25"/>
            <p:cNvSpPr txBox="1">
              <a:spLocks noChangeArrowheads="1"/>
            </p:cNvSpPr>
            <p:nvPr/>
          </p:nvSpPr>
          <p:spPr bwMode="auto">
            <a:xfrm>
              <a:off x="2853" y="3480"/>
              <a:ext cx="240"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12</a:t>
              </a:r>
            </a:p>
          </p:txBody>
        </p:sp>
        <p:sp>
          <p:nvSpPr>
            <p:cNvPr id="70727" name="Text Box 26"/>
            <p:cNvSpPr txBox="1">
              <a:spLocks noChangeArrowheads="1"/>
            </p:cNvSpPr>
            <p:nvPr/>
          </p:nvSpPr>
          <p:spPr bwMode="auto">
            <a:xfrm>
              <a:off x="2997" y="3480"/>
              <a:ext cx="240"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13</a:t>
              </a:r>
            </a:p>
          </p:txBody>
        </p:sp>
        <p:sp>
          <p:nvSpPr>
            <p:cNvPr id="70728" name="Text Box 27"/>
            <p:cNvSpPr txBox="1">
              <a:spLocks noChangeArrowheads="1"/>
            </p:cNvSpPr>
            <p:nvPr/>
          </p:nvSpPr>
          <p:spPr bwMode="auto">
            <a:xfrm>
              <a:off x="3147" y="3480"/>
              <a:ext cx="240"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14</a:t>
              </a:r>
            </a:p>
          </p:txBody>
        </p:sp>
        <p:sp>
          <p:nvSpPr>
            <p:cNvPr id="70729" name="Text Box 28"/>
            <p:cNvSpPr txBox="1">
              <a:spLocks noChangeArrowheads="1"/>
            </p:cNvSpPr>
            <p:nvPr/>
          </p:nvSpPr>
          <p:spPr bwMode="auto">
            <a:xfrm>
              <a:off x="3297" y="3480"/>
              <a:ext cx="240"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15</a:t>
              </a:r>
            </a:p>
          </p:txBody>
        </p:sp>
        <p:sp>
          <p:nvSpPr>
            <p:cNvPr id="70730" name="Text Box 29"/>
            <p:cNvSpPr txBox="1">
              <a:spLocks noChangeArrowheads="1"/>
            </p:cNvSpPr>
            <p:nvPr/>
          </p:nvSpPr>
          <p:spPr bwMode="auto">
            <a:xfrm>
              <a:off x="3452" y="3480"/>
              <a:ext cx="240"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16</a:t>
              </a:r>
            </a:p>
          </p:txBody>
        </p:sp>
        <p:sp>
          <p:nvSpPr>
            <p:cNvPr id="70731" name="Text Box 30"/>
            <p:cNvSpPr txBox="1">
              <a:spLocks noChangeArrowheads="1"/>
            </p:cNvSpPr>
            <p:nvPr/>
          </p:nvSpPr>
          <p:spPr bwMode="auto">
            <a:xfrm>
              <a:off x="3593" y="3480"/>
              <a:ext cx="240"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17</a:t>
              </a:r>
            </a:p>
          </p:txBody>
        </p:sp>
        <p:sp>
          <p:nvSpPr>
            <p:cNvPr id="70732" name="Text Box 31"/>
            <p:cNvSpPr txBox="1">
              <a:spLocks noChangeArrowheads="1"/>
            </p:cNvSpPr>
            <p:nvPr/>
          </p:nvSpPr>
          <p:spPr bwMode="auto">
            <a:xfrm>
              <a:off x="3746" y="3480"/>
              <a:ext cx="240"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18</a:t>
              </a:r>
            </a:p>
          </p:txBody>
        </p:sp>
        <p:sp>
          <p:nvSpPr>
            <p:cNvPr id="70733" name="Text Box 32"/>
            <p:cNvSpPr txBox="1">
              <a:spLocks noChangeArrowheads="1"/>
            </p:cNvSpPr>
            <p:nvPr/>
          </p:nvSpPr>
          <p:spPr bwMode="auto">
            <a:xfrm>
              <a:off x="3896" y="3480"/>
              <a:ext cx="240"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19</a:t>
              </a:r>
            </a:p>
          </p:txBody>
        </p:sp>
        <p:sp>
          <p:nvSpPr>
            <p:cNvPr id="70734" name="Text Box 33"/>
            <p:cNvSpPr txBox="1">
              <a:spLocks noChangeArrowheads="1"/>
            </p:cNvSpPr>
            <p:nvPr/>
          </p:nvSpPr>
          <p:spPr bwMode="auto">
            <a:xfrm>
              <a:off x="4045" y="3480"/>
              <a:ext cx="240" cy="301"/>
            </a:xfrm>
            <a:prstGeom prst="rect">
              <a:avLst/>
            </a:prstGeom>
            <a:noFill/>
            <a:ln w="9525">
              <a:noFill/>
              <a:miter lim="800000"/>
              <a:headEnd/>
              <a:tailEnd/>
            </a:ln>
          </p:spPr>
          <p:txBody>
            <a:bodyPr wrap="none">
              <a:spAutoFit/>
            </a:bodyPr>
            <a:lstStyle/>
            <a:p>
              <a:pPr algn="ctr">
                <a:lnSpc>
                  <a:spcPct val="115000"/>
                </a:lnSpc>
              </a:pPr>
              <a:r>
                <a:rPr lang="en-US" sz="800">
                  <a:ea typeface="MS PGothic" pitchFamily="34" charset="-128"/>
                </a:rPr>
                <a:t>|</a:t>
              </a:r>
            </a:p>
            <a:p>
              <a:pPr algn="ctr">
                <a:lnSpc>
                  <a:spcPct val="115000"/>
                </a:lnSpc>
              </a:pPr>
              <a:r>
                <a:rPr lang="en-US" sz="1400">
                  <a:ea typeface="MS PGothic" pitchFamily="34" charset="-128"/>
                </a:rPr>
                <a:t>20</a:t>
              </a:r>
            </a:p>
          </p:txBody>
        </p:sp>
        <p:sp>
          <p:nvSpPr>
            <p:cNvPr id="70735" name="Freeform 11"/>
            <p:cNvSpPr>
              <a:spLocks/>
            </p:cNvSpPr>
            <p:nvPr/>
          </p:nvSpPr>
          <p:spPr bwMode="auto">
            <a:xfrm>
              <a:off x="1176" y="1432"/>
              <a:ext cx="3768" cy="2160"/>
            </a:xfrm>
            <a:custGeom>
              <a:avLst/>
              <a:gdLst>
                <a:gd name="T0" fmla="*/ 0 w 3768"/>
                <a:gd name="T1" fmla="*/ 0 h 2160"/>
                <a:gd name="T2" fmla="*/ 0 w 3768"/>
                <a:gd name="T3" fmla="*/ 2160 h 2160"/>
                <a:gd name="T4" fmla="*/ 3768 w 3768"/>
                <a:gd name="T5" fmla="*/ 2160 h 2160"/>
                <a:gd name="T6" fmla="*/ 0 60000 65536"/>
                <a:gd name="T7" fmla="*/ 0 60000 65536"/>
                <a:gd name="T8" fmla="*/ 0 60000 65536"/>
                <a:gd name="T9" fmla="*/ 0 w 3768"/>
                <a:gd name="T10" fmla="*/ 0 h 2160"/>
                <a:gd name="T11" fmla="*/ 3768 w 3768"/>
                <a:gd name="T12" fmla="*/ 2160 h 2160"/>
              </a:gdLst>
              <a:ahLst/>
              <a:cxnLst>
                <a:cxn ang="T6">
                  <a:pos x="T0" y="T1"/>
                </a:cxn>
                <a:cxn ang="T7">
                  <a:pos x="T2" y="T3"/>
                </a:cxn>
                <a:cxn ang="T8">
                  <a:pos x="T4" y="T5"/>
                </a:cxn>
              </a:cxnLst>
              <a:rect l="T9" t="T10" r="T11" b="T12"/>
              <a:pathLst>
                <a:path w="3768" h="2160">
                  <a:moveTo>
                    <a:pt x="0" y="0"/>
                  </a:moveTo>
                  <a:lnTo>
                    <a:pt x="0" y="2160"/>
                  </a:lnTo>
                  <a:lnTo>
                    <a:pt x="3768" y="2160"/>
                  </a:lnTo>
                </a:path>
              </a:pathLst>
            </a:custGeom>
            <a:noFill/>
            <a:ln w="38100" cmpd="sng">
              <a:solidFill>
                <a:schemeClr val="tx1"/>
              </a:solidFill>
              <a:round/>
              <a:headEnd type="triangle" w="sm" len="med"/>
              <a:tailEnd type="triangle" w="sm" len="med"/>
            </a:ln>
          </p:spPr>
          <p:txBody>
            <a:bodyPr/>
            <a:lstStyle/>
            <a:p>
              <a:endParaRPr lang="en-US"/>
            </a:p>
          </p:txBody>
        </p:sp>
        <p:sp>
          <p:nvSpPr>
            <p:cNvPr id="70736" name="Text Box 60"/>
            <p:cNvSpPr txBox="1">
              <a:spLocks noChangeArrowheads="1"/>
            </p:cNvSpPr>
            <p:nvPr/>
          </p:nvSpPr>
          <p:spPr bwMode="auto">
            <a:xfrm>
              <a:off x="2558" y="3823"/>
              <a:ext cx="933" cy="194"/>
            </a:xfrm>
            <a:prstGeom prst="rect">
              <a:avLst/>
            </a:prstGeom>
            <a:noFill/>
            <a:ln w="9525">
              <a:noFill/>
              <a:miter lim="800000"/>
              <a:headEnd/>
              <a:tailEnd/>
            </a:ln>
          </p:spPr>
          <p:txBody>
            <a:bodyPr wrap="none">
              <a:spAutoFit/>
            </a:bodyPr>
            <a:lstStyle/>
            <a:p>
              <a:r>
                <a:rPr lang="en-US" sz="1400">
                  <a:ea typeface="MS PGothic" pitchFamily="34" charset="-128"/>
                </a:rPr>
                <a:t>Sample Number</a:t>
              </a:r>
            </a:p>
          </p:txBody>
        </p:sp>
      </p:grpSp>
      <p:grpSp>
        <p:nvGrpSpPr>
          <p:cNvPr id="39" name="Group 61"/>
          <p:cNvGrpSpPr>
            <a:grpSpLocks/>
          </p:cNvGrpSpPr>
          <p:nvPr/>
        </p:nvGrpSpPr>
        <p:grpSpPr bwMode="auto">
          <a:xfrm>
            <a:off x="2108200" y="2844800"/>
            <a:ext cx="4603750" cy="2705100"/>
            <a:chOff x="1296" y="1928"/>
            <a:chExt cx="2900" cy="1704"/>
          </a:xfrm>
        </p:grpSpPr>
        <p:sp>
          <p:nvSpPr>
            <p:cNvPr id="70693" name="Oval 34"/>
            <p:cNvSpPr>
              <a:spLocks noChangeArrowheads="1"/>
            </p:cNvSpPr>
            <p:nvPr/>
          </p:nvSpPr>
          <p:spPr bwMode="auto">
            <a:xfrm>
              <a:off x="1296" y="2660"/>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694" name="Oval 35"/>
            <p:cNvSpPr>
              <a:spLocks noChangeArrowheads="1"/>
            </p:cNvSpPr>
            <p:nvPr/>
          </p:nvSpPr>
          <p:spPr bwMode="auto">
            <a:xfrm>
              <a:off x="1444" y="2808"/>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695" name="Oval 36"/>
            <p:cNvSpPr>
              <a:spLocks noChangeArrowheads="1"/>
            </p:cNvSpPr>
            <p:nvPr/>
          </p:nvSpPr>
          <p:spPr bwMode="auto">
            <a:xfrm>
              <a:off x="1884" y="2980"/>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696" name="Oval 37"/>
            <p:cNvSpPr>
              <a:spLocks noChangeArrowheads="1"/>
            </p:cNvSpPr>
            <p:nvPr/>
          </p:nvSpPr>
          <p:spPr bwMode="auto">
            <a:xfrm>
              <a:off x="1588" y="3552"/>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697" name="Oval 38"/>
            <p:cNvSpPr>
              <a:spLocks noChangeArrowheads="1"/>
            </p:cNvSpPr>
            <p:nvPr/>
          </p:nvSpPr>
          <p:spPr bwMode="auto">
            <a:xfrm>
              <a:off x="1740" y="3400"/>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698" name="Oval 39"/>
            <p:cNvSpPr>
              <a:spLocks noChangeArrowheads="1"/>
            </p:cNvSpPr>
            <p:nvPr/>
          </p:nvSpPr>
          <p:spPr bwMode="auto">
            <a:xfrm>
              <a:off x="2028" y="3248"/>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699" name="Oval 40"/>
            <p:cNvSpPr>
              <a:spLocks noChangeArrowheads="1"/>
            </p:cNvSpPr>
            <p:nvPr/>
          </p:nvSpPr>
          <p:spPr bwMode="auto">
            <a:xfrm>
              <a:off x="2328" y="3108"/>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00" name="Oval 41"/>
            <p:cNvSpPr>
              <a:spLocks noChangeArrowheads="1"/>
            </p:cNvSpPr>
            <p:nvPr/>
          </p:nvSpPr>
          <p:spPr bwMode="auto">
            <a:xfrm>
              <a:off x="2484" y="3108"/>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01" name="Oval 42"/>
            <p:cNvSpPr>
              <a:spLocks noChangeArrowheads="1"/>
            </p:cNvSpPr>
            <p:nvPr/>
          </p:nvSpPr>
          <p:spPr bwMode="auto">
            <a:xfrm>
              <a:off x="2632" y="3248"/>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02" name="Oval 43"/>
            <p:cNvSpPr>
              <a:spLocks noChangeArrowheads="1"/>
            </p:cNvSpPr>
            <p:nvPr/>
          </p:nvSpPr>
          <p:spPr bwMode="auto">
            <a:xfrm>
              <a:off x="2932" y="3408"/>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03" name="Oval 44"/>
            <p:cNvSpPr>
              <a:spLocks noChangeArrowheads="1"/>
            </p:cNvSpPr>
            <p:nvPr/>
          </p:nvSpPr>
          <p:spPr bwMode="auto">
            <a:xfrm>
              <a:off x="3076" y="2368"/>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04" name="Oval 45"/>
            <p:cNvSpPr>
              <a:spLocks noChangeArrowheads="1"/>
            </p:cNvSpPr>
            <p:nvPr/>
          </p:nvSpPr>
          <p:spPr bwMode="auto">
            <a:xfrm>
              <a:off x="2180" y="2812"/>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05" name="Oval 46"/>
            <p:cNvSpPr>
              <a:spLocks noChangeArrowheads="1"/>
            </p:cNvSpPr>
            <p:nvPr/>
          </p:nvSpPr>
          <p:spPr bwMode="auto">
            <a:xfrm>
              <a:off x="2780" y="2664"/>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06" name="Oval 47"/>
            <p:cNvSpPr>
              <a:spLocks noChangeArrowheads="1"/>
            </p:cNvSpPr>
            <p:nvPr/>
          </p:nvSpPr>
          <p:spPr bwMode="auto">
            <a:xfrm>
              <a:off x="3236" y="2512"/>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07" name="Oval 48"/>
            <p:cNvSpPr>
              <a:spLocks noChangeArrowheads="1"/>
            </p:cNvSpPr>
            <p:nvPr/>
          </p:nvSpPr>
          <p:spPr bwMode="auto">
            <a:xfrm>
              <a:off x="3680" y="1928"/>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08" name="Oval 49"/>
            <p:cNvSpPr>
              <a:spLocks noChangeArrowheads="1"/>
            </p:cNvSpPr>
            <p:nvPr/>
          </p:nvSpPr>
          <p:spPr bwMode="auto">
            <a:xfrm>
              <a:off x="3380" y="2808"/>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09" name="Oval 50"/>
            <p:cNvSpPr>
              <a:spLocks noChangeArrowheads="1"/>
            </p:cNvSpPr>
            <p:nvPr/>
          </p:nvSpPr>
          <p:spPr bwMode="auto">
            <a:xfrm>
              <a:off x="3528" y="2948"/>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10" name="Oval 51"/>
            <p:cNvSpPr>
              <a:spLocks noChangeArrowheads="1"/>
            </p:cNvSpPr>
            <p:nvPr/>
          </p:nvSpPr>
          <p:spPr bwMode="auto">
            <a:xfrm>
              <a:off x="3824" y="3108"/>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11" name="Oval 52"/>
            <p:cNvSpPr>
              <a:spLocks noChangeArrowheads="1"/>
            </p:cNvSpPr>
            <p:nvPr/>
          </p:nvSpPr>
          <p:spPr bwMode="auto">
            <a:xfrm>
              <a:off x="4120" y="2960"/>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70712" name="Oval 53"/>
            <p:cNvSpPr>
              <a:spLocks noChangeArrowheads="1"/>
            </p:cNvSpPr>
            <p:nvPr/>
          </p:nvSpPr>
          <p:spPr bwMode="auto">
            <a:xfrm>
              <a:off x="3976" y="3556"/>
              <a:ext cx="76" cy="76"/>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grpSp>
      <p:grpSp>
        <p:nvGrpSpPr>
          <p:cNvPr id="60" name="Group 68"/>
          <p:cNvGrpSpPr>
            <a:grpSpLocks/>
          </p:cNvGrpSpPr>
          <p:nvPr/>
        </p:nvGrpSpPr>
        <p:grpSpPr bwMode="auto">
          <a:xfrm>
            <a:off x="2955925" y="2198688"/>
            <a:ext cx="3140075" cy="862012"/>
            <a:chOff x="1862" y="1449"/>
            <a:chExt cx="1978" cy="543"/>
          </a:xfrm>
        </p:grpSpPr>
        <p:sp>
          <p:nvSpPr>
            <p:cNvPr id="70690" name="Oval 65"/>
            <p:cNvSpPr>
              <a:spLocks noChangeArrowheads="1"/>
            </p:cNvSpPr>
            <p:nvPr/>
          </p:nvSpPr>
          <p:spPr bwMode="auto">
            <a:xfrm>
              <a:off x="3648" y="1800"/>
              <a:ext cx="192" cy="192"/>
            </a:xfrm>
            <a:prstGeom prst="ellipse">
              <a:avLst/>
            </a:prstGeom>
            <a:noFill/>
            <a:ln w="57150">
              <a:solidFill>
                <a:srgbClr val="FF0000"/>
              </a:solidFill>
              <a:round/>
              <a:headEnd/>
              <a:tailEnd/>
            </a:ln>
          </p:spPr>
          <p:txBody>
            <a:bodyPr wrap="none" anchor="ctr"/>
            <a:lstStyle/>
            <a:p>
              <a:endParaRPr lang="en-US">
                <a:latin typeface="Calibri" pitchFamily="34" charset="0"/>
              </a:endParaRPr>
            </a:p>
          </p:txBody>
        </p:sp>
        <p:sp>
          <p:nvSpPr>
            <p:cNvPr id="70691" name="Text Box 66"/>
            <p:cNvSpPr txBox="1">
              <a:spLocks noChangeArrowheads="1"/>
            </p:cNvSpPr>
            <p:nvPr/>
          </p:nvSpPr>
          <p:spPr bwMode="auto">
            <a:xfrm>
              <a:off x="1862" y="1449"/>
              <a:ext cx="1430" cy="291"/>
            </a:xfrm>
            <a:prstGeom prst="rect">
              <a:avLst/>
            </a:prstGeom>
            <a:noFill/>
            <a:ln w="9525">
              <a:noFill/>
              <a:miter lim="800000"/>
              <a:headEnd/>
              <a:tailEnd/>
            </a:ln>
          </p:spPr>
          <p:txBody>
            <a:bodyPr wrap="none">
              <a:spAutoFit/>
            </a:bodyPr>
            <a:lstStyle/>
            <a:p>
              <a:r>
                <a:rPr lang="en-US" sz="2400" b="1">
                  <a:solidFill>
                    <a:srgbClr val="FF0000"/>
                  </a:solidFill>
                  <a:ea typeface="MS PGothic" pitchFamily="34" charset="-128"/>
                </a:rPr>
                <a:t>Out of Control</a:t>
              </a:r>
            </a:p>
          </p:txBody>
        </p:sp>
        <p:sp>
          <p:nvSpPr>
            <p:cNvPr id="70692" name="Line 67"/>
            <p:cNvSpPr>
              <a:spLocks noChangeShapeType="1"/>
            </p:cNvSpPr>
            <p:nvPr/>
          </p:nvSpPr>
          <p:spPr bwMode="auto">
            <a:xfrm>
              <a:off x="3272" y="1680"/>
              <a:ext cx="336" cy="144"/>
            </a:xfrm>
            <a:prstGeom prst="line">
              <a:avLst/>
            </a:prstGeom>
            <a:noFill/>
            <a:ln w="57150">
              <a:solidFill>
                <a:srgbClr val="FF0000"/>
              </a:solidFill>
              <a:round/>
              <a:headEnd/>
              <a:tailEnd type="triangle" w="sm" len="med"/>
            </a:ln>
          </p:spPr>
          <p:txBody>
            <a:bodyPr/>
            <a:lstStyle/>
            <a:p>
              <a:endParaRPr lang="en-US"/>
            </a:p>
          </p:txBody>
        </p:sp>
      </p:grpSp>
      <p:sp>
        <p:nvSpPr>
          <p:cNvPr id="64" name="TextBox 63"/>
          <p:cNvSpPr txBox="1">
            <a:spLocks noChangeArrowheads="1"/>
          </p:cNvSpPr>
          <p:nvPr/>
        </p:nvSpPr>
        <p:spPr bwMode="auto">
          <a:xfrm>
            <a:off x="849313" y="1454150"/>
            <a:ext cx="3846512" cy="523875"/>
          </a:xfrm>
          <a:prstGeom prst="rect">
            <a:avLst/>
          </a:prstGeom>
          <a:noFill/>
          <a:ln w="9525">
            <a:noFill/>
            <a:miter lim="800000"/>
            <a:headEnd/>
            <a:tailEnd/>
          </a:ln>
        </p:spPr>
        <p:txBody>
          <a:bodyPr wrap="none">
            <a:spAutoFit/>
          </a:bodyPr>
          <a:lstStyle/>
          <a:p>
            <a:r>
              <a:rPr lang="en-US" sz="1400"/>
              <a:t>Figure 15.3 – </a:t>
            </a:r>
            <a:r>
              <a:rPr lang="en-US" sz="1400" i="1"/>
              <a:t>p</a:t>
            </a:r>
            <a:r>
              <a:rPr lang="en-US" sz="1400"/>
              <a:t>-Chart for Data entry for ARCO </a:t>
            </a:r>
          </a:p>
          <a:p>
            <a:endParaRPr lang="en-US" sz="140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strips(upRight)">
                                      <p:cBhvr>
                                        <p:cTn id="7" dur="2000"/>
                                        <p:tgtEl>
                                          <p:spTgt spid="14"/>
                                        </p:tgtEl>
                                      </p:cBhvr>
                                    </p:animEffect>
                                  </p:childTnLst>
                                </p:cTn>
                              </p:par>
                            </p:childTnLst>
                          </p:cTn>
                        </p:par>
                        <p:par>
                          <p:cTn id="8" fill="hold">
                            <p:stCondLst>
                              <p:cond delay="3000"/>
                            </p:stCondLst>
                            <p:childTnLst>
                              <p:par>
                                <p:cTn id="9" presetID="22" presetClass="entr" presetSubtype="8"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5000"/>
                            </p:stCondLst>
                            <p:childTnLst>
                              <p:par>
                                <p:cTn id="13" presetID="22" presetClass="entr" presetSubtype="8" fill="hold" nodeType="afterEffect">
                                  <p:stCondLst>
                                    <p:cond delay="100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1000"/>
                                        <p:tgtEl>
                                          <p:spTgt spid="39"/>
                                        </p:tgtEl>
                                      </p:cBhvr>
                                    </p:animEffect>
                                  </p:childTnLst>
                                </p:cTn>
                              </p:par>
                            </p:childTnLst>
                          </p:cTn>
                        </p:par>
                        <p:par>
                          <p:cTn id="16" fill="hold">
                            <p:stCondLst>
                              <p:cond delay="7000"/>
                            </p:stCondLst>
                            <p:childTnLst>
                              <p:par>
                                <p:cTn id="17" presetID="18" presetClass="entr" presetSubtype="6" fill="hold" nodeType="afterEffect">
                                  <p:stCondLst>
                                    <p:cond delay="1000"/>
                                  </p:stCondLst>
                                  <p:childTnLst>
                                    <p:set>
                                      <p:cBhvr>
                                        <p:cTn id="18" dur="1" fill="hold">
                                          <p:stCondLst>
                                            <p:cond delay="0"/>
                                          </p:stCondLst>
                                        </p:cTn>
                                        <p:tgtEl>
                                          <p:spTgt spid="60"/>
                                        </p:tgtEl>
                                        <p:attrNameLst>
                                          <p:attrName>style.visibility</p:attrName>
                                        </p:attrNameLst>
                                      </p:cBhvr>
                                      <p:to>
                                        <p:strVal val="visible"/>
                                      </p:to>
                                    </p:set>
                                    <p:animEffect transition="in" filter="strips(downRight)">
                                      <p:cBhvr>
                                        <p:cTn id="19" dur="1000"/>
                                        <p:tgtEl>
                                          <p:spTgt spid="60"/>
                                        </p:tgtEl>
                                      </p:cBhvr>
                                    </p:animEffect>
                                  </p:childTnLst>
                                </p:cTn>
                              </p:par>
                            </p:childTnLst>
                          </p:cTn>
                        </p:par>
                        <p:par>
                          <p:cTn id="20" fill="hold">
                            <p:stCondLst>
                              <p:cond delay="9000"/>
                            </p:stCondLst>
                            <p:childTnLst>
                              <p:par>
                                <p:cTn id="21" presetID="22" presetClass="entr" presetSubtype="8"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left)">
                                      <p:cBhvr>
                                        <p:cTn id="23" dur="10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p:txBody>
          <a:bodyPr/>
          <a:lstStyle/>
          <a:p>
            <a:r>
              <a:rPr lang="en-US" smtClean="0">
                <a:latin typeface="Arial" charset="0"/>
                <a:cs typeface="Arial" charset="0"/>
              </a:rPr>
              <a:t>Using Excel QM</a:t>
            </a:r>
          </a:p>
        </p:txBody>
      </p:sp>
      <p:sp>
        <p:nvSpPr>
          <p:cNvPr id="7577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75779"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15 – </a:t>
            </a:r>
            <a:fld id="{9DD2766D-37C5-4E5E-BFE8-8BB6D109061D}" type="slidenum">
              <a:rPr lang="en-US">
                <a:latin typeface="Arial" charset="0"/>
                <a:cs typeface="Arial" charset="0"/>
              </a:rPr>
              <a:pPr fontAlgn="base">
                <a:spcBef>
                  <a:spcPct val="0"/>
                </a:spcBef>
                <a:spcAft>
                  <a:spcPct val="0"/>
                </a:spcAft>
              </a:pPr>
              <a:t>37</a:t>
            </a:fld>
            <a:endParaRPr lang="en-US">
              <a:latin typeface="Arial" charset="0"/>
              <a:cs typeface="Arial" charset="0"/>
            </a:endParaRPr>
          </a:p>
        </p:txBody>
      </p:sp>
      <p:sp>
        <p:nvSpPr>
          <p:cNvPr id="12" name="TextBox 11"/>
          <p:cNvSpPr txBox="1">
            <a:spLocks noChangeArrowheads="1"/>
          </p:cNvSpPr>
          <p:nvPr/>
        </p:nvSpPr>
        <p:spPr bwMode="auto">
          <a:xfrm>
            <a:off x="546100" y="1541463"/>
            <a:ext cx="1828800" cy="954087"/>
          </a:xfrm>
          <a:prstGeom prst="rect">
            <a:avLst/>
          </a:prstGeom>
          <a:noFill/>
          <a:ln w="9525">
            <a:noFill/>
            <a:miter lim="800000"/>
            <a:headEnd/>
            <a:tailEnd/>
          </a:ln>
        </p:spPr>
        <p:txBody>
          <a:bodyPr>
            <a:spAutoFit/>
          </a:bodyPr>
          <a:lstStyle/>
          <a:p>
            <a:r>
              <a:rPr lang="en-US" sz="1400"/>
              <a:t>PROGRAM 15.3 – Excel QM Solution for ARCO </a:t>
            </a:r>
            <a:r>
              <a:rPr lang="en-US" sz="1400" i="1"/>
              <a:t>p</a:t>
            </a:r>
            <a:r>
              <a:rPr lang="en-US" sz="1400"/>
              <a:t>-Chart Example</a:t>
            </a:r>
          </a:p>
        </p:txBody>
      </p:sp>
      <p:pic>
        <p:nvPicPr>
          <p:cNvPr id="6" name="Picture 5" descr="p15-3.pdf"/>
          <p:cNvPicPr>
            <a:picLocks noChangeAspect="1"/>
          </p:cNvPicPr>
          <p:nvPr/>
        </p:nvPicPr>
        <p:blipFill>
          <a:blip r:embed="rId2"/>
          <a:srcRect/>
          <a:stretch>
            <a:fillRect/>
          </a:stretch>
        </p:blipFill>
        <p:spPr bwMode="auto">
          <a:xfrm>
            <a:off x="2698750" y="1417638"/>
            <a:ext cx="5873750" cy="4710112"/>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2" name="Title 1"/>
          <p:cNvSpPr>
            <a:spLocks noGrp="1"/>
          </p:cNvSpPr>
          <p:nvPr>
            <p:ph type="title"/>
          </p:nvPr>
        </p:nvSpPr>
        <p:spPr/>
        <p:txBody>
          <a:bodyPr/>
          <a:lstStyle/>
          <a:p>
            <a:r>
              <a:rPr lang="en-US" i="1" smtClean="0">
                <a:latin typeface="Times New Roman" pitchFamily="18" charset="0"/>
                <a:ea typeface="MS PGothic" pitchFamily="34" charset="-128"/>
                <a:cs typeface="Times New Roman" pitchFamily="18" charset="0"/>
              </a:rPr>
              <a:t>c</a:t>
            </a:r>
            <a:r>
              <a:rPr lang="en-US" smtClean="0">
                <a:latin typeface="Arial" charset="0"/>
                <a:ea typeface="MS PGothic" pitchFamily="34" charset="-128"/>
                <a:cs typeface="Times New Roman" pitchFamily="18" charset="0"/>
              </a:rPr>
              <a:t>-Charts</a:t>
            </a:r>
          </a:p>
        </p:txBody>
      </p:sp>
      <p:sp>
        <p:nvSpPr>
          <p:cNvPr id="71743" name="Content Placeholder 4"/>
          <p:cNvSpPr>
            <a:spLocks noGrp="1"/>
          </p:cNvSpPr>
          <p:nvPr>
            <p:ph idx="1"/>
          </p:nvPr>
        </p:nvSpPr>
        <p:spPr/>
        <p:txBody>
          <a:bodyPr/>
          <a:lstStyle/>
          <a:p>
            <a:r>
              <a:rPr lang="en-US" sz="2400" smtClean="0">
                <a:latin typeface="Arial" charset="0"/>
                <a:cs typeface="Arial" charset="0"/>
              </a:rPr>
              <a:t>The previous example counted the number of defective records entered in the database</a:t>
            </a:r>
          </a:p>
          <a:p>
            <a:r>
              <a:rPr lang="en-US" sz="2400" smtClean="0">
                <a:latin typeface="Arial" charset="0"/>
                <a:cs typeface="Arial" charset="0"/>
              </a:rPr>
              <a:t>Records may contain more than one defect</a:t>
            </a:r>
          </a:p>
          <a:p>
            <a:r>
              <a:rPr lang="en-US" sz="2400" b="1" i="1" smtClean="0">
                <a:latin typeface="Times New Roman" pitchFamily="18" charset="0"/>
                <a:cs typeface="Times New Roman" pitchFamily="18" charset="0"/>
              </a:rPr>
              <a:t>c</a:t>
            </a:r>
            <a:r>
              <a:rPr lang="en-US" sz="2400" b="1" smtClean="0">
                <a:latin typeface="Arial" charset="0"/>
                <a:cs typeface="Arial" charset="0"/>
              </a:rPr>
              <a:t>-charts </a:t>
            </a:r>
            <a:r>
              <a:rPr lang="en-US" sz="2400" smtClean="0">
                <a:latin typeface="Arial" charset="0"/>
                <a:cs typeface="Arial" charset="0"/>
              </a:rPr>
              <a:t>are used to control the </a:t>
            </a:r>
            <a:r>
              <a:rPr lang="en-US" sz="2400" i="1" smtClean="0">
                <a:latin typeface="Arial" charset="0"/>
                <a:cs typeface="Arial" charset="0"/>
              </a:rPr>
              <a:t>number</a:t>
            </a:r>
            <a:r>
              <a:rPr lang="en-US" sz="2400" smtClean="0">
                <a:latin typeface="Arial" charset="0"/>
                <a:cs typeface="Arial" charset="0"/>
              </a:rPr>
              <a:t> of defects per unit of output</a:t>
            </a:r>
          </a:p>
          <a:p>
            <a:r>
              <a:rPr lang="en-US" sz="2400" i="1" smtClean="0">
                <a:latin typeface="Times New Roman" pitchFamily="18" charset="0"/>
                <a:cs typeface="Times New Roman" pitchFamily="18" charset="0"/>
              </a:rPr>
              <a:t>c</a:t>
            </a:r>
            <a:r>
              <a:rPr lang="en-US" sz="2400" smtClean="0">
                <a:latin typeface="Arial" charset="0"/>
                <a:cs typeface="Arial" charset="0"/>
              </a:rPr>
              <a:t>-charts are based on the Poisson distribution which has its variance equal to its mean</a:t>
            </a:r>
          </a:p>
          <a:p>
            <a:r>
              <a:rPr lang="en-US" sz="2400" smtClean="0">
                <a:latin typeface="Arial" charset="0"/>
                <a:cs typeface="Arial" charset="0"/>
              </a:rPr>
              <a:t>The mean is     and the standard deviation is </a:t>
            </a:r>
            <a:br>
              <a:rPr lang="en-US" sz="2400" smtClean="0">
                <a:latin typeface="Arial" charset="0"/>
                <a:cs typeface="Arial" charset="0"/>
              </a:rPr>
            </a:br>
            <a:r>
              <a:rPr lang="en-US" sz="2400" smtClean="0">
                <a:latin typeface="Arial" charset="0"/>
                <a:cs typeface="Arial" charset="0"/>
              </a:rPr>
              <a:t>equal to </a:t>
            </a:r>
          </a:p>
          <a:p>
            <a:r>
              <a:rPr lang="en-US" sz="2400" smtClean="0">
                <a:latin typeface="Arial" charset="0"/>
                <a:cs typeface="Arial" charset="0"/>
              </a:rPr>
              <a:t>To compute the control limits we use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15 – </a:t>
            </a:r>
            <a:fld id="{7A2A09FB-E157-4B55-8E5C-798729415881}" type="slidenum">
              <a:rPr lang="en-US"/>
              <a:pPr>
                <a:defRPr/>
              </a:pPr>
              <a:t>38</a:t>
            </a:fld>
            <a:endParaRPr lang="en-US"/>
          </a:p>
        </p:txBody>
      </p:sp>
      <p:grpSp>
        <p:nvGrpSpPr>
          <p:cNvPr id="9" name="Group 8"/>
          <p:cNvGrpSpPr>
            <a:grpSpLocks/>
          </p:cNvGrpSpPr>
          <p:nvPr/>
        </p:nvGrpSpPr>
        <p:grpSpPr bwMode="auto">
          <a:xfrm>
            <a:off x="2311400" y="4281488"/>
            <a:ext cx="4953000" cy="1027112"/>
            <a:chOff x="2311400" y="4281488"/>
            <a:chExt cx="4953000" cy="1027112"/>
          </a:xfrm>
        </p:grpSpPr>
        <p:graphicFrame>
          <p:nvGraphicFramePr>
            <p:cNvPr id="71739" name="Object 59"/>
            <p:cNvGraphicFramePr>
              <a:graphicFrameLocks noChangeAspect="1"/>
            </p:cNvGraphicFramePr>
            <p:nvPr/>
          </p:nvGraphicFramePr>
          <p:xfrm>
            <a:off x="2911475" y="4281488"/>
            <a:ext cx="215900" cy="266700"/>
          </p:xfrm>
          <a:graphic>
            <a:graphicData uri="http://schemas.openxmlformats.org/presentationml/2006/ole">
              <p:oleObj spid="_x0000_s71739" name="Equation" r:id="rId3" imgW="200880" imgH="255960" progId="Equation.3">
                <p:embed/>
              </p:oleObj>
            </a:graphicData>
          </a:graphic>
        </p:graphicFrame>
        <p:graphicFrame>
          <p:nvGraphicFramePr>
            <p:cNvPr id="71740" name="Object 60"/>
            <p:cNvGraphicFramePr>
              <a:graphicFrameLocks noChangeAspect="1"/>
            </p:cNvGraphicFramePr>
            <p:nvPr/>
          </p:nvGraphicFramePr>
          <p:xfrm>
            <a:off x="2311400" y="4521200"/>
            <a:ext cx="457200" cy="406400"/>
          </p:xfrm>
          <a:graphic>
            <a:graphicData uri="http://schemas.openxmlformats.org/presentationml/2006/ole">
              <p:oleObj spid="_x0000_s71740" name="Equation" r:id="rId4" imgW="447840" imgH="393120" progId="Equation.3">
                <p:embed/>
              </p:oleObj>
            </a:graphicData>
          </a:graphic>
        </p:graphicFrame>
        <p:graphicFrame>
          <p:nvGraphicFramePr>
            <p:cNvPr id="71741" name="Object 61"/>
            <p:cNvGraphicFramePr>
              <a:graphicFrameLocks noChangeAspect="1"/>
            </p:cNvGraphicFramePr>
            <p:nvPr/>
          </p:nvGraphicFramePr>
          <p:xfrm>
            <a:off x="6197600" y="4902200"/>
            <a:ext cx="1066800" cy="406400"/>
          </p:xfrm>
          <a:graphic>
            <a:graphicData uri="http://schemas.openxmlformats.org/presentationml/2006/ole">
              <p:oleObj spid="_x0000_s71741" name="Equation" r:id="rId5" imgW="1051200" imgH="393120" progId="Equation.3">
                <p:embed/>
              </p:oleObj>
            </a:graphicData>
          </a:graphic>
        </p:graphicFrame>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Red Top Cab Company </a:t>
            </a:r>
            <a:br>
              <a:rPr lang="en-US" dirty="0"/>
            </a:br>
            <a:r>
              <a:rPr lang="en-US" i="1" dirty="0">
                <a:latin typeface="Times New Roman"/>
                <a:cs typeface="Times New Roman"/>
              </a:rPr>
              <a:t>c</a:t>
            </a:r>
            <a:r>
              <a:rPr lang="en-US" dirty="0"/>
              <a:t>-Chart Example</a:t>
            </a:r>
          </a:p>
        </p:txBody>
      </p:sp>
      <p:sp>
        <p:nvSpPr>
          <p:cNvPr id="72746" name="Content Placeholder 2"/>
          <p:cNvSpPr>
            <a:spLocks noGrp="1"/>
          </p:cNvSpPr>
          <p:nvPr>
            <p:ph idx="1"/>
          </p:nvPr>
        </p:nvSpPr>
        <p:spPr>
          <a:xfrm>
            <a:off x="673100" y="1600200"/>
            <a:ext cx="7823200" cy="2540000"/>
          </a:xfrm>
        </p:spPr>
        <p:txBody>
          <a:bodyPr/>
          <a:lstStyle/>
          <a:p>
            <a:r>
              <a:rPr lang="en-US" sz="2400" smtClean="0">
                <a:latin typeface="Arial" charset="0"/>
                <a:cs typeface="Arial" charset="0"/>
              </a:rPr>
              <a:t>The company receives several complaints each day about the behavior of its drivers</a:t>
            </a:r>
          </a:p>
          <a:p>
            <a:r>
              <a:rPr lang="en-US" sz="2400" smtClean="0">
                <a:latin typeface="Arial" charset="0"/>
                <a:cs typeface="Arial" charset="0"/>
              </a:rPr>
              <a:t>Over a nine-day period the owner received 3, 0, 8, 9, 6, 7, 4, 9, 8 calls from irate passengers, for a total of 54 complaints</a:t>
            </a:r>
          </a:p>
          <a:p>
            <a:r>
              <a:rPr lang="en-US" sz="2400" smtClean="0">
                <a:latin typeface="Arial" charset="0"/>
                <a:cs typeface="Arial" charset="0"/>
              </a:rPr>
              <a:t>To compute the 99.7% control limits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6FB542CB-C81D-4471-8269-E120AECCC19D}" type="slidenum">
              <a:rPr lang="en-US"/>
              <a:pPr>
                <a:defRPr/>
              </a:pPr>
              <a:t>39</a:t>
            </a:fld>
            <a:endParaRPr lang="en-US"/>
          </a:p>
        </p:txBody>
      </p:sp>
      <p:graphicFrame>
        <p:nvGraphicFramePr>
          <p:cNvPr id="6" name="Object 39"/>
          <p:cNvGraphicFramePr>
            <a:graphicFrameLocks noChangeAspect="1"/>
          </p:cNvGraphicFramePr>
          <p:nvPr/>
        </p:nvGraphicFramePr>
        <p:xfrm>
          <a:off x="2508250" y="3943350"/>
          <a:ext cx="4127500" cy="749300"/>
        </p:xfrm>
        <a:graphic>
          <a:graphicData uri="http://schemas.openxmlformats.org/presentationml/2006/ole">
            <p:oleObj spid="_x0000_s72743" name="Equation" r:id="rId3" imgW="4114080" imgH="740520" progId="Equation.3">
              <p:embed/>
            </p:oleObj>
          </a:graphicData>
        </a:graphic>
      </p:graphicFrame>
      <p:grpSp>
        <p:nvGrpSpPr>
          <p:cNvPr id="9" name="Group 8"/>
          <p:cNvGrpSpPr>
            <a:grpSpLocks/>
          </p:cNvGrpSpPr>
          <p:nvPr/>
        </p:nvGrpSpPr>
        <p:grpSpPr bwMode="auto">
          <a:xfrm>
            <a:off x="692150" y="4649788"/>
            <a:ext cx="7086600" cy="1477962"/>
            <a:chOff x="692150" y="4649788"/>
            <a:chExt cx="7086600" cy="1477962"/>
          </a:xfrm>
        </p:grpSpPr>
        <p:graphicFrame>
          <p:nvGraphicFramePr>
            <p:cNvPr id="72744" name="Object 40"/>
            <p:cNvGraphicFramePr>
              <a:graphicFrameLocks noChangeAspect="1"/>
            </p:cNvGraphicFramePr>
            <p:nvPr/>
          </p:nvGraphicFramePr>
          <p:xfrm>
            <a:off x="1339850" y="5124450"/>
            <a:ext cx="6438900" cy="1003300"/>
          </p:xfrm>
          <a:graphic>
            <a:graphicData uri="http://schemas.openxmlformats.org/presentationml/2006/ole">
              <p:oleObj spid="_x0000_s72744" name="Equation" r:id="rId4" imgW="6427080" imgH="987120" progId="Equation.3">
                <p:embed/>
              </p:oleObj>
            </a:graphicData>
          </a:graphic>
        </p:graphicFrame>
        <p:sp>
          <p:nvSpPr>
            <p:cNvPr id="72750" name="Text Box 46"/>
            <p:cNvSpPr txBox="1">
              <a:spLocks noChangeArrowheads="1"/>
            </p:cNvSpPr>
            <p:nvPr/>
          </p:nvSpPr>
          <p:spPr bwMode="auto">
            <a:xfrm>
              <a:off x="692150" y="4649788"/>
              <a:ext cx="868898" cy="461665"/>
            </a:xfrm>
            <a:prstGeom prst="rect">
              <a:avLst/>
            </a:prstGeom>
            <a:noFill/>
            <a:ln w="9525">
              <a:noFill/>
              <a:miter lim="800000"/>
              <a:headEnd/>
              <a:tailEnd/>
            </a:ln>
          </p:spPr>
          <p:txBody>
            <a:bodyPr wrap="none">
              <a:spAutoFit/>
            </a:bodyPr>
            <a:lstStyle/>
            <a:p>
              <a:pPr>
                <a:buClr>
                  <a:schemeClr val="accent2"/>
                </a:buClr>
                <a:buSzPct val="85000"/>
              </a:pPr>
              <a:r>
                <a:rPr lang="en-US" sz="2400">
                  <a:ea typeface="MS PGothic" pitchFamily="34" charset="-128"/>
                </a:rPr>
                <a:t>Thus</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417638"/>
            <a:ext cx="7823200" cy="4800600"/>
          </a:xfrm>
        </p:spPr>
        <p:txBody>
          <a:bodyPr/>
          <a:lstStyle/>
          <a:p>
            <a:r>
              <a:rPr lang="en-US" sz="2800" i="1" smtClean="0">
                <a:latin typeface="Arial" charset="0"/>
                <a:cs typeface="Arial" charset="0"/>
              </a:rPr>
              <a:t>Quality</a:t>
            </a:r>
            <a:r>
              <a:rPr lang="en-US" sz="2800" smtClean="0">
                <a:latin typeface="Arial" charset="0"/>
                <a:cs typeface="Arial" charset="0"/>
              </a:rPr>
              <a:t> is often the major issue in a purchase decision as poor quality can be expensive for both the producing firm and the customer</a:t>
            </a:r>
          </a:p>
          <a:p>
            <a:r>
              <a:rPr lang="en-US" sz="2800" smtClean="0">
                <a:latin typeface="Arial" charset="0"/>
                <a:cs typeface="Arial" charset="0"/>
              </a:rPr>
              <a:t>Quality management, or </a:t>
            </a:r>
            <a:r>
              <a:rPr lang="en-US" sz="2800" i="1" smtClean="0">
                <a:latin typeface="Arial" charset="0"/>
                <a:cs typeface="Arial" charset="0"/>
              </a:rPr>
              <a:t>quality control</a:t>
            </a:r>
            <a:r>
              <a:rPr lang="en-US" sz="2800" smtClean="0">
                <a:latin typeface="Arial" charset="0"/>
                <a:cs typeface="Arial" charset="0"/>
              </a:rPr>
              <a:t> (QC), is critical throughout the organization</a:t>
            </a:r>
          </a:p>
          <a:p>
            <a:r>
              <a:rPr lang="en-US" sz="2800" smtClean="0">
                <a:latin typeface="Arial" charset="0"/>
                <a:cs typeface="Arial" charset="0"/>
              </a:rPr>
              <a:t>Important for manufacturing and services</a:t>
            </a:r>
          </a:p>
          <a:p>
            <a:r>
              <a:rPr lang="en-US" sz="2800" smtClean="0">
                <a:latin typeface="Arial" charset="0"/>
                <a:cs typeface="Arial" charset="0"/>
              </a:rPr>
              <a:t>We will be dealing with the most important statistical methodology, </a:t>
            </a:r>
            <a:r>
              <a:rPr lang="en-US" sz="2800" i="1" smtClean="0">
                <a:latin typeface="Arial" charset="0"/>
                <a:cs typeface="Arial" charset="0"/>
              </a:rPr>
              <a:t>statistical process control </a:t>
            </a:r>
            <a:r>
              <a:rPr lang="en-US" sz="2800" smtClean="0">
                <a:latin typeface="Arial" charset="0"/>
                <a:cs typeface="Arial" charset="0"/>
              </a:rPr>
              <a:t>(SPC)</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15 – </a:t>
            </a:r>
            <a:fld id="{8EF0C70C-9BA4-483A-8C67-0A29935C6221}"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r>
              <a:rPr lang="en-US" smtClean="0">
                <a:latin typeface="Arial" charset="0"/>
                <a:cs typeface="Arial" charset="0"/>
              </a:rPr>
              <a:t>Using Excel QM</a:t>
            </a:r>
          </a:p>
        </p:txBody>
      </p:sp>
      <p:sp>
        <p:nvSpPr>
          <p:cNvPr id="7987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79875"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15 – </a:t>
            </a:r>
            <a:fld id="{995117F7-33E4-47AC-8E33-A20AAE498845}" type="slidenum">
              <a:rPr lang="en-US">
                <a:latin typeface="Arial" charset="0"/>
                <a:cs typeface="Arial" charset="0"/>
              </a:rPr>
              <a:pPr fontAlgn="base">
                <a:spcBef>
                  <a:spcPct val="0"/>
                </a:spcBef>
                <a:spcAft>
                  <a:spcPct val="0"/>
                </a:spcAft>
              </a:pPr>
              <a:t>40</a:t>
            </a:fld>
            <a:endParaRPr lang="en-US">
              <a:latin typeface="Arial" charset="0"/>
              <a:cs typeface="Arial" charset="0"/>
            </a:endParaRPr>
          </a:p>
        </p:txBody>
      </p:sp>
      <p:sp>
        <p:nvSpPr>
          <p:cNvPr id="12" name="TextBox 11"/>
          <p:cNvSpPr txBox="1">
            <a:spLocks noChangeArrowheads="1"/>
          </p:cNvSpPr>
          <p:nvPr/>
        </p:nvSpPr>
        <p:spPr bwMode="auto">
          <a:xfrm>
            <a:off x="546100" y="1427163"/>
            <a:ext cx="7340600" cy="307975"/>
          </a:xfrm>
          <a:prstGeom prst="rect">
            <a:avLst/>
          </a:prstGeom>
          <a:noFill/>
          <a:ln w="9525">
            <a:noFill/>
            <a:miter lim="800000"/>
            <a:headEnd/>
            <a:tailEnd/>
          </a:ln>
        </p:spPr>
        <p:txBody>
          <a:bodyPr>
            <a:spAutoFit/>
          </a:bodyPr>
          <a:lstStyle/>
          <a:p>
            <a:r>
              <a:rPr lang="en-US" sz="1400"/>
              <a:t>PROGRAM 15.4 – Excel QM Solution for Red Top Cab Company</a:t>
            </a:r>
            <a:r>
              <a:rPr lang="en-US" sz="1400" i="1"/>
              <a:t> c</a:t>
            </a:r>
            <a:r>
              <a:rPr lang="en-US" sz="1400"/>
              <a:t>-Chart Example</a:t>
            </a:r>
          </a:p>
        </p:txBody>
      </p:sp>
      <p:pic>
        <p:nvPicPr>
          <p:cNvPr id="3" name="Picture 2" descr="p15-4.pdf"/>
          <p:cNvPicPr>
            <a:picLocks noChangeAspect="1"/>
          </p:cNvPicPr>
          <p:nvPr/>
        </p:nvPicPr>
        <p:blipFill>
          <a:blip r:embed="rId2"/>
          <a:srcRect/>
          <a:stretch>
            <a:fillRect/>
          </a:stretch>
        </p:blipFill>
        <p:spPr bwMode="auto">
          <a:xfrm>
            <a:off x="1504950" y="1978025"/>
            <a:ext cx="6381750" cy="4238625"/>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80898"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80899"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latin typeface="Arial" charset="0"/>
                <a:cs typeface="Arial" charset="0"/>
              </a:rPr>
              <a:t>Defining Quality and TQM</a:t>
            </a:r>
          </a:p>
        </p:txBody>
      </p:sp>
      <p:sp>
        <p:nvSpPr>
          <p:cNvPr id="20482" name="Content Placeholder 2"/>
          <p:cNvSpPr>
            <a:spLocks noGrp="1"/>
          </p:cNvSpPr>
          <p:nvPr>
            <p:ph idx="1"/>
          </p:nvPr>
        </p:nvSpPr>
        <p:spPr/>
        <p:txBody>
          <a:bodyPr/>
          <a:lstStyle/>
          <a:p>
            <a:r>
              <a:rPr lang="en-US" sz="2400" b="1" smtClean="0">
                <a:latin typeface="Arial" charset="0"/>
                <a:cs typeface="Arial" charset="0"/>
              </a:rPr>
              <a:t>Quality</a:t>
            </a:r>
            <a:r>
              <a:rPr lang="en-US" sz="2400" smtClean="0">
                <a:latin typeface="Arial" charset="0"/>
                <a:cs typeface="Arial" charset="0"/>
              </a:rPr>
              <a:t> </a:t>
            </a:r>
            <a:r>
              <a:rPr lang="en-US" sz="2400" i="1" smtClean="0">
                <a:latin typeface="Arial" charset="0"/>
                <a:cs typeface="Arial" charset="0"/>
              </a:rPr>
              <a:t>of a product or service </a:t>
            </a:r>
            <a:r>
              <a:rPr lang="en-US" sz="2400" smtClean="0">
                <a:latin typeface="Arial" charset="0"/>
                <a:cs typeface="Arial" charset="0"/>
              </a:rPr>
              <a:t>is the degree to which the product or service meets specifications</a:t>
            </a:r>
          </a:p>
          <a:p>
            <a:r>
              <a:rPr lang="en-US" sz="2400" smtClean="0">
                <a:latin typeface="Arial" charset="0"/>
                <a:cs typeface="Arial" charset="0"/>
              </a:rPr>
              <a:t>Definitions of </a:t>
            </a:r>
            <a:r>
              <a:rPr lang="en-US" sz="2400" i="1" smtClean="0">
                <a:latin typeface="Arial" charset="0"/>
                <a:cs typeface="Arial" charset="0"/>
              </a:rPr>
              <a:t>quality</a:t>
            </a:r>
            <a:r>
              <a:rPr lang="en-US" sz="2400" smtClean="0">
                <a:latin typeface="Arial" charset="0"/>
                <a:cs typeface="Arial" charset="0"/>
              </a:rPr>
              <a:t> include an added emphasis on meeting the customer’s needs</a:t>
            </a:r>
          </a:p>
          <a:p>
            <a:r>
              <a:rPr lang="en-US" sz="2400" b="1" smtClean="0">
                <a:latin typeface="Arial" charset="0"/>
                <a:cs typeface="Arial" charset="0"/>
              </a:rPr>
              <a:t>Total quality management </a:t>
            </a:r>
            <a:r>
              <a:rPr lang="en-US" sz="2400" smtClean="0">
                <a:latin typeface="Arial" charset="0"/>
                <a:cs typeface="Arial" charset="0"/>
              </a:rPr>
              <a:t>(</a:t>
            </a:r>
            <a:r>
              <a:rPr lang="en-US" sz="2400" b="1" smtClean="0">
                <a:latin typeface="Arial" charset="0"/>
                <a:cs typeface="Arial" charset="0"/>
              </a:rPr>
              <a:t>TQM</a:t>
            </a:r>
            <a:r>
              <a:rPr lang="en-US" sz="2400" smtClean="0">
                <a:latin typeface="Arial" charset="0"/>
                <a:cs typeface="Arial" charset="0"/>
              </a:rPr>
              <a:t>) refers to a quality emphasis that encompasses the entire organization from supplier to customer</a:t>
            </a:r>
          </a:p>
          <a:p>
            <a:r>
              <a:rPr lang="en-US" sz="2400" smtClean="0">
                <a:latin typeface="Arial" charset="0"/>
                <a:ea typeface="MS PGothic" pitchFamily="34" charset="-128"/>
                <a:cs typeface="Arial" charset="0"/>
              </a:rPr>
              <a:t>Meeting the customer’s expectations requires an emphasis on TQM if the firm is to complete as a leader in world markets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88B819C4-3916-4DB4-A351-1B53D604A975}" type="slidenum">
              <a:rPr lang="en-US"/>
              <a:pPr>
                <a:defRPr/>
              </a:pPr>
              <a:t>5</a:t>
            </a:fld>
            <a:endParaRPr lang="en-US"/>
          </a:p>
        </p:txBody>
      </p:sp>
    </p:spTree>
  </p:cSld>
  <p:clrMapOvr>
    <a:masterClrMapping/>
  </p:clrMapOvr>
  <p:transition spd="slow">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Defining Quality and TQM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FB3ADC13-EDC1-415F-84AD-DF51DABD8105}" type="slidenum">
              <a:rPr lang="en-US"/>
              <a:pPr>
                <a:defRPr/>
              </a:pPr>
              <a:t>6</a:t>
            </a:fld>
            <a:endParaRPr lang="en-US"/>
          </a:p>
        </p:txBody>
      </p:sp>
      <p:grpSp>
        <p:nvGrpSpPr>
          <p:cNvPr id="12" name="Group 11"/>
          <p:cNvGrpSpPr>
            <a:grpSpLocks/>
          </p:cNvGrpSpPr>
          <p:nvPr/>
        </p:nvGrpSpPr>
        <p:grpSpPr bwMode="auto">
          <a:xfrm>
            <a:off x="812800" y="1874838"/>
            <a:ext cx="7688263" cy="4043362"/>
            <a:chOff x="812800" y="1595021"/>
            <a:chExt cx="7531100" cy="4044524"/>
          </a:xfrm>
        </p:grpSpPr>
        <p:sp>
          <p:nvSpPr>
            <p:cNvPr id="21510" name="TextBox 5"/>
            <p:cNvSpPr txBox="1">
              <a:spLocks noChangeArrowheads="1"/>
            </p:cNvSpPr>
            <p:nvPr/>
          </p:nvSpPr>
          <p:spPr bwMode="auto">
            <a:xfrm>
              <a:off x="812800" y="1595021"/>
              <a:ext cx="7531100" cy="3998473"/>
            </a:xfrm>
            <a:prstGeom prst="rect">
              <a:avLst/>
            </a:prstGeom>
            <a:noFill/>
            <a:ln w="9525">
              <a:noFill/>
              <a:miter lim="800000"/>
              <a:headEnd/>
              <a:tailEnd/>
            </a:ln>
          </p:spPr>
          <p:txBody>
            <a:bodyPr>
              <a:spAutoFit/>
            </a:bodyPr>
            <a:lstStyle/>
            <a:p>
              <a:pPr marL="228600" indent="-228600">
                <a:lnSpc>
                  <a:spcPct val="90000"/>
                </a:lnSpc>
                <a:spcAft>
                  <a:spcPts val="1200"/>
                </a:spcAft>
              </a:pPr>
              <a:r>
                <a:rPr lang="en-US" sz="2000" b="1"/>
                <a:t>“Quality is the degree to which a specific product conforms to a design or specification.” </a:t>
              </a:r>
              <a:r>
                <a:rPr lang="en-US" sz="2000"/>
                <a:t>(Gilmore, 1974)</a:t>
              </a:r>
            </a:p>
            <a:p>
              <a:pPr marL="228600" indent="-228600">
                <a:lnSpc>
                  <a:spcPct val="90000"/>
                </a:lnSpc>
                <a:spcAft>
                  <a:spcPts val="1200"/>
                </a:spcAft>
              </a:pPr>
              <a:r>
                <a:rPr lang="en-US" sz="2000" b="1"/>
                <a:t>“Quality is the totality of features and characteristics of a product or service that bears on its ability to satisfy stated or implied needs.” </a:t>
              </a:r>
              <a:r>
                <a:rPr lang="en-US" sz="2000"/>
                <a:t>(Johnson and Winchell, 1989)</a:t>
              </a:r>
            </a:p>
            <a:p>
              <a:pPr marL="228600" indent="-228600">
                <a:lnSpc>
                  <a:spcPct val="90000"/>
                </a:lnSpc>
                <a:spcAft>
                  <a:spcPts val="1200"/>
                </a:spcAft>
              </a:pPr>
              <a:r>
                <a:rPr lang="en-US" sz="2000" b="1"/>
                <a:t>“Quality is fitness for use.” </a:t>
              </a:r>
              <a:r>
                <a:rPr lang="en-US" sz="2000"/>
                <a:t>(Juran, 1974)</a:t>
              </a:r>
            </a:p>
            <a:p>
              <a:pPr marL="228600" indent="-228600">
                <a:lnSpc>
                  <a:spcPct val="90000"/>
                </a:lnSpc>
                <a:spcAft>
                  <a:spcPts val="1200"/>
                </a:spcAft>
              </a:pPr>
              <a:r>
                <a:rPr lang="en-US" sz="2000" b="1"/>
                <a:t>“Quality is defined by the customer; customers want products and services that, throughout their lives, meet customers’ needs and expectations at a cost that represents value.” </a:t>
              </a:r>
              <a:r>
                <a:rPr lang="en-US" sz="2000"/>
                <a:t>(Ford, 1991)</a:t>
              </a:r>
            </a:p>
            <a:p>
              <a:pPr marL="228600" indent="-228600">
                <a:lnSpc>
                  <a:spcPct val="90000"/>
                </a:lnSpc>
                <a:spcAft>
                  <a:spcPts val="1200"/>
                </a:spcAft>
              </a:pPr>
              <a:r>
                <a:rPr lang="en-US" sz="2000" b="1"/>
                <a:t>“Even though quality cannot be defined, you know what it is.” </a:t>
              </a:r>
              <a:r>
                <a:rPr lang="en-US" sz="2000"/>
                <a:t>(Pirsig, 1974)</a:t>
              </a:r>
            </a:p>
          </p:txBody>
        </p:sp>
        <p:cxnSp>
          <p:nvCxnSpPr>
            <p:cNvPr id="8" name="Straight Connector 7"/>
            <p:cNvCxnSpPr/>
            <p:nvPr/>
          </p:nvCxnSpPr>
          <p:spPr>
            <a:xfrm>
              <a:off x="812800" y="1595021"/>
              <a:ext cx="7531100" cy="0"/>
            </a:xfrm>
            <a:prstGeom prst="line">
              <a:avLst/>
            </a:prstGeom>
            <a:ln w="28575" cmpd="sng"/>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812800" y="5639545"/>
              <a:ext cx="7531100" cy="0"/>
            </a:xfrm>
            <a:prstGeom prst="line">
              <a:avLst/>
            </a:prstGeom>
            <a:ln w="28575" cmpd="sng"/>
            <a:effectLst/>
          </p:spPr>
          <p:style>
            <a:lnRef idx="2">
              <a:schemeClr val="accent1"/>
            </a:lnRef>
            <a:fillRef idx="0">
              <a:schemeClr val="accent1"/>
            </a:fillRef>
            <a:effectRef idx="1">
              <a:schemeClr val="accent1"/>
            </a:effectRef>
            <a:fontRef idx="minor">
              <a:schemeClr val="tx1"/>
            </a:fontRef>
          </p:style>
        </p:cxnSp>
      </p:grpSp>
      <p:sp>
        <p:nvSpPr>
          <p:cNvPr id="13" name="TextBox 12"/>
          <p:cNvSpPr txBox="1">
            <a:spLocks noChangeArrowheads="1"/>
          </p:cNvSpPr>
          <p:nvPr/>
        </p:nvSpPr>
        <p:spPr bwMode="auto">
          <a:xfrm>
            <a:off x="812800" y="1377950"/>
            <a:ext cx="5499100" cy="307975"/>
          </a:xfrm>
          <a:prstGeom prst="rect">
            <a:avLst/>
          </a:prstGeom>
          <a:noFill/>
          <a:ln w="9525">
            <a:noFill/>
            <a:miter lim="800000"/>
            <a:headEnd/>
            <a:tailEnd/>
          </a:ln>
        </p:spPr>
        <p:txBody>
          <a:bodyPr>
            <a:spAutoFit/>
          </a:bodyPr>
          <a:lstStyle/>
          <a:p>
            <a:r>
              <a:rPr lang="en-US" sz="1400"/>
              <a:t>TABLE 15.1 – Several Definitions of Quality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latin typeface="Arial" charset="0"/>
                <a:cs typeface="Arial" charset="0"/>
              </a:rPr>
              <a:t>Statistical Process Control</a:t>
            </a:r>
          </a:p>
        </p:txBody>
      </p:sp>
      <p:sp>
        <p:nvSpPr>
          <p:cNvPr id="22530" name="Content Placeholder 2"/>
          <p:cNvSpPr>
            <a:spLocks noGrp="1"/>
          </p:cNvSpPr>
          <p:nvPr>
            <p:ph idx="1"/>
          </p:nvPr>
        </p:nvSpPr>
        <p:spPr/>
        <p:txBody>
          <a:bodyPr/>
          <a:lstStyle/>
          <a:p>
            <a:r>
              <a:rPr lang="en-US" sz="2400" i="1" smtClean="0">
                <a:latin typeface="Arial" charset="0"/>
                <a:cs typeface="Arial" charset="0"/>
              </a:rPr>
              <a:t>Statistical process control </a:t>
            </a:r>
            <a:r>
              <a:rPr lang="en-US" sz="2400" smtClean="0">
                <a:latin typeface="Arial" charset="0"/>
                <a:cs typeface="Arial" charset="0"/>
              </a:rPr>
              <a:t>involves establishing and monitoring standards, making measurements, and taking corrective action as a product or service is being produced</a:t>
            </a:r>
          </a:p>
          <a:p>
            <a:pPr lvl="1"/>
            <a:r>
              <a:rPr lang="en-US" sz="2000" smtClean="0">
                <a:latin typeface="Arial" charset="0"/>
                <a:cs typeface="Arial" charset="0"/>
              </a:rPr>
              <a:t>Samples of process output are examined</a:t>
            </a:r>
          </a:p>
          <a:p>
            <a:pPr lvl="1"/>
            <a:r>
              <a:rPr lang="en-US" sz="2000" smtClean="0">
                <a:latin typeface="Arial" charset="0"/>
                <a:cs typeface="Arial" charset="0"/>
              </a:rPr>
              <a:t>If sample results fall outside certain specific ranges, the process is stopped and the assignable cause is located and removed</a:t>
            </a:r>
          </a:p>
          <a:p>
            <a:r>
              <a:rPr lang="en-US" sz="2400" smtClean="0">
                <a:latin typeface="Arial" charset="0"/>
                <a:cs typeface="Arial" charset="0"/>
              </a:rPr>
              <a:t>A </a:t>
            </a:r>
            <a:r>
              <a:rPr lang="en-US" sz="2400" b="1" smtClean="0">
                <a:latin typeface="Arial" charset="0"/>
                <a:cs typeface="Arial" charset="0"/>
              </a:rPr>
              <a:t>control chart </a:t>
            </a:r>
            <a:r>
              <a:rPr lang="en-US" sz="2400" smtClean="0">
                <a:latin typeface="Arial" charset="0"/>
                <a:cs typeface="Arial" charset="0"/>
              </a:rPr>
              <a:t>is a graphical presentation of data over time</a:t>
            </a:r>
          </a:p>
          <a:p>
            <a:pPr lvl="1"/>
            <a:r>
              <a:rPr lang="en-US" sz="2000" smtClean="0">
                <a:latin typeface="Arial" charset="0"/>
                <a:cs typeface="Arial" charset="0"/>
              </a:rPr>
              <a:t>Shows upper and lower limits of the process we want to control</a:t>
            </a:r>
          </a:p>
          <a:p>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15 – </a:t>
            </a:r>
            <a:fld id="{822A8DBA-5688-4A75-AD67-44CCD7500AF6}" type="slidenum">
              <a:rPr lang="en-US"/>
              <a:pPr>
                <a:defRPr/>
              </a:pPr>
              <a:t>7</a:t>
            </a:fld>
            <a:endParaRPr lang="en-US"/>
          </a:p>
        </p:txBody>
      </p:sp>
    </p:spTree>
  </p:cSld>
  <p:clrMapOvr>
    <a:masterClrMapping/>
  </p:clrMapOvr>
  <p:transition spd="slow">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274638"/>
            <a:ext cx="2692400" cy="2887662"/>
          </a:xfrm>
        </p:spPr>
        <p:txBody>
          <a:bodyPr anchor="t"/>
          <a:lstStyle/>
          <a:p>
            <a:pPr algn="l"/>
            <a:r>
              <a:rPr lang="en-US" sz="4000" smtClean="0">
                <a:latin typeface="Arial" charset="0"/>
                <a:cs typeface="Arial" charset="0"/>
              </a:rPr>
              <a:t>Patterns in </a:t>
            </a:r>
            <a:br>
              <a:rPr lang="en-US" sz="4000" smtClean="0">
                <a:latin typeface="Arial" charset="0"/>
                <a:cs typeface="Arial" charset="0"/>
              </a:rPr>
            </a:br>
            <a:r>
              <a:rPr lang="en-US" sz="4000" smtClean="0">
                <a:latin typeface="Arial" charset="0"/>
                <a:cs typeface="Arial" charset="0"/>
              </a:rPr>
              <a:t>Control Charts</a:t>
            </a:r>
          </a:p>
        </p:txBody>
      </p:sp>
      <p:sp>
        <p:nvSpPr>
          <p:cNvPr id="2355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23555"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15 – </a:t>
            </a:r>
            <a:fld id="{B9906E24-525E-4D85-9DB1-7B6BBCAC6B29}" type="slidenum">
              <a:rPr lang="en-US">
                <a:latin typeface="Arial" charset="0"/>
                <a:cs typeface="Arial" charset="0"/>
              </a:rPr>
              <a:pPr fontAlgn="base">
                <a:spcBef>
                  <a:spcPct val="0"/>
                </a:spcBef>
                <a:spcAft>
                  <a:spcPct val="0"/>
                </a:spcAft>
              </a:pPr>
              <a:t>8</a:t>
            </a:fld>
            <a:endParaRPr lang="en-US">
              <a:latin typeface="Arial" charset="0"/>
              <a:cs typeface="Arial" charset="0"/>
            </a:endParaRPr>
          </a:p>
        </p:txBody>
      </p:sp>
      <p:pic>
        <p:nvPicPr>
          <p:cNvPr id="6" name="Picture 5" descr="f15-1.pdf"/>
          <p:cNvPicPr>
            <a:picLocks noChangeAspect="1"/>
          </p:cNvPicPr>
          <p:nvPr/>
        </p:nvPicPr>
        <p:blipFill>
          <a:blip r:embed="rId2"/>
          <a:srcRect/>
          <a:stretch>
            <a:fillRect/>
          </a:stretch>
        </p:blipFill>
        <p:spPr bwMode="auto">
          <a:xfrm>
            <a:off x="2747963" y="547688"/>
            <a:ext cx="6167437" cy="5688012"/>
          </a:xfrm>
          <a:prstGeom prst="rect">
            <a:avLst/>
          </a:prstGeom>
          <a:noFill/>
          <a:ln w="9525">
            <a:noFill/>
            <a:miter lim="800000"/>
            <a:headEnd/>
            <a:tailEnd/>
          </a:ln>
        </p:spPr>
      </p:pic>
      <p:sp>
        <p:nvSpPr>
          <p:cNvPr id="7" name="TextBox 6"/>
          <p:cNvSpPr txBox="1">
            <a:spLocks noChangeArrowheads="1"/>
          </p:cNvSpPr>
          <p:nvPr/>
        </p:nvSpPr>
        <p:spPr bwMode="auto">
          <a:xfrm>
            <a:off x="527050" y="3159125"/>
            <a:ext cx="1644650" cy="954088"/>
          </a:xfrm>
          <a:prstGeom prst="rect">
            <a:avLst/>
          </a:prstGeom>
          <a:noFill/>
          <a:ln w="9525">
            <a:noFill/>
            <a:miter lim="800000"/>
            <a:headEnd/>
            <a:tailEnd/>
          </a:ln>
        </p:spPr>
        <p:txBody>
          <a:bodyPr>
            <a:spAutoFit/>
          </a:bodyPr>
          <a:lstStyle/>
          <a:p>
            <a:r>
              <a:rPr lang="en-US" sz="1400"/>
              <a:t>FIGURE 15.1 – Patterns to Look for in Control Charts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latin typeface="Arial" charset="0"/>
                <a:cs typeface="Arial" charset="0"/>
              </a:rPr>
              <a:t>Variability in the Process</a:t>
            </a:r>
          </a:p>
        </p:txBody>
      </p:sp>
      <p:sp>
        <p:nvSpPr>
          <p:cNvPr id="24578" name="Content Placeholder 4"/>
          <p:cNvSpPr>
            <a:spLocks noGrp="1"/>
          </p:cNvSpPr>
          <p:nvPr>
            <p:ph idx="1"/>
          </p:nvPr>
        </p:nvSpPr>
        <p:spPr/>
        <p:txBody>
          <a:bodyPr/>
          <a:lstStyle/>
          <a:p>
            <a:r>
              <a:rPr lang="en-US" smtClean="0">
                <a:latin typeface="Arial" charset="0"/>
                <a:cs typeface="Arial" charset="0"/>
              </a:rPr>
              <a:t>All processes are subject to a certain degree of variability</a:t>
            </a:r>
          </a:p>
          <a:p>
            <a:r>
              <a:rPr lang="en-US" smtClean="0">
                <a:latin typeface="Arial" charset="0"/>
                <a:cs typeface="Arial" charset="0"/>
              </a:rPr>
              <a:t>Common and special causes</a:t>
            </a:r>
          </a:p>
          <a:p>
            <a:r>
              <a:rPr lang="en-US" smtClean="0">
                <a:latin typeface="Arial" charset="0"/>
                <a:cs typeface="Arial" charset="0"/>
              </a:rPr>
              <a:t>Key is to keep variation under control</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15 – </a:t>
            </a:r>
            <a:fld id="{0DA30B79-0807-48EF-8C32-AAE922C61711}" type="slidenum">
              <a:rPr lang="en-US"/>
              <a:pPr>
                <a:defRPr/>
              </a:pPr>
              <a:t>9</a:t>
            </a:fld>
            <a:endParaRPr lang="en-US"/>
          </a:p>
        </p:txBody>
      </p:sp>
    </p:spTree>
  </p:cSld>
  <p:clrMapOvr>
    <a:masterClrMapping/>
  </p:clrMapOvr>
  <p:transition spd="slow">
    <p:pull dir="lu"/>
  </p:transition>
  <p:timing>
    <p:tnLst>
      <p:par>
        <p:cTn id="1" dur="indefinite" restart="never" nodeType="tmRoot"/>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5635</TotalTime>
  <Words>2483</Words>
  <Application>Microsoft Macintosh PowerPoint</Application>
  <PresentationFormat>On-screen Show (4:3)</PresentationFormat>
  <Paragraphs>557</Paragraphs>
  <Slides>41</Slides>
  <Notes>0</Notes>
  <HiddenSlides>0</HiddenSlides>
  <MMClips>0</MMClips>
  <ScaleCrop>false</ScaleCrop>
  <HeadingPairs>
    <vt:vector size="8" baseType="variant">
      <vt:variant>
        <vt:lpstr>Fonts Used</vt:lpstr>
      </vt:variant>
      <vt:variant>
        <vt:i4>7</vt:i4>
      </vt:variant>
      <vt:variant>
        <vt:lpstr>Design Template</vt:lpstr>
      </vt:variant>
      <vt:variant>
        <vt:i4>12</vt:i4>
      </vt:variant>
      <vt:variant>
        <vt:lpstr>Embedded OLE Servers</vt:lpstr>
      </vt:variant>
      <vt:variant>
        <vt:i4>1</vt:i4>
      </vt:variant>
      <vt:variant>
        <vt:lpstr>Slide Titles</vt:lpstr>
      </vt:variant>
      <vt:variant>
        <vt:i4>41</vt:i4>
      </vt:variant>
    </vt:vector>
  </HeadingPairs>
  <TitlesOfParts>
    <vt:vector size="61" baseType="lpstr">
      <vt:lpstr>Calibri</vt:lpstr>
      <vt:lpstr>Arial</vt:lpstr>
      <vt:lpstr>Calibri Light</vt:lpstr>
      <vt:lpstr>MS PGothic</vt:lpstr>
      <vt:lpstr>Symbol</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Statistical Quality Control </vt:lpstr>
      <vt:lpstr>Slide 2</vt:lpstr>
      <vt:lpstr>Slide 3</vt:lpstr>
      <vt:lpstr>Introduction</vt:lpstr>
      <vt:lpstr>Defining Quality and TQM</vt:lpstr>
      <vt:lpstr>Defining Quality and TQM</vt:lpstr>
      <vt:lpstr>Statistical Process Control</vt:lpstr>
      <vt:lpstr>Patterns in  Control Charts</vt:lpstr>
      <vt:lpstr>Variability in the Process</vt:lpstr>
      <vt:lpstr>Building Control Charts</vt:lpstr>
      <vt:lpstr>Building Control Charts</vt:lpstr>
      <vt:lpstr>Building Control Charts</vt:lpstr>
      <vt:lpstr>Control Charts for Variables</vt:lpstr>
      <vt:lpstr>The Central Limit Theorem</vt:lpstr>
      <vt:lpstr>The Central Limit Theorem</vt:lpstr>
      <vt:lpstr>The Central Limit Theorem</vt:lpstr>
      <vt:lpstr>The Central Limit Theorem</vt:lpstr>
      <vt:lpstr>The Central Limit Theorem</vt:lpstr>
      <vt:lpstr>The Central Limit Theorem</vt:lpstr>
      <vt:lpstr>Setting the x-Chart Limits</vt:lpstr>
      <vt:lpstr>Box Filling Example</vt:lpstr>
      <vt:lpstr>Box Filling Example</vt:lpstr>
      <vt:lpstr>Factors for Computing  Control Chart Limits</vt:lpstr>
      <vt:lpstr>Using Excel QM</vt:lpstr>
      <vt:lpstr>Super Cola</vt:lpstr>
      <vt:lpstr>Using Excel QM</vt:lpstr>
      <vt:lpstr>Setting Range Chart Limits</vt:lpstr>
      <vt:lpstr>Setting Range Chart Limits</vt:lpstr>
      <vt:lpstr>Range Example</vt:lpstr>
      <vt:lpstr>Five Steps to Follow in Using  x and R-Charts</vt:lpstr>
      <vt:lpstr>Five Steps to Follow in Using  x and R-Charts</vt:lpstr>
      <vt:lpstr>Control Charts for Attributes</vt:lpstr>
      <vt:lpstr>p-Charts</vt:lpstr>
      <vt:lpstr>ARCO p-Chart Example</vt:lpstr>
      <vt:lpstr>ARCO p-Chart Example</vt:lpstr>
      <vt:lpstr>ARCO p-Chart Example</vt:lpstr>
      <vt:lpstr>Using Excel QM</vt:lpstr>
      <vt:lpstr>c-Charts</vt:lpstr>
      <vt:lpstr>Red Top Cab Company  c-Chart Example</vt:lpstr>
      <vt:lpstr>Using Excel QM</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Ch 15 – Statistical Quality Control</dc:subject>
  <dc:creator>Jeff Heyl</dc:creator>
  <cp:keywords/>
  <dc:description/>
  <cp:lastModifiedBy>UMURRM2</cp:lastModifiedBy>
  <cp:revision>889</cp:revision>
  <dcterms:created xsi:type="dcterms:W3CDTF">2013-10-16T01:01:25Z</dcterms:created>
  <dcterms:modified xsi:type="dcterms:W3CDTF">2014-03-05T20:18:15Z</dcterms:modified>
  <cp:category/>
</cp:coreProperties>
</file>