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4"/>
  </p:notesMasterIdLst>
  <p:handoutMasterIdLst>
    <p:handoutMasterId r:id="rId95"/>
  </p:handoutMasterIdLst>
  <p:sldIdLst>
    <p:sldId id="292" r:id="rId2"/>
    <p:sldId id="258" r:id="rId3"/>
    <p:sldId id="259" r:id="rId4"/>
    <p:sldId id="395" r:id="rId5"/>
    <p:sldId id="260" r:id="rId6"/>
    <p:sldId id="396" r:id="rId7"/>
    <p:sldId id="397" r:id="rId8"/>
    <p:sldId id="398" r:id="rId9"/>
    <p:sldId id="399" r:id="rId10"/>
    <p:sldId id="400" r:id="rId11"/>
    <p:sldId id="402" r:id="rId12"/>
    <p:sldId id="401" r:id="rId13"/>
    <p:sldId id="405" r:id="rId14"/>
    <p:sldId id="403" r:id="rId15"/>
    <p:sldId id="404" r:id="rId16"/>
    <p:sldId id="406" r:id="rId17"/>
    <p:sldId id="410" r:id="rId18"/>
    <p:sldId id="407" r:id="rId19"/>
    <p:sldId id="408" r:id="rId20"/>
    <p:sldId id="411" r:id="rId21"/>
    <p:sldId id="412" r:id="rId22"/>
    <p:sldId id="413" r:id="rId23"/>
    <p:sldId id="414" r:id="rId24"/>
    <p:sldId id="415" r:id="rId25"/>
    <p:sldId id="416" r:id="rId26"/>
    <p:sldId id="418" r:id="rId27"/>
    <p:sldId id="419" r:id="rId28"/>
    <p:sldId id="417" r:id="rId29"/>
    <p:sldId id="420" r:id="rId30"/>
    <p:sldId id="421" r:id="rId31"/>
    <p:sldId id="422" r:id="rId32"/>
    <p:sldId id="423" r:id="rId33"/>
    <p:sldId id="424" r:id="rId34"/>
    <p:sldId id="425" r:id="rId35"/>
    <p:sldId id="426" r:id="rId36"/>
    <p:sldId id="427" r:id="rId37"/>
    <p:sldId id="428" r:id="rId38"/>
    <p:sldId id="429" r:id="rId39"/>
    <p:sldId id="430" r:id="rId40"/>
    <p:sldId id="431" r:id="rId41"/>
    <p:sldId id="432" r:id="rId42"/>
    <p:sldId id="433" r:id="rId43"/>
    <p:sldId id="434" r:id="rId44"/>
    <p:sldId id="435" r:id="rId45"/>
    <p:sldId id="436" r:id="rId46"/>
    <p:sldId id="437" r:id="rId47"/>
    <p:sldId id="438" r:id="rId48"/>
    <p:sldId id="439" r:id="rId49"/>
    <p:sldId id="440" r:id="rId50"/>
    <p:sldId id="441" r:id="rId51"/>
    <p:sldId id="442" r:id="rId52"/>
    <p:sldId id="443" r:id="rId53"/>
    <p:sldId id="444" r:id="rId54"/>
    <p:sldId id="445" r:id="rId55"/>
    <p:sldId id="446" r:id="rId56"/>
    <p:sldId id="447" r:id="rId57"/>
    <p:sldId id="448" r:id="rId58"/>
    <p:sldId id="449" r:id="rId59"/>
    <p:sldId id="451" r:id="rId60"/>
    <p:sldId id="450" r:id="rId61"/>
    <p:sldId id="452" r:id="rId62"/>
    <p:sldId id="453" r:id="rId63"/>
    <p:sldId id="454" r:id="rId64"/>
    <p:sldId id="455" r:id="rId65"/>
    <p:sldId id="456" r:id="rId66"/>
    <p:sldId id="457" r:id="rId67"/>
    <p:sldId id="458" r:id="rId68"/>
    <p:sldId id="459" r:id="rId69"/>
    <p:sldId id="460" r:id="rId70"/>
    <p:sldId id="461" r:id="rId71"/>
    <p:sldId id="462" r:id="rId72"/>
    <p:sldId id="463" r:id="rId73"/>
    <p:sldId id="464" r:id="rId74"/>
    <p:sldId id="465" r:id="rId75"/>
    <p:sldId id="466" r:id="rId76"/>
    <p:sldId id="467" r:id="rId77"/>
    <p:sldId id="468" r:id="rId78"/>
    <p:sldId id="469" r:id="rId79"/>
    <p:sldId id="470" r:id="rId80"/>
    <p:sldId id="471" r:id="rId81"/>
    <p:sldId id="472" r:id="rId82"/>
    <p:sldId id="473" r:id="rId83"/>
    <p:sldId id="474" r:id="rId84"/>
    <p:sldId id="475" r:id="rId85"/>
    <p:sldId id="476" r:id="rId86"/>
    <p:sldId id="477" r:id="rId87"/>
    <p:sldId id="479" r:id="rId88"/>
    <p:sldId id="480" r:id="rId89"/>
    <p:sldId id="482" r:id="rId90"/>
    <p:sldId id="483" r:id="rId91"/>
    <p:sldId id="484" r:id="rId92"/>
    <p:sldId id="394" r:id="rId9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38672"/>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0542EEB-EF38-4566-9733-217920CD31E9}"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EA3B54B8-36F8-430B-ACA9-B90898D7B129}"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4F0F49D-0001-430B-8B24-23814A7B39D5}"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32FC483C-EEE0-477C-A604-F4D6E30CF8AF}"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D1ECDBFD-0B7F-43FC-B920-704EE7953BDE}"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8F163339-678A-4C9D-807C-E174D672BEAC}"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smtClean="0"/>
            </a:lvl1pPr>
          </a:lstStyle>
          <a:p>
            <a:pPr>
              <a:defRPr/>
            </a:pPr>
            <a:r>
              <a:rPr lang="en-US"/>
              <a:t>M7 – </a:t>
            </a:r>
            <a:fld id="{EECA3552-2F24-4FD1-AB5F-FA8A4D914497}" type="slidenum">
              <a:rPr lang="en-US"/>
              <a:pPr>
                <a:defRPr/>
              </a:pPr>
              <a:t>‹#›</a:t>
            </a:fld>
            <a:endParaRPr lang="en-US"/>
          </a:p>
        </p:txBody>
      </p:sp>
      <p:sp>
        <p:nvSpPr>
          <p:cNvPr id="4" name="Date Placeholder 3"/>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M7 – </a:t>
            </a:r>
            <a:fld id="{4BF1EB44-7CF6-446E-903A-711DA8A766FD}"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B15E3C9D-FE6E-45F5-81A3-A9F6C732F35B}"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M7 – </a:t>
            </a:r>
            <a:fld id="{316E79FB-D255-43A7-B9F5-240EB6786C49}"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M7 – </a:t>
            </a:r>
            <a:fld id="{A6D37D19-F67D-46DF-AE72-26999D71D03A}"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M7 – </a:t>
            </a:r>
            <a:fld id="{65900004-D3C8-4E38-97E9-884D44331C27}"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M7 – </a:t>
            </a:r>
            <a:fld id="{B2F596B3-DC49-4464-B6B2-D62BA3C6945A}"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AE3C8091-6AD0-4BF4-8815-72548001EC32}"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5CDA7D73-9DA8-43E7-8D1A-5F976FF5CE40}"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07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M7 – </a:t>
            </a:r>
            <a:fld id="{73BE9FFD-76A9-4E6B-B031-322CE282C27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7.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956425" y="706438"/>
            <a:ext cx="195421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6386" name="Picture 1"/>
          <p:cNvPicPr>
            <a:picLocks noChangeAspect="1"/>
          </p:cNvPicPr>
          <p:nvPr/>
        </p:nvPicPr>
        <p:blipFill>
          <a:blip r:embed="rId2"/>
          <a:srcRect/>
          <a:stretch>
            <a:fillRect/>
          </a:stretch>
        </p:blipFill>
        <p:spPr bwMode="auto">
          <a:xfrm>
            <a:off x="4346575" y="695325"/>
            <a:ext cx="2638425" cy="1054100"/>
          </a:xfrm>
          <a:prstGeom prst="rect">
            <a:avLst/>
          </a:prstGeom>
          <a:noFill/>
          <a:ln w="9525">
            <a:noFill/>
            <a:miter lim="800000"/>
            <a:headEnd/>
            <a:tailEnd/>
          </a:ln>
        </p:spPr>
      </p:pic>
      <p:sp>
        <p:nvSpPr>
          <p:cNvPr id="16387"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Linear Programming: The Simplex Method </a:t>
            </a:r>
          </a:p>
        </p:txBody>
      </p:sp>
      <p:pic>
        <p:nvPicPr>
          <p:cNvPr id="16388" name="Picture 6"/>
          <p:cNvPicPr>
            <a:picLocks noChangeAspect="1"/>
          </p:cNvPicPr>
          <p:nvPr/>
        </p:nvPicPr>
        <p:blipFill>
          <a:blip r:embed="rId3"/>
          <a:srcRect/>
          <a:stretch>
            <a:fillRect/>
          </a:stretch>
        </p:blipFill>
        <p:spPr bwMode="auto">
          <a:xfrm>
            <a:off x="330200" y="660400"/>
            <a:ext cx="4033838" cy="4648200"/>
          </a:xfrm>
          <a:prstGeom prst="rect">
            <a:avLst/>
          </a:prstGeom>
          <a:noFill/>
          <a:ln w="9525">
            <a:noFill/>
            <a:miter lim="800000"/>
            <a:headEnd/>
            <a:tailEnd/>
          </a:ln>
        </p:spPr>
      </p:pic>
      <p:sp>
        <p:nvSpPr>
          <p:cNvPr id="16389" name="TextBox 9"/>
          <p:cNvSpPr txBox="1">
            <a:spLocks noChangeArrowheads="1"/>
          </p:cNvSpPr>
          <p:nvPr/>
        </p:nvSpPr>
        <p:spPr bwMode="auto">
          <a:xfrm>
            <a:off x="7380288"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7</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Finding an Initial Solution Algebraically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0B7CFE26-C69E-4849-AD2B-16C8868CD64E}" type="slidenum">
              <a:rPr lang="en-US"/>
              <a:pPr>
                <a:defRPr/>
              </a:pPr>
              <a:t>10</a:t>
            </a:fld>
            <a:endParaRPr lang="en-US"/>
          </a:p>
        </p:txBody>
      </p:sp>
      <p:sp>
        <p:nvSpPr>
          <p:cNvPr id="15" name="Text Box 15"/>
          <p:cNvSpPr txBox="1">
            <a:spLocks noChangeArrowheads="1"/>
          </p:cNvSpPr>
          <p:nvPr/>
        </p:nvSpPr>
        <p:spPr bwMode="auto">
          <a:xfrm>
            <a:off x="625475" y="1579563"/>
            <a:ext cx="5813425" cy="307975"/>
          </a:xfrm>
          <a:prstGeom prst="rect">
            <a:avLst/>
          </a:prstGeom>
          <a:noFill/>
          <a:ln w="9525">
            <a:noFill/>
            <a:miter lim="800000"/>
            <a:headEnd/>
            <a:tailEnd/>
          </a:ln>
        </p:spPr>
        <p:txBody>
          <a:bodyPr wrap="none">
            <a:spAutoFit/>
          </a:bodyPr>
          <a:lstStyle/>
          <a:p>
            <a:r>
              <a:rPr lang="en-US" sz="1400">
                <a:ea typeface="MS PGothic" pitchFamily="34" charset="-128"/>
              </a:rPr>
              <a:t>FIGURE M7.1 – Corner Points of the Flair Furniture Company Problem </a:t>
            </a:r>
          </a:p>
        </p:txBody>
      </p:sp>
      <p:grpSp>
        <p:nvGrpSpPr>
          <p:cNvPr id="40" name="Group 39"/>
          <p:cNvGrpSpPr>
            <a:grpSpLocks/>
          </p:cNvGrpSpPr>
          <p:nvPr/>
        </p:nvGrpSpPr>
        <p:grpSpPr bwMode="auto">
          <a:xfrm>
            <a:off x="1401763" y="1908175"/>
            <a:ext cx="6196012" cy="4540250"/>
            <a:chOff x="1401226" y="1908551"/>
            <a:chExt cx="6196548" cy="4540251"/>
          </a:xfrm>
        </p:grpSpPr>
        <p:sp>
          <p:nvSpPr>
            <p:cNvPr id="90118" name="Freeform 28"/>
            <p:cNvSpPr>
              <a:spLocks/>
            </p:cNvSpPr>
            <p:nvPr/>
          </p:nvSpPr>
          <p:spPr bwMode="auto">
            <a:xfrm>
              <a:off x="2489200" y="3230939"/>
              <a:ext cx="1797050" cy="2540000"/>
            </a:xfrm>
            <a:custGeom>
              <a:avLst/>
              <a:gdLst>
                <a:gd name="T0" fmla="*/ 0 w 1132"/>
                <a:gd name="T1" fmla="*/ 0 h 1600"/>
                <a:gd name="T2" fmla="*/ 0 w 1132"/>
                <a:gd name="T3" fmla="*/ 2147483647 h 1600"/>
                <a:gd name="T4" fmla="*/ 2147483647 w 1132"/>
                <a:gd name="T5" fmla="*/ 2147483647 h 1600"/>
                <a:gd name="T6" fmla="*/ 2147483647 w 1132"/>
                <a:gd name="T7" fmla="*/ 2147483647 h 1600"/>
                <a:gd name="T8" fmla="*/ 0 w 1132"/>
                <a:gd name="T9" fmla="*/ 0 h 1600"/>
                <a:gd name="T10" fmla="*/ 0 60000 65536"/>
                <a:gd name="T11" fmla="*/ 0 60000 65536"/>
                <a:gd name="T12" fmla="*/ 0 60000 65536"/>
                <a:gd name="T13" fmla="*/ 0 60000 65536"/>
                <a:gd name="T14" fmla="*/ 0 60000 65536"/>
                <a:gd name="T15" fmla="*/ 0 w 1132"/>
                <a:gd name="T16" fmla="*/ 0 h 1600"/>
                <a:gd name="T17" fmla="*/ 1132 w 1132"/>
                <a:gd name="T18" fmla="*/ 1600 h 1600"/>
              </a:gdLst>
              <a:ahLst/>
              <a:cxnLst>
                <a:cxn ang="T10">
                  <a:pos x="T0" y="T1"/>
                </a:cxn>
                <a:cxn ang="T11">
                  <a:pos x="T2" y="T3"/>
                </a:cxn>
                <a:cxn ang="T12">
                  <a:pos x="T4" y="T5"/>
                </a:cxn>
                <a:cxn ang="T13">
                  <a:pos x="T6" y="T7"/>
                </a:cxn>
                <a:cxn ang="T14">
                  <a:pos x="T8" y="T9"/>
                </a:cxn>
              </a:cxnLst>
              <a:rect l="T15" t="T16" r="T17" b="T18"/>
              <a:pathLst>
                <a:path w="1132" h="1600">
                  <a:moveTo>
                    <a:pt x="0" y="0"/>
                  </a:moveTo>
                  <a:lnTo>
                    <a:pt x="0" y="1600"/>
                  </a:lnTo>
                  <a:lnTo>
                    <a:pt x="1132" y="1600"/>
                  </a:lnTo>
                  <a:lnTo>
                    <a:pt x="668" y="784"/>
                  </a:lnTo>
                  <a:lnTo>
                    <a:pt x="0" y="0"/>
                  </a:lnTo>
                  <a:close/>
                </a:path>
              </a:pathLst>
            </a:custGeom>
            <a:solidFill>
              <a:srgbClr val="BBE2EE"/>
            </a:solidFill>
            <a:ln w="9525">
              <a:noFill/>
              <a:round/>
              <a:headEnd/>
              <a:tailEnd/>
            </a:ln>
          </p:spPr>
          <p:txBody>
            <a:bodyPr/>
            <a:lstStyle/>
            <a:p>
              <a:endParaRPr lang="en-US"/>
            </a:p>
          </p:txBody>
        </p:sp>
        <p:grpSp>
          <p:nvGrpSpPr>
            <p:cNvPr id="90119" name="Group 4"/>
            <p:cNvGrpSpPr>
              <a:grpSpLocks/>
            </p:cNvGrpSpPr>
            <p:nvPr/>
          </p:nvGrpSpPr>
          <p:grpSpPr bwMode="auto">
            <a:xfrm>
              <a:off x="1635125" y="1908551"/>
              <a:ext cx="5962649" cy="4540251"/>
              <a:chOff x="1054" y="1031"/>
              <a:chExt cx="3756" cy="2860"/>
            </a:xfrm>
          </p:grpSpPr>
          <p:sp>
            <p:nvSpPr>
              <p:cNvPr id="90142" name="Freeform 5"/>
              <p:cNvSpPr>
                <a:spLocks/>
              </p:cNvSpPr>
              <p:nvPr/>
            </p:nvSpPr>
            <p:spPr bwMode="auto">
              <a:xfrm>
                <a:off x="1592" y="1096"/>
                <a:ext cx="3160" cy="2368"/>
              </a:xfrm>
              <a:custGeom>
                <a:avLst/>
                <a:gdLst>
                  <a:gd name="T0" fmla="*/ 0 w 2768"/>
                  <a:gd name="T1" fmla="*/ 0 h 2368"/>
                  <a:gd name="T2" fmla="*/ 0 w 2768"/>
                  <a:gd name="T3" fmla="*/ 2368 h 2368"/>
                  <a:gd name="T4" fmla="*/ 5368 w 2768"/>
                  <a:gd name="T5" fmla="*/ 2368 h 2368"/>
                  <a:gd name="T6" fmla="*/ 0 60000 65536"/>
                  <a:gd name="T7" fmla="*/ 0 60000 65536"/>
                  <a:gd name="T8" fmla="*/ 0 60000 65536"/>
                  <a:gd name="T9" fmla="*/ 0 w 2768"/>
                  <a:gd name="T10" fmla="*/ 0 h 2368"/>
                  <a:gd name="T11" fmla="*/ 2768 w 2768"/>
                  <a:gd name="T12" fmla="*/ 2368 h 2368"/>
                </a:gdLst>
                <a:ahLst/>
                <a:cxnLst>
                  <a:cxn ang="T6">
                    <a:pos x="T0" y="T1"/>
                  </a:cxn>
                  <a:cxn ang="T7">
                    <a:pos x="T2" y="T3"/>
                  </a:cxn>
                  <a:cxn ang="T8">
                    <a:pos x="T4" y="T5"/>
                  </a:cxn>
                </a:cxnLst>
                <a:rect l="T9" t="T10" r="T11" b="T12"/>
                <a:pathLst>
                  <a:path w="2768" h="2368">
                    <a:moveTo>
                      <a:pt x="0" y="0"/>
                    </a:moveTo>
                    <a:lnTo>
                      <a:pt x="0" y="2368"/>
                    </a:lnTo>
                    <a:lnTo>
                      <a:pt x="2768" y="2368"/>
                    </a:lnTo>
                  </a:path>
                </a:pathLst>
              </a:custGeom>
              <a:noFill/>
              <a:ln w="38100" cmpd="sng">
                <a:solidFill>
                  <a:schemeClr val="tx1"/>
                </a:solidFill>
                <a:round/>
                <a:headEnd type="triangle" w="sm" len="med"/>
                <a:tailEnd type="triangle" w="sm" len="med"/>
              </a:ln>
            </p:spPr>
            <p:txBody>
              <a:bodyPr/>
              <a:lstStyle/>
              <a:p>
                <a:endParaRPr lang="en-US"/>
              </a:p>
            </p:txBody>
          </p:sp>
          <p:sp>
            <p:nvSpPr>
              <p:cNvPr id="90143" name="Text Box 6"/>
              <p:cNvSpPr txBox="1">
                <a:spLocks noChangeArrowheads="1"/>
              </p:cNvSpPr>
              <p:nvPr/>
            </p:nvSpPr>
            <p:spPr bwMode="auto">
              <a:xfrm>
                <a:off x="1282" y="1304"/>
                <a:ext cx="441" cy="2268"/>
              </a:xfrm>
              <a:prstGeom prst="rect">
                <a:avLst/>
              </a:prstGeom>
              <a:noFill/>
              <a:ln w="9525">
                <a:noFill/>
                <a:miter lim="800000"/>
                <a:headEnd/>
                <a:tailEnd/>
              </a:ln>
            </p:spPr>
            <p:txBody>
              <a:bodyPr wrap="none">
                <a:spAutoFit/>
              </a:bodyPr>
              <a:lstStyle/>
              <a:p>
                <a:pPr algn="r">
                  <a:lnSpc>
                    <a:spcPct val="130000"/>
                  </a:lnSpc>
                </a:pPr>
                <a:r>
                  <a:rPr lang="en-US" sz="1600">
                    <a:ea typeface="MS PGothic" pitchFamily="34" charset="-128"/>
                  </a:rPr>
                  <a:t>100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80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60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40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20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a:t>
                </a:r>
              </a:p>
            </p:txBody>
          </p:sp>
          <p:sp>
            <p:nvSpPr>
              <p:cNvPr id="90144" name="Text Box 7"/>
              <p:cNvSpPr txBox="1">
                <a:spLocks noChangeArrowheads="1"/>
              </p:cNvSpPr>
              <p:nvPr/>
            </p:nvSpPr>
            <p:spPr bwMode="auto">
              <a:xfrm>
                <a:off x="1366" y="1031"/>
                <a:ext cx="245" cy="213"/>
              </a:xfrm>
              <a:prstGeom prst="rect">
                <a:avLst/>
              </a:prstGeom>
              <a:noFill/>
              <a:ln w="9525">
                <a:noFill/>
                <a:miter lim="800000"/>
                <a:headEnd/>
                <a:tailEnd/>
              </a:ln>
            </p:spPr>
            <p:txBody>
              <a:bodyPr wrap="none">
                <a:spAutoFit/>
              </a:bodyPr>
              <a:lstStyle/>
              <a:p>
                <a:r>
                  <a:rPr lang="en-US" sz="1600" i="1">
                    <a:ea typeface="MS PGothic" pitchFamily="34" charset="-128"/>
                  </a:rPr>
                  <a:t>C</a:t>
                </a:r>
              </a:p>
            </p:txBody>
          </p:sp>
          <p:sp>
            <p:nvSpPr>
              <p:cNvPr id="90145" name="Text Box 8"/>
              <p:cNvSpPr txBox="1">
                <a:spLocks noChangeArrowheads="1"/>
              </p:cNvSpPr>
              <p:nvPr/>
            </p:nvSpPr>
            <p:spPr bwMode="auto">
              <a:xfrm>
                <a:off x="1310" y="3273"/>
                <a:ext cx="2844" cy="396"/>
              </a:xfrm>
              <a:prstGeom prst="rect">
                <a:avLst/>
              </a:prstGeom>
              <a:noFill/>
              <a:ln w="9525">
                <a:noFill/>
                <a:miter lim="800000"/>
                <a:headEnd/>
                <a:tailEnd/>
              </a:ln>
            </p:spPr>
            <p:txBody>
              <a:bodyPr wrap="none">
                <a:spAutoFit/>
              </a:bodyPr>
              <a:lstStyle/>
              <a:p>
                <a:pPr>
                  <a:lnSpc>
                    <a:spcPct val="110000"/>
                  </a:lnSpc>
                  <a:tabLst>
                    <a:tab pos="355600" algn="ctr"/>
                    <a:tab pos="723900" algn="ctr"/>
                    <a:tab pos="1079500" algn="ctr"/>
                    <a:tab pos="1435100" algn="ctr"/>
                    <a:tab pos="1790700" algn="ctr"/>
                    <a:tab pos="2159000" algn="ctr"/>
                    <a:tab pos="2514600" algn="ctr"/>
                    <a:tab pos="2870200" algn="ctr"/>
                    <a:tab pos="3225800" algn="ctr"/>
                    <a:tab pos="3594100" algn="ctr"/>
                    <a:tab pos="3949700" algn="ctr"/>
                    <a:tab pos="4305300" algn="ctr"/>
                  </a:tabLst>
                </a:pPr>
                <a:r>
                  <a:rPr lang="en-US" sz="1600">
                    <a:ea typeface="MS PGothic" pitchFamily="34" charset="-128"/>
                  </a:rPr>
                  <a:t>	</a:t>
                </a:r>
                <a:r>
                  <a:rPr lang="en-US" sz="1400">
                    <a:ea typeface="MS PGothic" pitchFamily="34" charset="-128"/>
                  </a:rPr>
                  <a:t>|	</a:t>
                </a:r>
                <a:r>
                  <a:rPr lang="en-US" sz="1000">
                    <a:ea typeface="MS PGothic" pitchFamily="34" charset="-128"/>
                  </a:rPr>
                  <a:t>|	|	|	|	|	|	|	|	|	|	|</a:t>
                </a:r>
              </a:p>
              <a:p>
                <a:pPr>
                  <a:lnSpc>
                    <a:spcPct val="110000"/>
                  </a:lnSpc>
                  <a:tabLst>
                    <a:tab pos="355600" algn="ctr"/>
                    <a:tab pos="723900" algn="ctr"/>
                    <a:tab pos="1079500" algn="ctr"/>
                    <a:tab pos="1435100" algn="ctr"/>
                    <a:tab pos="1790700" algn="ctr"/>
                    <a:tab pos="2159000" algn="ctr"/>
                    <a:tab pos="2514600" algn="ctr"/>
                    <a:tab pos="2870200" algn="ctr"/>
                    <a:tab pos="3225800" algn="ctr"/>
                    <a:tab pos="3594100" algn="ctr"/>
                    <a:tab pos="3949700" algn="ctr"/>
                    <a:tab pos="4305300" algn="ctr"/>
                  </a:tabLst>
                </a:pPr>
                <a:r>
                  <a:rPr lang="en-US" sz="1600">
                    <a:ea typeface="MS PGothic" pitchFamily="34" charset="-128"/>
                  </a:rPr>
                  <a:t>	0		20		40		60		80		100</a:t>
                </a:r>
              </a:p>
            </p:txBody>
          </p:sp>
          <p:sp>
            <p:nvSpPr>
              <p:cNvPr id="90146" name="Text Box 9"/>
              <p:cNvSpPr txBox="1">
                <a:spLocks noChangeArrowheads="1"/>
              </p:cNvSpPr>
              <p:nvPr/>
            </p:nvSpPr>
            <p:spPr bwMode="auto">
              <a:xfrm>
                <a:off x="4582" y="3479"/>
                <a:ext cx="228" cy="213"/>
              </a:xfrm>
              <a:prstGeom prst="rect">
                <a:avLst/>
              </a:prstGeom>
              <a:noFill/>
              <a:ln w="9525">
                <a:noFill/>
                <a:miter lim="800000"/>
                <a:headEnd/>
                <a:tailEnd/>
              </a:ln>
            </p:spPr>
            <p:txBody>
              <a:bodyPr wrap="none">
                <a:spAutoFit/>
              </a:bodyPr>
              <a:lstStyle/>
              <a:p>
                <a:r>
                  <a:rPr lang="en-US" sz="1600" i="1">
                    <a:ea typeface="MS PGothic" pitchFamily="34" charset="-128"/>
                  </a:rPr>
                  <a:t>T</a:t>
                </a:r>
              </a:p>
            </p:txBody>
          </p:sp>
          <p:sp>
            <p:nvSpPr>
              <p:cNvPr id="90147" name="Text Box 10"/>
              <p:cNvSpPr txBox="1">
                <a:spLocks noChangeArrowheads="1"/>
              </p:cNvSpPr>
              <p:nvPr/>
            </p:nvSpPr>
            <p:spPr bwMode="auto">
              <a:xfrm rot="-5400000">
                <a:off x="596" y="2205"/>
                <a:ext cx="1129" cy="213"/>
              </a:xfrm>
              <a:prstGeom prst="rect">
                <a:avLst/>
              </a:prstGeom>
              <a:noFill/>
              <a:ln w="9525">
                <a:noFill/>
                <a:miter lim="800000"/>
                <a:headEnd/>
                <a:tailEnd/>
              </a:ln>
            </p:spPr>
            <p:txBody>
              <a:bodyPr wrap="none">
                <a:spAutoFit/>
              </a:bodyPr>
              <a:lstStyle/>
              <a:p>
                <a:r>
                  <a:rPr lang="en-US" sz="1600">
                    <a:ea typeface="MS PGothic" pitchFamily="34" charset="-128"/>
                  </a:rPr>
                  <a:t>Number of Chairs</a:t>
                </a:r>
              </a:p>
            </p:txBody>
          </p:sp>
          <p:sp>
            <p:nvSpPr>
              <p:cNvPr id="90148" name="Text Box 11"/>
              <p:cNvSpPr txBox="1">
                <a:spLocks noChangeArrowheads="1"/>
              </p:cNvSpPr>
              <p:nvPr/>
            </p:nvSpPr>
            <p:spPr bwMode="auto">
              <a:xfrm>
                <a:off x="2358" y="3678"/>
                <a:ext cx="1127" cy="213"/>
              </a:xfrm>
              <a:prstGeom prst="rect">
                <a:avLst/>
              </a:prstGeom>
              <a:noFill/>
              <a:ln w="9525">
                <a:noFill/>
                <a:miter lim="800000"/>
                <a:headEnd/>
                <a:tailEnd/>
              </a:ln>
            </p:spPr>
            <p:txBody>
              <a:bodyPr wrap="none">
                <a:spAutoFit/>
              </a:bodyPr>
              <a:lstStyle/>
              <a:p>
                <a:r>
                  <a:rPr lang="en-US" sz="1600">
                    <a:ea typeface="MS PGothic" pitchFamily="34" charset="-128"/>
                  </a:rPr>
                  <a:t>Number of Tables</a:t>
                </a:r>
              </a:p>
            </p:txBody>
          </p:sp>
        </p:grpSp>
        <p:grpSp>
          <p:nvGrpSpPr>
            <p:cNvPr id="90120" name="Group 27"/>
            <p:cNvGrpSpPr>
              <a:grpSpLocks/>
            </p:cNvGrpSpPr>
            <p:nvPr/>
          </p:nvGrpSpPr>
          <p:grpSpPr bwMode="auto">
            <a:xfrm>
              <a:off x="2489200" y="3230939"/>
              <a:ext cx="2159000" cy="2527300"/>
              <a:chOff x="1592" y="1864"/>
              <a:chExt cx="1360" cy="1592"/>
            </a:xfrm>
          </p:grpSpPr>
          <p:sp>
            <p:nvSpPr>
              <p:cNvPr id="90140" name="Line 19"/>
              <p:cNvSpPr>
                <a:spLocks noChangeShapeType="1"/>
              </p:cNvSpPr>
              <p:nvPr/>
            </p:nvSpPr>
            <p:spPr bwMode="auto">
              <a:xfrm>
                <a:off x="1592" y="1864"/>
                <a:ext cx="673" cy="788"/>
              </a:xfrm>
              <a:prstGeom prst="line">
                <a:avLst/>
              </a:prstGeom>
              <a:noFill/>
              <a:ln w="57150">
                <a:solidFill>
                  <a:schemeClr val="accent1"/>
                </a:solidFill>
                <a:round/>
                <a:headEnd type="oval" w="sm" len="sm"/>
                <a:tailEnd type="none" w="sm" len="sm"/>
              </a:ln>
            </p:spPr>
            <p:txBody>
              <a:bodyPr/>
              <a:lstStyle/>
              <a:p>
                <a:endParaRPr lang="en-US"/>
              </a:p>
            </p:txBody>
          </p:sp>
          <p:sp>
            <p:nvSpPr>
              <p:cNvPr id="90141" name="Line 20"/>
              <p:cNvSpPr>
                <a:spLocks noChangeShapeType="1"/>
              </p:cNvSpPr>
              <p:nvPr/>
            </p:nvSpPr>
            <p:spPr bwMode="auto">
              <a:xfrm>
                <a:off x="2261" y="2650"/>
                <a:ext cx="691" cy="806"/>
              </a:xfrm>
              <a:prstGeom prst="line">
                <a:avLst/>
              </a:prstGeom>
              <a:noFill/>
              <a:ln w="57150">
                <a:solidFill>
                  <a:schemeClr val="accent1"/>
                </a:solidFill>
                <a:prstDash val="dash"/>
                <a:round/>
                <a:headEnd type="none" w="sm" len="sm"/>
                <a:tailEnd type="oval" w="sm" len="sm"/>
              </a:ln>
            </p:spPr>
            <p:txBody>
              <a:bodyPr/>
              <a:lstStyle/>
              <a:p>
                <a:endParaRPr lang="en-US"/>
              </a:p>
            </p:txBody>
          </p:sp>
        </p:grpSp>
        <p:grpSp>
          <p:nvGrpSpPr>
            <p:cNvPr id="90121" name="Group 26"/>
            <p:cNvGrpSpPr>
              <a:grpSpLocks/>
            </p:cNvGrpSpPr>
            <p:nvPr/>
          </p:nvGrpSpPr>
          <p:grpSpPr bwMode="auto">
            <a:xfrm>
              <a:off x="2489200" y="2608639"/>
              <a:ext cx="1790700" cy="3149600"/>
              <a:chOff x="1592" y="1472"/>
              <a:chExt cx="1128" cy="1984"/>
            </a:xfrm>
          </p:grpSpPr>
          <p:sp>
            <p:nvSpPr>
              <p:cNvPr id="90138" name="Line 17"/>
              <p:cNvSpPr>
                <a:spLocks noChangeShapeType="1"/>
              </p:cNvSpPr>
              <p:nvPr/>
            </p:nvSpPr>
            <p:spPr bwMode="auto">
              <a:xfrm>
                <a:off x="2249" y="2630"/>
                <a:ext cx="471" cy="826"/>
              </a:xfrm>
              <a:prstGeom prst="line">
                <a:avLst/>
              </a:prstGeom>
              <a:noFill/>
              <a:ln w="57150">
                <a:solidFill>
                  <a:schemeClr val="accent1"/>
                </a:solidFill>
                <a:round/>
                <a:headEnd type="none" w="sm" len="sm"/>
                <a:tailEnd type="oval" w="sm" len="sm"/>
              </a:ln>
            </p:spPr>
            <p:txBody>
              <a:bodyPr/>
              <a:lstStyle/>
              <a:p>
                <a:endParaRPr lang="en-US"/>
              </a:p>
            </p:txBody>
          </p:sp>
          <p:sp>
            <p:nvSpPr>
              <p:cNvPr id="90139" name="Line 21"/>
              <p:cNvSpPr>
                <a:spLocks noChangeShapeType="1"/>
              </p:cNvSpPr>
              <p:nvPr/>
            </p:nvSpPr>
            <p:spPr bwMode="auto">
              <a:xfrm>
                <a:off x="1592" y="1472"/>
                <a:ext cx="657" cy="1159"/>
              </a:xfrm>
              <a:prstGeom prst="line">
                <a:avLst/>
              </a:prstGeom>
              <a:noFill/>
              <a:ln w="57150">
                <a:solidFill>
                  <a:schemeClr val="accent1"/>
                </a:solidFill>
                <a:prstDash val="dash"/>
                <a:round/>
                <a:headEnd type="oval" w="sm" len="sm"/>
                <a:tailEnd type="none" w="sm" len="sm"/>
              </a:ln>
            </p:spPr>
            <p:txBody>
              <a:bodyPr/>
              <a:lstStyle/>
              <a:p>
                <a:endParaRPr lang="en-US"/>
              </a:p>
            </p:txBody>
          </p:sp>
        </p:grpSp>
        <p:sp>
          <p:nvSpPr>
            <p:cNvPr id="90122" name="Line 22"/>
            <p:cNvSpPr>
              <a:spLocks noChangeShapeType="1"/>
            </p:cNvSpPr>
            <p:nvPr/>
          </p:nvSpPr>
          <p:spPr bwMode="auto">
            <a:xfrm flipH="1">
              <a:off x="3200400" y="3510339"/>
              <a:ext cx="609600" cy="25400"/>
            </a:xfrm>
            <a:prstGeom prst="line">
              <a:avLst/>
            </a:prstGeom>
            <a:noFill/>
            <a:ln w="38100">
              <a:solidFill>
                <a:schemeClr val="tx1"/>
              </a:solidFill>
              <a:round/>
              <a:headEnd/>
              <a:tailEnd type="triangle" w="sm" len="med"/>
            </a:ln>
          </p:spPr>
          <p:txBody>
            <a:bodyPr/>
            <a:lstStyle/>
            <a:p>
              <a:endParaRPr lang="en-US"/>
            </a:p>
          </p:txBody>
        </p:sp>
        <p:sp>
          <p:nvSpPr>
            <p:cNvPr id="90123" name="Text Box 23"/>
            <p:cNvSpPr txBox="1">
              <a:spLocks noChangeArrowheads="1"/>
            </p:cNvSpPr>
            <p:nvPr/>
          </p:nvSpPr>
          <p:spPr bwMode="auto">
            <a:xfrm>
              <a:off x="3815583" y="3305551"/>
              <a:ext cx="1652278" cy="369332"/>
            </a:xfrm>
            <a:prstGeom prst="rect">
              <a:avLst/>
            </a:prstGeom>
            <a:noFill/>
            <a:ln w="9525">
              <a:noFill/>
              <a:miter lim="800000"/>
              <a:headEnd/>
              <a:tailEnd/>
            </a:ln>
          </p:spPr>
          <p:txBody>
            <a:bodyPr wrap="none">
              <a:spAutoFit/>
            </a:bodyPr>
            <a:lstStyle/>
            <a:p>
              <a:r>
                <a:rPr lang="en-US">
                  <a:ea typeface="MS PGothic" pitchFamily="34" charset="-128"/>
                </a:rPr>
                <a:t>2</a:t>
              </a:r>
              <a:r>
                <a:rPr lang="en-US" i="1">
                  <a:ea typeface="MS PGothic" pitchFamily="34" charset="-128"/>
                </a:rPr>
                <a:t>T</a:t>
              </a:r>
              <a:r>
                <a:rPr lang="en-US">
                  <a:ea typeface="MS PGothic" pitchFamily="34" charset="-128"/>
                </a:rPr>
                <a:t> + 1</a:t>
              </a:r>
              <a:r>
                <a:rPr lang="en-US" i="1">
                  <a:ea typeface="MS PGothic" pitchFamily="34" charset="-128"/>
                </a:rPr>
                <a:t>C</a:t>
              </a:r>
              <a:r>
                <a:rPr lang="en-US">
                  <a:ea typeface="MS PGothic" pitchFamily="34" charset="-128"/>
                </a:rPr>
                <a:t> ≤ 100</a:t>
              </a:r>
            </a:p>
          </p:txBody>
        </p:sp>
        <p:sp>
          <p:nvSpPr>
            <p:cNvPr id="90124" name="Line 24"/>
            <p:cNvSpPr>
              <a:spLocks noChangeShapeType="1"/>
            </p:cNvSpPr>
            <p:nvPr/>
          </p:nvSpPr>
          <p:spPr bwMode="auto">
            <a:xfrm flipH="1">
              <a:off x="4318000" y="4767639"/>
              <a:ext cx="444500" cy="393700"/>
            </a:xfrm>
            <a:prstGeom prst="line">
              <a:avLst/>
            </a:prstGeom>
            <a:noFill/>
            <a:ln w="38100">
              <a:solidFill>
                <a:schemeClr val="tx1"/>
              </a:solidFill>
              <a:round/>
              <a:headEnd/>
              <a:tailEnd type="triangle" w="sm" len="med"/>
            </a:ln>
          </p:spPr>
          <p:txBody>
            <a:bodyPr/>
            <a:lstStyle/>
            <a:p>
              <a:endParaRPr lang="en-US"/>
            </a:p>
          </p:txBody>
        </p:sp>
        <p:sp>
          <p:nvSpPr>
            <p:cNvPr id="90125" name="Text Box 25"/>
            <p:cNvSpPr txBox="1">
              <a:spLocks noChangeArrowheads="1"/>
            </p:cNvSpPr>
            <p:nvPr/>
          </p:nvSpPr>
          <p:spPr bwMode="auto">
            <a:xfrm>
              <a:off x="4772025" y="4539039"/>
              <a:ext cx="1652278" cy="369332"/>
            </a:xfrm>
            <a:prstGeom prst="rect">
              <a:avLst/>
            </a:prstGeom>
            <a:noFill/>
            <a:ln w="9525">
              <a:noFill/>
              <a:miter lim="800000"/>
              <a:headEnd/>
              <a:tailEnd/>
            </a:ln>
          </p:spPr>
          <p:txBody>
            <a:bodyPr wrap="none">
              <a:spAutoFit/>
            </a:bodyPr>
            <a:lstStyle/>
            <a:p>
              <a:r>
                <a:rPr lang="en-US">
                  <a:ea typeface="MS PGothic" pitchFamily="34" charset="-128"/>
                </a:rPr>
                <a:t>4</a:t>
              </a:r>
              <a:r>
                <a:rPr lang="en-US" i="1">
                  <a:ea typeface="MS PGothic" pitchFamily="34" charset="-128"/>
                </a:rPr>
                <a:t>T</a:t>
              </a:r>
              <a:r>
                <a:rPr lang="en-US">
                  <a:ea typeface="MS PGothic" pitchFamily="34" charset="-128"/>
                </a:rPr>
                <a:t> + 3</a:t>
              </a:r>
              <a:r>
                <a:rPr lang="en-US" i="1">
                  <a:ea typeface="MS PGothic" pitchFamily="34" charset="-128"/>
                </a:rPr>
                <a:t>C</a:t>
              </a:r>
              <a:r>
                <a:rPr lang="en-US">
                  <a:ea typeface="MS PGothic" pitchFamily="34" charset="-128"/>
                </a:rPr>
                <a:t> ≤ 240</a:t>
              </a:r>
            </a:p>
          </p:txBody>
        </p:sp>
        <p:sp>
          <p:nvSpPr>
            <p:cNvPr id="90126" name="Text Box 25"/>
            <p:cNvSpPr txBox="1">
              <a:spLocks noChangeArrowheads="1"/>
            </p:cNvSpPr>
            <p:nvPr/>
          </p:nvSpPr>
          <p:spPr bwMode="auto">
            <a:xfrm>
              <a:off x="5018262" y="5145365"/>
              <a:ext cx="1217438" cy="369332"/>
            </a:xfrm>
            <a:prstGeom prst="rect">
              <a:avLst/>
            </a:prstGeom>
            <a:noFill/>
            <a:ln w="9525">
              <a:noFill/>
              <a:miter lim="800000"/>
              <a:headEnd/>
              <a:tailEnd/>
            </a:ln>
          </p:spPr>
          <p:txBody>
            <a:bodyPr wrap="none">
              <a:spAutoFit/>
            </a:bodyPr>
            <a:lstStyle/>
            <a:p>
              <a:r>
                <a:rPr lang="en-US" i="1">
                  <a:ea typeface="MS PGothic" pitchFamily="34" charset="-128"/>
                </a:rPr>
                <a:t>D</a:t>
              </a:r>
              <a:r>
                <a:rPr lang="en-US">
                  <a:ea typeface="MS PGothic" pitchFamily="34" charset="-128"/>
                </a:rPr>
                <a:t> = (50,0)</a:t>
              </a:r>
            </a:p>
          </p:txBody>
        </p:sp>
        <p:sp>
          <p:nvSpPr>
            <p:cNvPr id="90127" name="Text Box 25"/>
            <p:cNvSpPr txBox="1">
              <a:spLocks noChangeArrowheads="1"/>
            </p:cNvSpPr>
            <p:nvPr/>
          </p:nvSpPr>
          <p:spPr bwMode="auto">
            <a:xfrm>
              <a:off x="2994467" y="2557660"/>
              <a:ext cx="1215583" cy="369332"/>
            </a:xfrm>
            <a:prstGeom prst="rect">
              <a:avLst/>
            </a:prstGeom>
            <a:noFill/>
            <a:ln w="9525">
              <a:noFill/>
              <a:miter lim="800000"/>
              <a:headEnd/>
              <a:tailEnd/>
            </a:ln>
          </p:spPr>
          <p:txBody>
            <a:bodyPr wrap="none">
              <a:spAutoFit/>
            </a:bodyPr>
            <a:lstStyle/>
            <a:p>
              <a:r>
                <a:rPr lang="en-US" i="1">
                  <a:ea typeface="MS PGothic" pitchFamily="34" charset="-128"/>
                </a:rPr>
                <a:t>B</a:t>
              </a:r>
              <a:r>
                <a:rPr lang="en-US">
                  <a:ea typeface="MS PGothic" pitchFamily="34" charset="-128"/>
                </a:rPr>
                <a:t> = (0,80)</a:t>
              </a:r>
            </a:p>
          </p:txBody>
        </p:sp>
        <p:sp>
          <p:nvSpPr>
            <p:cNvPr id="90128" name="Text Box 25"/>
            <p:cNvSpPr txBox="1">
              <a:spLocks noChangeArrowheads="1"/>
            </p:cNvSpPr>
            <p:nvPr/>
          </p:nvSpPr>
          <p:spPr bwMode="auto">
            <a:xfrm>
              <a:off x="1401226" y="5534958"/>
              <a:ext cx="976479" cy="369332"/>
            </a:xfrm>
            <a:prstGeom prst="rect">
              <a:avLst/>
            </a:prstGeom>
            <a:noFill/>
            <a:ln w="9525">
              <a:noFill/>
              <a:miter lim="800000"/>
              <a:headEnd/>
              <a:tailEnd/>
            </a:ln>
          </p:spPr>
          <p:txBody>
            <a:bodyPr wrap="none">
              <a:spAutoFit/>
            </a:bodyPr>
            <a:lstStyle/>
            <a:p>
              <a:r>
                <a:rPr lang="en-US">
                  <a:ea typeface="MS PGothic" pitchFamily="34" charset="-128"/>
                </a:rPr>
                <a:t>(0,0)  </a:t>
              </a:r>
              <a:r>
                <a:rPr lang="en-US" i="1">
                  <a:ea typeface="MS PGothic" pitchFamily="34" charset="-128"/>
                </a:rPr>
                <a:t>A</a:t>
              </a:r>
            </a:p>
          </p:txBody>
        </p:sp>
        <p:sp>
          <p:nvSpPr>
            <p:cNvPr id="90129" name="Text Box 25"/>
            <p:cNvSpPr txBox="1">
              <a:spLocks noChangeArrowheads="1"/>
            </p:cNvSpPr>
            <p:nvPr/>
          </p:nvSpPr>
          <p:spPr bwMode="auto">
            <a:xfrm>
              <a:off x="3620381" y="4117875"/>
              <a:ext cx="1356697" cy="369332"/>
            </a:xfrm>
            <a:prstGeom prst="rect">
              <a:avLst/>
            </a:prstGeom>
            <a:noFill/>
            <a:ln w="9525">
              <a:noFill/>
              <a:miter lim="800000"/>
              <a:headEnd/>
              <a:tailEnd/>
            </a:ln>
          </p:spPr>
          <p:txBody>
            <a:bodyPr wrap="none">
              <a:spAutoFit/>
            </a:bodyPr>
            <a:lstStyle/>
            <a:p>
              <a:r>
                <a:rPr lang="en-US" i="1">
                  <a:ea typeface="MS PGothic" pitchFamily="34" charset="-128"/>
                </a:rPr>
                <a:t>C</a:t>
              </a:r>
              <a:r>
                <a:rPr lang="en-US">
                  <a:ea typeface="MS PGothic" pitchFamily="34" charset="-128"/>
                </a:rPr>
                <a:t> = (30,40)</a:t>
              </a:r>
            </a:p>
          </p:txBody>
        </p:sp>
        <p:sp>
          <p:nvSpPr>
            <p:cNvPr id="90130" name="Line 24"/>
            <p:cNvSpPr>
              <a:spLocks noChangeShapeType="1"/>
            </p:cNvSpPr>
            <p:nvPr/>
          </p:nvSpPr>
          <p:spPr bwMode="auto">
            <a:xfrm flipH="1">
              <a:off x="4394200" y="5339138"/>
              <a:ext cx="596900" cy="339447"/>
            </a:xfrm>
            <a:prstGeom prst="line">
              <a:avLst/>
            </a:prstGeom>
            <a:noFill/>
            <a:ln w="38100">
              <a:solidFill>
                <a:schemeClr val="tx1"/>
              </a:solidFill>
              <a:round/>
              <a:headEnd/>
              <a:tailEnd type="triangle" w="sm" len="med"/>
            </a:ln>
          </p:spPr>
          <p:txBody>
            <a:bodyPr/>
            <a:lstStyle/>
            <a:p>
              <a:endParaRPr lang="en-US"/>
            </a:p>
          </p:txBody>
        </p:sp>
        <p:sp>
          <p:nvSpPr>
            <p:cNvPr id="90131" name="Line 24"/>
            <p:cNvSpPr>
              <a:spLocks noChangeShapeType="1"/>
            </p:cNvSpPr>
            <p:nvPr/>
          </p:nvSpPr>
          <p:spPr bwMode="auto">
            <a:xfrm flipH="1">
              <a:off x="2552700" y="2791578"/>
              <a:ext cx="444500" cy="393700"/>
            </a:xfrm>
            <a:prstGeom prst="line">
              <a:avLst/>
            </a:prstGeom>
            <a:noFill/>
            <a:ln w="38100">
              <a:solidFill>
                <a:schemeClr val="tx1"/>
              </a:solidFill>
              <a:round/>
              <a:headEnd/>
              <a:tailEnd type="triangle" w="sm" len="med"/>
            </a:ln>
          </p:spPr>
          <p:txBody>
            <a:bodyPr/>
            <a:lstStyle/>
            <a:p>
              <a:endParaRPr lang="en-US"/>
            </a:p>
          </p:txBody>
        </p:sp>
        <p:sp>
          <p:nvSpPr>
            <p:cNvPr id="33" name="Oval 32"/>
            <p:cNvSpPr/>
            <p:nvPr/>
          </p:nvSpPr>
          <p:spPr>
            <a:xfrm>
              <a:off x="2404613" y="5672515"/>
              <a:ext cx="169877" cy="17145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4" name="Oval 33"/>
            <p:cNvSpPr/>
            <p:nvPr/>
          </p:nvSpPr>
          <p:spPr>
            <a:xfrm>
              <a:off x="2404613" y="3135689"/>
              <a:ext cx="169877"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 name="Oval 34"/>
            <p:cNvSpPr/>
            <p:nvPr/>
          </p:nvSpPr>
          <p:spPr>
            <a:xfrm>
              <a:off x="2404613" y="2522914"/>
              <a:ext cx="169877" cy="17145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Oval 35"/>
            <p:cNvSpPr/>
            <p:nvPr/>
          </p:nvSpPr>
          <p:spPr>
            <a:xfrm>
              <a:off x="3450865" y="4402515"/>
              <a:ext cx="169878"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Oval 36"/>
            <p:cNvSpPr/>
            <p:nvPr/>
          </p:nvSpPr>
          <p:spPr>
            <a:xfrm>
              <a:off x="4195468" y="5678865"/>
              <a:ext cx="169877"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Oval 37"/>
            <p:cNvSpPr/>
            <p:nvPr/>
          </p:nvSpPr>
          <p:spPr>
            <a:xfrm>
              <a:off x="4563800" y="5678865"/>
              <a:ext cx="169877"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40"/>
                                        </p:tgtEl>
                                        <p:attrNameLst>
                                          <p:attrName>style.visibility</p:attrName>
                                        </p:attrNameLst>
                                      </p:cBhvr>
                                      <p:to>
                                        <p:strVal val="visible"/>
                                      </p:to>
                                    </p:set>
                                    <p:animEffect transition="in" filter="strips(upRight)">
                                      <p:cBhvr>
                                        <p:cTn id="7" dur="1000"/>
                                        <p:tgtEl>
                                          <p:spTgt spid="4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Finding an Initial Solution Algebraically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A9B27B91-5DB9-4783-9747-EA06A95220BA}" type="slidenum">
              <a:rPr lang="en-US"/>
              <a:pPr>
                <a:defRPr/>
              </a:pPr>
              <a:t>11</a:t>
            </a:fld>
            <a:endParaRPr lang="en-US"/>
          </a:p>
        </p:txBody>
      </p:sp>
      <p:sp>
        <p:nvSpPr>
          <p:cNvPr id="26628" name="Text Box 15"/>
          <p:cNvSpPr txBox="1">
            <a:spLocks noChangeArrowheads="1"/>
          </p:cNvSpPr>
          <p:nvPr/>
        </p:nvSpPr>
        <p:spPr bwMode="auto">
          <a:xfrm>
            <a:off x="625475" y="1579563"/>
            <a:ext cx="5813425" cy="307975"/>
          </a:xfrm>
          <a:prstGeom prst="rect">
            <a:avLst/>
          </a:prstGeom>
          <a:noFill/>
          <a:ln w="9525">
            <a:noFill/>
            <a:miter lim="800000"/>
            <a:headEnd/>
            <a:tailEnd/>
          </a:ln>
        </p:spPr>
        <p:txBody>
          <a:bodyPr wrap="none">
            <a:spAutoFit/>
          </a:bodyPr>
          <a:lstStyle/>
          <a:p>
            <a:r>
              <a:rPr lang="en-US" sz="1400">
                <a:ea typeface="MS PGothic" pitchFamily="34" charset="-128"/>
              </a:rPr>
              <a:t>FIGURE M7.1 – Corner Points of the Flair Furniture Company Problem </a:t>
            </a:r>
          </a:p>
        </p:txBody>
      </p:sp>
      <p:grpSp>
        <p:nvGrpSpPr>
          <p:cNvPr id="26629" name="Group 39"/>
          <p:cNvGrpSpPr>
            <a:grpSpLocks/>
          </p:cNvGrpSpPr>
          <p:nvPr/>
        </p:nvGrpSpPr>
        <p:grpSpPr bwMode="auto">
          <a:xfrm>
            <a:off x="1401763" y="1908175"/>
            <a:ext cx="6196012" cy="4540250"/>
            <a:chOff x="1401226" y="1908551"/>
            <a:chExt cx="6196548" cy="4540251"/>
          </a:xfrm>
        </p:grpSpPr>
        <p:sp>
          <p:nvSpPr>
            <p:cNvPr id="26631" name="Freeform 28"/>
            <p:cNvSpPr>
              <a:spLocks/>
            </p:cNvSpPr>
            <p:nvPr/>
          </p:nvSpPr>
          <p:spPr bwMode="auto">
            <a:xfrm>
              <a:off x="2489200" y="3230939"/>
              <a:ext cx="1797050" cy="2540000"/>
            </a:xfrm>
            <a:custGeom>
              <a:avLst/>
              <a:gdLst>
                <a:gd name="T0" fmla="*/ 0 w 1132"/>
                <a:gd name="T1" fmla="*/ 0 h 1600"/>
                <a:gd name="T2" fmla="*/ 0 w 1132"/>
                <a:gd name="T3" fmla="*/ 2147483647 h 1600"/>
                <a:gd name="T4" fmla="*/ 2147483647 w 1132"/>
                <a:gd name="T5" fmla="*/ 2147483647 h 1600"/>
                <a:gd name="T6" fmla="*/ 2147483647 w 1132"/>
                <a:gd name="T7" fmla="*/ 2147483647 h 1600"/>
                <a:gd name="T8" fmla="*/ 0 w 1132"/>
                <a:gd name="T9" fmla="*/ 0 h 1600"/>
                <a:gd name="T10" fmla="*/ 0 60000 65536"/>
                <a:gd name="T11" fmla="*/ 0 60000 65536"/>
                <a:gd name="T12" fmla="*/ 0 60000 65536"/>
                <a:gd name="T13" fmla="*/ 0 60000 65536"/>
                <a:gd name="T14" fmla="*/ 0 60000 65536"/>
                <a:gd name="T15" fmla="*/ 0 w 1132"/>
                <a:gd name="T16" fmla="*/ 0 h 1600"/>
                <a:gd name="T17" fmla="*/ 1132 w 1132"/>
                <a:gd name="T18" fmla="*/ 1600 h 1600"/>
              </a:gdLst>
              <a:ahLst/>
              <a:cxnLst>
                <a:cxn ang="T10">
                  <a:pos x="T0" y="T1"/>
                </a:cxn>
                <a:cxn ang="T11">
                  <a:pos x="T2" y="T3"/>
                </a:cxn>
                <a:cxn ang="T12">
                  <a:pos x="T4" y="T5"/>
                </a:cxn>
                <a:cxn ang="T13">
                  <a:pos x="T6" y="T7"/>
                </a:cxn>
                <a:cxn ang="T14">
                  <a:pos x="T8" y="T9"/>
                </a:cxn>
              </a:cxnLst>
              <a:rect l="T15" t="T16" r="T17" b="T18"/>
              <a:pathLst>
                <a:path w="1132" h="1600">
                  <a:moveTo>
                    <a:pt x="0" y="0"/>
                  </a:moveTo>
                  <a:lnTo>
                    <a:pt x="0" y="1600"/>
                  </a:lnTo>
                  <a:lnTo>
                    <a:pt x="1132" y="1600"/>
                  </a:lnTo>
                  <a:lnTo>
                    <a:pt x="668" y="784"/>
                  </a:lnTo>
                  <a:lnTo>
                    <a:pt x="0" y="0"/>
                  </a:lnTo>
                  <a:close/>
                </a:path>
              </a:pathLst>
            </a:custGeom>
            <a:solidFill>
              <a:srgbClr val="BBE2EE"/>
            </a:solidFill>
            <a:ln w="9525">
              <a:noFill/>
              <a:round/>
              <a:headEnd/>
              <a:tailEnd/>
            </a:ln>
          </p:spPr>
          <p:txBody>
            <a:bodyPr/>
            <a:lstStyle/>
            <a:p>
              <a:endParaRPr lang="en-US"/>
            </a:p>
          </p:txBody>
        </p:sp>
        <p:grpSp>
          <p:nvGrpSpPr>
            <p:cNvPr id="26632" name="Group 4"/>
            <p:cNvGrpSpPr>
              <a:grpSpLocks/>
            </p:cNvGrpSpPr>
            <p:nvPr/>
          </p:nvGrpSpPr>
          <p:grpSpPr bwMode="auto">
            <a:xfrm>
              <a:off x="1635125" y="1908551"/>
              <a:ext cx="5962649" cy="4540251"/>
              <a:chOff x="1054" y="1031"/>
              <a:chExt cx="3756" cy="2860"/>
            </a:xfrm>
          </p:grpSpPr>
          <p:sp>
            <p:nvSpPr>
              <p:cNvPr id="26655" name="Freeform 5"/>
              <p:cNvSpPr>
                <a:spLocks/>
              </p:cNvSpPr>
              <p:nvPr/>
            </p:nvSpPr>
            <p:spPr bwMode="auto">
              <a:xfrm>
                <a:off x="1592" y="1096"/>
                <a:ext cx="3160" cy="2368"/>
              </a:xfrm>
              <a:custGeom>
                <a:avLst/>
                <a:gdLst>
                  <a:gd name="T0" fmla="*/ 0 w 2768"/>
                  <a:gd name="T1" fmla="*/ 0 h 2368"/>
                  <a:gd name="T2" fmla="*/ 0 w 2768"/>
                  <a:gd name="T3" fmla="*/ 2368 h 2368"/>
                  <a:gd name="T4" fmla="*/ 5368 w 2768"/>
                  <a:gd name="T5" fmla="*/ 2368 h 2368"/>
                  <a:gd name="T6" fmla="*/ 0 60000 65536"/>
                  <a:gd name="T7" fmla="*/ 0 60000 65536"/>
                  <a:gd name="T8" fmla="*/ 0 60000 65536"/>
                  <a:gd name="T9" fmla="*/ 0 w 2768"/>
                  <a:gd name="T10" fmla="*/ 0 h 2368"/>
                  <a:gd name="T11" fmla="*/ 2768 w 2768"/>
                  <a:gd name="T12" fmla="*/ 2368 h 2368"/>
                </a:gdLst>
                <a:ahLst/>
                <a:cxnLst>
                  <a:cxn ang="T6">
                    <a:pos x="T0" y="T1"/>
                  </a:cxn>
                  <a:cxn ang="T7">
                    <a:pos x="T2" y="T3"/>
                  </a:cxn>
                  <a:cxn ang="T8">
                    <a:pos x="T4" y="T5"/>
                  </a:cxn>
                </a:cxnLst>
                <a:rect l="T9" t="T10" r="T11" b="T12"/>
                <a:pathLst>
                  <a:path w="2768" h="2368">
                    <a:moveTo>
                      <a:pt x="0" y="0"/>
                    </a:moveTo>
                    <a:lnTo>
                      <a:pt x="0" y="2368"/>
                    </a:lnTo>
                    <a:lnTo>
                      <a:pt x="2768" y="2368"/>
                    </a:lnTo>
                  </a:path>
                </a:pathLst>
              </a:custGeom>
              <a:noFill/>
              <a:ln w="38100" cmpd="sng">
                <a:solidFill>
                  <a:schemeClr val="tx1"/>
                </a:solidFill>
                <a:round/>
                <a:headEnd type="triangle" w="sm" len="med"/>
                <a:tailEnd type="triangle" w="sm" len="med"/>
              </a:ln>
            </p:spPr>
            <p:txBody>
              <a:bodyPr/>
              <a:lstStyle/>
              <a:p>
                <a:endParaRPr lang="en-US"/>
              </a:p>
            </p:txBody>
          </p:sp>
          <p:sp>
            <p:nvSpPr>
              <p:cNvPr id="26656" name="Text Box 6"/>
              <p:cNvSpPr txBox="1">
                <a:spLocks noChangeArrowheads="1"/>
              </p:cNvSpPr>
              <p:nvPr/>
            </p:nvSpPr>
            <p:spPr bwMode="auto">
              <a:xfrm>
                <a:off x="1282" y="1304"/>
                <a:ext cx="441" cy="2268"/>
              </a:xfrm>
              <a:prstGeom prst="rect">
                <a:avLst/>
              </a:prstGeom>
              <a:noFill/>
              <a:ln w="9525">
                <a:noFill/>
                <a:miter lim="800000"/>
                <a:headEnd/>
                <a:tailEnd/>
              </a:ln>
            </p:spPr>
            <p:txBody>
              <a:bodyPr wrap="none">
                <a:spAutoFit/>
              </a:bodyPr>
              <a:lstStyle/>
              <a:p>
                <a:pPr algn="r">
                  <a:lnSpc>
                    <a:spcPct val="130000"/>
                  </a:lnSpc>
                </a:pPr>
                <a:r>
                  <a:rPr lang="en-US" sz="1600">
                    <a:ea typeface="MS PGothic" pitchFamily="34" charset="-128"/>
                  </a:rPr>
                  <a:t>100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80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60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40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20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a:t>
                </a:r>
              </a:p>
            </p:txBody>
          </p:sp>
          <p:sp>
            <p:nvSpPr>
              <p:cNvPr id="26657" name="Text Box 7"/>
              <p:cNvSpPr txBox="1">
                <a:spLocks noChangeArrowheads="1"/>
              </p:cNvSpPr>
              <p:nvPr/>
            </p:nvSpPr>
            <p:spPr bwMode="auto">
              <a:xfrm>
                <a:off x="1366" y="1031"/>
                <a:ext cx="245" cy="213"/>
              </a:xfrm>
              <a:prstGeom prst="rect">
                <a:avLst/>
              </a:prstGeom>
              <a:noFill/>
              <a:ln w="9525">
                <a:noFill/>
                <a:miter lim="800000"/>
                <a:headEnd/>
                <a:tailEnd/>
              </a:ln>
            </p:spPr>
            <p:txBody>
              <a:bodyPr wrap="none">
                <a:spAutoFit/>
              </a:bodyPr>
              <a:lstStyle/>
              <a:p>
                <a:r>
                  <a:rPr lang="en-US" sz="1600" i="1">
                    <a:ea typeface="MS PGothic" pitchFamily="34" charset="-128"/>
                  </a:rPr>
                  <a:t>C</a:t>
                </a:r>
              </a:p>
            </p:txBody>
          </p:sp>
          <p:sp>
            <p:nvSpPr>
              <p:cNvPr id="26658" name="Text Box 8"/>
              <p:cNvSpPr txBox="1">
                <a:spLocks noChangeArrowheads="1"/>
              </p:cNvSpPr>
              <p:nvPr/>
            </p:nvSpPr>
            <p:spPr bwMode="auto">
              <a:xfrm>
                <a:off x="1310" y="3273"/>
                <a:ext cx="2844" cy="396"/>
              </a:xfrm>
              <a:prstGeom prst="rect">
                <a:avLst/>
              </a:prstGeom>
              <a:noFill/>
              <a:ln w="9525">
                <a:noFill/>
                <a:miter lim="800000"/>
                <a:headEnd/>
                <a:tailEnd/>
              </a:ln>
            </p:spPr>
            <p:txBody>
              <a:bodyPr wrap="none">
                <a:spAutoFit/>
              </a:bodyPr>
              <a:lstStyle/>
              <a:p>
                <a:pPr>
                  <a:lnSpc>
                    <a:spcPct val="110000"/>
                  </a:lnSpc>
                  <a:tabLst>
                    <a:tab pos="355600" algn="ctr"/>
                    <a:tab pos="723900" algn="ctr"/>
                    <a:tab pos="1079500" algn="ctr"/>
                    <a:tab pos="1435100" algn="ctr"/>
                    <a:tab pos="1790700" algn="ctr"/>
                    <a:tab pos="2159000" algn="ctr"/>
                    <a:tab pos="2514600" algn="ctr"/>
                    <a:tab pos="2870200" algn="ctr"/>
                    <a:tab pos="3225800" algn="ctr"/>
                    <a:tab pos="3594100" algn="ctr"/>
                    <a:tab pos="3949700" algn="ctr"/>
                    <a:tab pos="4305300" algn="ctr"/>
                  </a:tabLst>
                </a:pPr>
                <a:r>
                  <a:rPr lang="en-US" sz="1600">
                    <a:ea typeface="MS PGothic" pitchFamily="34" charset="-128"/>
                  </a:rPr>
                  <a:t>	</a:t>
                </a:r>
                <a:r>
                  <a:rPr lang="en-US" sz="1400">
                    <a:ea typeface="MS PGothic" pitchFamily="34" charset="-128"/>
                  </a:rPr>
                  <a:t>|	</a:t>
                </a:r>
                <a:r>
                  <a:rPr lang="en-US" sz="1000">
                    <a:ea typeface="MS PGothic" pitchFamily="34" charset="-128"/>
                  </a:rPr>
                  <a:t>|	|	|	|	|	|	|	|	|	|	|</a:t>
                </a:r>
              </a:p>
              <a:p>
                <a:pPr>
                  <a:lnSpc>
                    <a:spcPct val="110000"/>
                  </a:lnSpc>
                  <a:tabLst>
                    <a:tab pos="355600" algn="ctr"/>
                    <a:tab pos="723900" algn="ctr"/>
                    <a:tab pos="1079500" algn="ctr"/>
                    <a:tab pos="1435100" algn="ctr"/>
                    <a:tab pos="1790700" algn="ctr"/>
                    <a:tab pos="2159000" algn="ctr"/>
                    <a:tab pos="2514600" algn="ctr"/>
                    <a:tab pos="2870200" algn="ctr"/>
                    <a:tab pos="3225800" algn="ctr"/>
                    <a:tab pos="3594100" algn="ctr"/>
                    <a:tab pos="3949700" algn="ctr"/>
                    <a:tab pos="4305300" algn="ctr"/>
                  </a:tabLst>
                </a:pPr>
                <a:r>
                  <a:rPr lang="en-US" sz="1600">
                    <a:ea typeface="MS PGothic" pitchFamily="34" charset="-128"/>
                  </a:rPr>
                  <a:t>	0		20		40		60		80		100</a:t>
                </a:r>
              </a:p>
            </p:txBody>
          </p:sp>
          <p:sp>
            <p:nvSpPr>
              <p:cNvPr id="26659" name="Text Box 9"/>
              <p:cNvSpPr txBox="1">
                <a:spLocks noChangeArrowheads="1"/>
              </p:cNvSpPr>
              <p:nvPr/>
            </p:nvSpPr>
            <p:spPr bwMode="auto">
              <a:xfrm>
                <a:off x="4582" y="3479"/>
                <a:ext cx="228" cy="213"/>
              </a:xfrm>
              <a:prstGeom prst="rect">
                <a:avLst/>
              </a:prstGeom>
              <a:noFill/>
              <a:ln w="9525">
                <a:noFill/>
                <a:miter lim="800000"/>
                <a:headEnd/>
                <a:tailEnd/>
              </a:ln>
            </p:spPr>
            <p:txBody>
              <a:bodyPr wrap="none">
                <a:spAutoFit/>
              </a:bodyPr>
              <a:lstStyle/>
              <a:p>
                <a:r>
                  <a:rPr lang="en-US" sz="1600" i="1">
                    <a:ea typeface="MS PGothic" pitchFamily="34" charset="-128"/>
                  </a:rPr>
                  <a:t>T</a:t>
                </a:r>
              </a:p>
            </p:txBody>
          </p:sp>
          <p:sp>
            <p:nvSpPr>
              <p:cNvPr id="26660" name="Text Box 10"/>
              <p:cNvSpPr txBox="1">
                <a:spLocks noChangeArrowheads="1"/>
              </p:cNvSpPr>
              <p:nvPr/>
            </p:nvSpPr>
            <p:spPr bwMode="auto">
              <a:xfrm rot="-5400000">
                <a:off x="596" y="2205"/>
                <a:ext cx="1129" cy="213"/>
              </a:xfrm>
              <a:prstGeom prst="rect">
                <a:avLst/>
              </a:prstGeom>
              <a:noFill/>
              <a:ln w="9525">
                <a:noFill/>
                <a:miter lim="800000"/>
                <a:headEnd/>
                <a:tailEnd/>
              </a:ln>
            </p:spPr>
            <p:txBody>
              <a:bodyPr wrap="none">
                <a:spAutoFit/>
              </a:bodyPr>
              <a:lstStyle/>
              <a:p>
                <a:r>
                  <a:rPr lang="en-US" sz="1600">
                    <a:ea typeface="MS PGothic" pitchFamily="34" charset="-128"/>
                  </a:rPr>
                  <a:t>Number of Chairs</a:t>
                </a:r>
              </a:p>
            </p:txBody>
          </p:sp>
          <p:sp>
            <p:nvSpPr>
              <p:cNvPr id="26661" name="Text Box 11"/>
              <p:cNvSpPr txBox="1">
                <a:spLocks noChangeArrowheads="1"/>
              </p:cNvSpPr>
              <p:nvPr/>
            </p:nvSpPr>
            <p:spPr bwMode="auto">
              <a:xfrm>
                <a:off x="2358" y="3678"/>
                <a:ext cx="1127" cy="213"/>
              </a:xfrm>
              <a:prstGeom prst="rect">
                <a:avLst/>
              </a:prstGeom>
              <a:noFill/>
              <a:ln w="9525">
                <a:noFill/>
                <a:miter lim="800000"/>
                <a:headEnd/>
                <a:tailEnd/>
              </a:ln>
            </p:spPr>
            <p:txBody>
              <a:bodyPr wrap="none">
                <a:spAutoFit/>
              </a:bodyPr>
              <a:lstStyle/>
              <a:p>
                <a:r>
                  <a:rPr lang="en-US" sz="1600">
                    <a:ea typeface="MS PGothic" pitchFamily="34" charset="-128"/>
                  </a:rPr>
                  <a:t>Number of Tables</a:t>
                </a:r>
              </a:p>
            </p:txBody>
          </p:sp>
        </p:grpSp>
        <p:grpSp>
          <p:nvGrpSpPr>
            <p:cNvPr id="26633" name="Group 27"/>
            <p:cNvGrpSpPr>
              <a:grpSpLocks/>
            </p:cNvGrpSpPr>
            <p:nvPr/>
          </p:nvGrpSpPr>
          <p:grpSpPr bwMode="auto">
            <a:xfrm>
              <a:off x="2489200" y="3230939"/>
              <a:ext cx="2159000" cy="2527300"/>
              <a:chOff x="1592" y="1864"/>
              <a:chExt cx="1360" cy="1592"/>
            </a:xfrm>
          </p:grpSpPr>
          <p:sp>
            <p:nvSpPr>
              <p:cNvPr id="26653" name="Line 19"/>
              <p:cNvSpPr>
                <a:spLocks noChangeShapeType="1"/>
              </p:cNvSpPr>
              <p:nvPr/>
            </p:nvSpPr>
            <p:spPr bwMode="auto">
              <a:xfrm>
                <a:off x="1592" y="1864"/>
                <a:ext cx="673" cy="788"/>
              </a:xfrm>
              <a:prstGeom prst="line">
                <a:avLst/>
              </a:prstGeom>
              <a:noFill/>
              <a:ln w="57150">
                <a:solidFill>
                  <a:schemeClr val="accent1"/>
                </a:solidFill>
                <a:round/>
                <a:headEnd type="oval" w="sm" len="sm"/>
                <a:tailEnd type="none" w="sm" len="sm"/>
              </a:ln>
            </p:spPr>
            <p:txBody>
              <a:bodyPr/>
              <a:lstStyle/>
              <a:p>
                <a:endParaRPr lang="en-US"/>
              </a:p>
            </p:txBody>
          </p:sp>
          <p:sp>
            <p:nvSpPr>
              <p:cNvPr id="26654" name="Line 20"/>
              <p:cNvSpPr>
                <a:spLocks noChangeShapeType="1"/>
              </p:cNvSpPr>
              <p:nvPr/>
            </p:nvSpPr>
            <p:spPr bwMode="auto">
              <a:xfrm>
                <a:off x="2261" y="2650"/>
                <a:ext cx="691" cy="806"/>
              </a:xfrm>
              <a:prstGeom prst="line">
                <a:avLst/>
              </a:prstGeom>
              <a:noFill/>
              <a:ln w="57150">
                <a:solidFill>
                  <a:schemeClr val="accent1"/>
                </a:solidFill>
                <a:prstDash val="dash"/>
                <a:round/>
                <a:headEnd type="none" w="sm" len="sm"/>
                <a:tailEnd type="oval" w="sm" len="sm"/>
              </a:ln>
            </p:spPr>
            <p:txBody>
              <a:bodyPr/>
              <a:lstStyle/>
              <a:p>
                <a:endParaRPr lang="en-US"/>
              </a:p>
            </p:txBody>
          </p:sp>
        </p:grpSp>
        <p:grpSp>
          <p:nvGrpSpPr>
            <p:cNvPr id="26634" name="Group 26"/>
            <p:cNvGrpSpPr>
              <a:grpSpLocks/>
            </p:cNvGrpSpPr>
            <p:nvPr/>
          </p:nvGrpSpPr>
          <p:grpSpPr bwMode="auto">
            <a:xfrm>
              <a:off x="2489200" y="2608639"/>
              <a:ext cx="1790700" cy="3149600"/>
              <a:chOff x="1592" y="1472"/>
              <a:chExt cx="1128" cy="1984"/>
            </a:xfrm>
          </p:grpSpPr>
          <p:sp>
            <p:nvSpPr>
              <p:cNvPr id="26651" name="Line 17"/>
              <p:cNvSpPr>
                <a:spLocks noChangeShapeType="1"/>
              </p:cNvSpPr>
              <p:nvPr/>
            </p:nvSpPr>
            <p:spPr bwMode="auto">
              <a:xfrm>
                <a:off x="2249" y="2630"/>
                <a:ext cx="471" cy="826"/>
              </a:xfrm>
              <a:prstGeom prst="line">
                <a:avLst/>
              </a:prstGeom>
              <a:noFill/>
              <a:ln w="57150">
                <a:solidFill>
                  <a:schemeClr val="accent1"/>
                </a:solidFill>
                <a:round/>
                <a:headEnd type="none" w="sm" len="sm"/>
                <a:tailEnd type="oval" w="sm" len="sm"/>
              </a:ln>
            </p:spPr>
            <p:txBody>
              <a:bodyPr/>
              <a:lstStyle/>
              <a:p>
                <a:endParaRPr lang="en-US"/>
              </a:p>
            </p:txBody>
          </p:sp>
          <p:sp>
            <p:nvSpPr>
              <p:cNvPr id="26652" name="Line 21"/>
              <p:cNvSpPr>
                <a:spLocks noChangeShapeType="1"/>
              </p:cNvSpPr>
              <p:nvPr/>
            </p:nvSpPr>
            <p:spPr bwMode="auto">
              <a:xfrm>
                <a:off x="1592" y="1472"/>
                <a:ext cx="657" cy="1159"/>
              </a:xfrm>
              <a:prstGeom prst="line">
                <a:avLst/>
              </a:prstGeom>
              <a:noFill/>
              <a:ln w="57150">
                <a:solidFill>
                  <a:schemeClr val="accent1"/>
                </a:solidFill>
                <a:prstDash val="dash"/>
                <a:round/>
                <a:headEnd type="oval" w="sm" len="sm"/>
                <a:tailEnd type="none" w="sm" len="sm"/>
              </a:ln>
            </p:spPr>
            <p:txBody>
              <a:bodyPr/>
              <a:lstStyle/>
              <a:p>
                <a:endParaRPr lang="en-US"/>
              </a:p>
            </p:txBody>
          </p:sp>
        </p:grpSp>
        <p:sp>
          <p:nvSpPr>
            <p:cNvPr id="26635" name="Line 22"/>
            <p:cNvSpPr>
              <a:spLocks noChangeShapeType="1"/>
            </p:cNvSpPr>
            <p:nvPr/>
          </p:nvSpPr>
          <p:spPr bwMode="auto">
            <a:xfrm flipH="1">
              <a:off x="3200400" y="3510339"/>
              <a:ext cx="609600" cy="25400"/>
            </a:xfrm>
            <a:prstGeom prst="line">
              <a:avLst/>
            </a:prstGeom>
            <a:noFill/>
            <a:ln w="38100">
              <a:solidFill>
                <a:schemeClr val="tx1"/>
              </a:solidFill>
              <a:round/>
              <a:headEnd/>
              <a:tailEnd type="triangle" w="sm" len="med"/>
            </a:ln>
          </p:spPr>
          <p:txBody>
            <a:bodyPr/>
            <a:lstStyle/>
            <a:p>
              <a:endParaRPr lang="en-US"/>
            </a:p>
          </p:txBody>
        </p:sp>
        <p:sp>
          <p:nvSpPr>
            <p:cNvPr id="26636" name="Text Box 23"/>
            <p:cNvSpPr txBox="1">
              <a:spLocks noChangeArrowheads="1"/>
            </p:cNvSpPr>
            <p:nvPr/>
          </p:nvSpPr>
          <p:spPr bwMode="auto">
            <a:xfrm>
              <a:off x="3815583" y="3305551"/>
              <a:ext cx="1652278" cy="369332"/>
            </a:xfrm>
            <a:prstGeom prst="rect">
              <a:avLst/>
            </a:prstGeom>
            <a:noFill/>
            <a:ln w="9525">
              <a:noFill/>
              <a:miter lim="800000"/>
              <a:headEnd/>
              <a:tailEnd/>
            </a:ln>
          </p:spPr>
          <p:txBody>
            <a:bodyPr wrap="none">
              <a:spAutoFit/>
            </a:bodyPr>
            <a:lstStyle/>
            <a:p>
              <a:r>
                <a:rPr lang="en-US">
                  <a:ea typeface="MS PGothic" pitchFamily="34" charset="-128"/>
                </a:rPr>
                <a:t>2</a:t>
              </a:r>
              <a:r>
                <a:rPr lang="en-US" i="1">
                  <a:ea typeface="MS PGothic" pitchFamily="34" charset="-128"/>
                </a:rPr>
                <a:t>T</a:t>
              </a:r>
              <a:r>
                <a:rPr lang="en-US">
                  <a:ea typeface="MS PGothic" pitchFamily="34" charset="-128"/>
                </a:rPr>
                <a:t> + 1</a:t>
              </a:r>
              <a:r>
                <a:rPr lang="en-US" i="1">
                  <a:ea typeface="MS PGothic" pitchFamily="34" charset="-128"/>
                </a:rPr>
                <a:t>C</a:t>
              </a:r>
              <a:r>
                <a:rPr lang="en-US">
                  <a:ea typeface="MS PGothic" pitchFamily="34" charset="-128"/>
                </a:rPr>
                <a:t> ≤ 100</a:t>
              </a:r>
            </a:p>
          </p:txBody>
        </p:sp>
        <p:sp>
          <p:nvSpPr>
            <p:cNvPr id="26637" name="Line 24"/>
            <p:cNvSpPr>
              <a:spLocks noChangeShapeType="1"/>
            </p:cNvSpPr>
            <p:nvPr/>
          </p:nvSpPr>
          <p:spPr bwMode="auto">
            <a:xfrm flipH="1">
              <a:off x="4318000" y="4767639"/>
              <a:ext cx="444500" cy="393700"/>
            </a:xfrm>
            <a:prstGeom prst="line">
              <a:avLst/>
            </a:prstGeom>
            <a:noFill/>
            <a:ln w="38100">
              <a:solidFill>
                <a:schemeClr val="tx1"/>
              </a:solidFill>
              <a:round/>
              <a:headEnd/>
              <a:tailEnd type="triangle" w="sm" len="med"/>
            </a:ln>
          </p:spPr>
          <p:txBody>
            <a:bodyPr/>
            <a:lstStyle/>
            <a:p>
              <a:endParaRPr lang="en-US"/>
            </a:p>
          </p:txBody>
        </p:sp>
        <p:sp>
          <p:nvSpPr>
            <p:cNvPr id="26638" name="Text Box 25"/>
            <p:cNvSpPr txBox="1">
              <a:spLocks noChangeArrowheads="1"/>
            </p:cNvSpPr>
            <p:nvPr/>
          </p:nvSpPr>
          <p:spPr bwMode="auto">
            <a:xfrm>
              <a:off x="4772025" y="4539039"/>
              <a:ext cx="1652278" cy="369332"/>
            </a:xfrm>
            <a:prstGeom prst="rect">
              <a:avLst/>
            </a:prstGeom>
            <a:noFill/>
            <a:ln w="9525">
              <a:noFill/>
              <a:miter lim="800000"/>
              <a:headEnd/>
              <a:tailEnd/>
            </a:ln>
          </p:spPr>
          <p:txBody>
            <a:bodyPr wrap="none">
              <a:spAutoFit/>
            </a:bodyPr>
            <a:lstStyle/>
            <a:p>
              <a:r>
                <a:rPr lang="en-US">
                  <a:ea typeface="MS PGothic" pitchFamily="34" charset="-128"/>
                </a:rPr>
                <a:t>4</a:t>
              </a:r>
              <a:r>
                <a:rPr lang="en-US" i="1">
                  <a:ea typeface="MS PGothic" pitchFamily="34" charset="-128"/>
                </a:rPr>
                <a:t>T</a:t>
              </a:r>
              <a:r>
                <a:rPr lang="en-US">
                  <a:ea typeface="MS PGothic" pitchFamily="34" charset="-128"/>
                </a:rPr>
                <a:t> + 3</a:t>
              </a:r>
              <a:r>
                <a:rPr lang="en-US" i="1">
                  <a:ea typeface="MS PGothic" pitchFamily="34" charset="-128"/>
                </a:rPr>
                <a:t>C</a:t>
              </a:r>
              <a:r>
                <a:rPr lang="en-US">
                  <a:ea typeface="MS PGothic" pitchFamily="34" charset="-128"/>
                </a:rPr>
                <a:t> ≤ 240</a:t>
              </a:r>
            </a:p>
          </p:txBody>
        </p:sp>
        <p:sp>
          <p:nvSpPr>
            <p:cNvPr id="26639" name="Text Box 25"/>
            <p:cNvSpPr txBox="1">
              <a:spLocks noChangeArrowheads="1"/>
            </p:cNvSpPr>
            <p:nvPr/>
          </p:nvSpPr>
          <p:spPr bwMode="auto">
            <a:xfrm>
              <a:off x="5018262" y="5145365"/>
              <a:ext cx="1217438" cy="369332"/>
            </a:xfrm>
            <a:prstGeom prst="rect">
              <a:avLst/>
            </a:prstGeom>
            <a:noFill/>
            <a:ln w="9525">
              <a:noFill/>
              <a:miter lim="800000"/>
              <a:headEnd/>
              <a:tailEnd/>
            </a:ln>
          </p:spPr>
          <p:txBody>
            <a:bodyPr wrap="none">
              <a:spAutoFit/>
            </a:bodyPr>
            <a:lstStyle/>
            <a:p>
              <a:r>
                <a:rPr lang="en-US" i="1">
                  <a:ea typeface="MS PGothic" pitchFamily="34" charset="-128"/>
                </a:rPr>
                <a:t>D</a:t>
              </a:r>
              <a:r>
                <a:rPr lang="en-US">
                  <a:ea typeface="MS PGothic" pitchFamily="34" charset="-128"/>
                </a:rPr>
                <a:t> = (50,0)</a:t>
              </a:r>
            </a:p>
          </p:txBody>
        </p:sp>
        <p:sp>
          <p:nvSpPr>
            <p:cNvPr id="26640" name="Text Box 25"/>
            <p:cNvSpPr txBox="1">
              <a:spLocks noChangeArrowheads="1"/>
            </p:cNvSpPr>
            <p:nvPr/>
          </p:nvSpPr>
          <p:spPr bwMode="auto">
            <a:xfrm>
              <a:off x="2994467" y="2557660"/>
              <a:ext cx="1215583" cy="369332"/>
            </a:xfrm>
            <a:prstGeom prst="rect">
              <a:avLst/>
            </a:prstGeom>
            <a:noFill/>
            <a:ln w="9525">
              <a:noFill/>
              <a:miter lim="800000"/>
              <a:headEnd/>
              <a:tailEnd/>
            </a:ln>
          </p:spPr>
          <p:txBody>
            <a:bodyPr wrap="none">
              <a:spAutoFit/>
            </a:bodyPr>
            <a:lstStyle/>
            <a:p>
              <a:r>
                <a:rPr lang="en-US" i="1">
                  <a:ea typeface="MS PGothic" pitchFamily="34" charset="-128"/>
                </a:rPr>
                <a:t>B</a:t>
              </a:r>
              <a:r>
                <a:rPr lang="en-US">
                  <a:ea typeface="MS PGothic" pitchFamily="34" charset="-128"/>
                </a:rPr>
                <a:t> = (0,80)</a:t>
              </a:r>
            </a:p>
          </p:txBody>
        </p:sp>
        <p:sp>
          <p:nvSpPr>
            <p:cNvPr id="26641" name="Text Box 25"/>
            <p:cNvSpPr txBox="1">
              <a:spLocks noChangeArrowheads="1"/>
            </p:cNvSpPr>
            <p:nvPr/>
          </p:nvSpPr>
          <p:spPr bwMode="auto">
            <a:xfrm>
              <a:off x="1401226" y="5534958"/>
              <a:ext cx="976479" cy="369332"/>
            </a:xfrm>
            <a:prstGeom prst="rect">
              <a:avLst/>
            </a:prstGeom>
            <a:noFill/>
            <a:ln w="9525">
              <a:noFill/>
              <a:miter lim="800000"/>
              <a:headEnd/>
              <a:tailEnd/>
            </a:ln>
          </p:spPr>
          <p:txBody>
            <a:bodyPr wrap="none">
              <a:spAutoFit/>
            </a:bodyPr>
            <a:lstStyle/>
            <a:p>
              <a:r>
                <a:rPr lang="en-US">
                  <a:ea typeface="MS PGothic" pitchFamily="34" charset="-128"/>
                </a:rPr>
                <a:t>(0,0)  </a:t>
              </a:r>
              <a:r>
                <a:rPr lang="en-US" i="1">
                  <a:ea typeface="MS PGothic" pitchFamily="34" charset="-128"/>
                </a:rPr>
                <a:t>A</a:t>
              </a:r>
            </a:p>
          </p:txBody>
        </p:sp>
        <p:sp>
          <p:nvSpPr>
            <p:cNvPr id="26642" name="Text Box 25"/>
            <p:cNvSpPr txBox="1">
              <a:spLocks noChangeArrowheads="1"/>
            </p:cNvSpPr>
            <p:nvPr/>
          </p:nvSpPr>
          <p:spPr bwMode="auto">
            <a:xfrm>
              <a:off x="3620381" y="4117875"/>
              <a:ext cx="1356697" cy="369332"/>
            </a:xfrm>
            <a:prstGeom prst="rect">
              <a:avLst/>
            </a:prstGeom>
            <a:noFill/>
            <a:ln w="9525">
              <a:noFill/>
              <a:miter lim="800000"/>
              <a:headEnd/>
              <a:tailEnd/>
            </a:ln>
          </p:spPr>
          <p:txBody>
            <a:bodyPr wrap="none">
              <a:spAutoFit/>
            </a:bodyPr>
            <a:lstStyle/>
            <a:p>
              <a:r>
                <a:rPr lang="en-US" i="1">
                  <a:ea typeface="MS PGothic" pitchFamily="34" charset="-128"/>
                </a:rPr>
                <a:t>C</a:t>
              </a:r>
              <a:r>
                <a:rPr lang="en-US">
                  <a:ea typeface="MS PGothic" pitchFamily="34" charset="-128"/>
                </a:rPr>
                <a:t> = (30,40)</a:t>
              </a:r>
            </a:p>
          </p:txBody>
        </p:sp>
        <p:sp>
          <p:nvSpPr>
            <p:cNvPr id="26643" name="Line 24"/>
            <p:cNvSpPr>
              <a:spLocks noChangeShapeType="1"/>
            </p:cNvSpPr>
            <p:nvPr/>
          </p:nvSpPr>
          <p:spPr bwMode="auto">
            <a:xfrm flipH="1">
              <a:off x="4394200" y="5339138"/>
              <a:ext cx="596900" cy="339447"/>
            </a:xfrm>
            <a:prstGeom prst="line">
              <a:avLst/>
            </a:prstGeom>
            <a:noFill/>
            <a:ln w="38100">
              <a:solidFill>
                <a:schemeClr val="tx1"/>
              </a:solidFill>
              <a:round/>
              <a:headEnd/>
              <a:tailEnd type="triangle" w="sm" len="med"/>
            </a:ln>
          </p:spPr>
          <p:txBody>
            <a:bodyPr/>
            <a:lstStyle/>
            <a:p>
              <a:endParaRPr lang="en-US"/>
            </a:p>
          </p:txBody>
        </p:sp>
        <p:sp>
          <p:nvSpPr>
            <p:cNvPr id="26644" name="Line 24"/>
            <p:cNvSpPr>
              <a:spLocks noChangeShapeType="1"/>
            </p:cNvSpPr>
            <p:nvPr/>
          </p:nvSpPr>
          <p:spPr bwMode="auto">
            <a:xfrm flipH="1">
              <a:off x="2552700" y="2791578"/>
              <a:ext cx="444500" cy="393700"/>
            </a:xfrm>
            <a:prstGeom prst="line">
              <a:avLst/>
            </a:prstGeom>
            <a:noFill/>
            <a:ln w="38100">
              <a:solidFill>
                <a:schemeClr val="tx1"/>
              </a:solidFill>
              <a:round/>
              <a:headEnd/>
              <a:tailEnd type="triangle" w="sm" len="med"/>
            </a:ln>
          </p:spPr>
          <p:txBody>
            <a:bodyPr/>
            <a:lstStyle/>
            <a:p>
              <a:endParaRPr lang="en-US"/>
            </a:p>
          </p:txBody>
        </p:sp>
        <p:sp>
          <p:nvSpPr>
            <p:cNvPr id="33" name="Oval 32"/>
            <p:cNvSpPr/>
            <p:nvPr/>
          </p:nvSpPr>
          <p:spPr>
            <a:xfrm>
              <a:off x="2404613" y="5672515"/>
              <a:ext cx="169877" cy="17145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4" name="Oval 33"/>
            <p:cNvSpPr/>
            <p:nvPr/>
          </p:nvSpPr>
          <p:spPr>
            <a:xfrm>
              <a:off x="2404613" y="3135689"/>
              <a:ext cx="169877"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 name="Oval 34"/>
            <p:cNvSpPr/>
            <p:nvPr/>
          </p:nvSpPr>
          <p:spPr>
            <a:xfrm>
              <a:off x="2404613" y="2522914"/>
              <a:ext cx="169877" cy="17145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Oval 35"/>
            <p:cNvSpPr/>
            <p:nvPr/>
          </p:nvSpPr>
          <p:spPr>
            <a:xfrm>
              <a:off x="3450865" y="4402515"/>
              <a:ext cx="169878"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Oval 36"/>
            <p:cNvSpPr/>
            <p:nvPr/>
          </p:nvSpPr>
          <p:spPr>
            <a:xfrm>
              <a:off x="4195468" y="5678865"/>
              <a:ext cx="169877"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Oval 37"/>
            <p:cNvSpPr/>
            <p:nvPr/>
          </p:nvSpPr>
          <p:spPr>
            <a:xfrm>
              <a:off x="4563800" y="5678865"/>
              <a:ext cx="169877"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41" name="TextBox 40"/>
          <p:cNvSpPr txBox="1"/>
          <p:nvPr/>
        </p:nvSpPr>
        <p:spPr>
          <a:xfrm>
            <a:off x="3559175" y="1319213"/>
            <a:ext cx="5127625" cy="1238250"/>
          </a:xfrm>
          <a:prstGeom prst="rect">
            <a:avLst/>
          </a:prstGeom>
          <a:solidFill>
            <a:schemeClr val="accent3">
              <a:lumMod val="60000"/>
              <a:lumOff val="40000"/>
            </a:schemeClr>
          </a:solidFill>
          <a:ln>
            <a:noFill/>
          </a:ln>
        </p:spPr>
        <p:txBody>
          <a:bodyPr lIns="324000" tIns="280800" rIns="324000" bIns="280800">
            <a:spAutoFit/>
          </a:bodyPr>
          <a:lstStyle/>
          <a:p>
            <a:pPr fontAlgn="auto">
              <a:lnSpc>
                <a:spcPct val="90000"/>
              </a:lnSpc>
              <a:spcBef>
                <a:spcPts val="0"/>
              </a:spcBef>
              <a:spcAft>
                <a:spcPts val="600"/>
              </a:spcAft>
              <a:defRPr/>
            </a:pPr>
            <a:r>
              <a:rPr lang="en-US" sz="2400" dirty="0">
                <a:solidFill>
                  <a:srgbClr val="000000"/>
                </a:solidFill>
                <a:latin typeface="Arial"/>
                <a:cs typeface="Arial"/>
              </a:rPr>
              <a:t>Find a </a:t>
            </a:r>
            <a:r>
              <a:rPr lang="en-US" sz="2400" b="1" dirty="0">
                <a:solidFill>
                  <a:srgbClr val="000000"/>
                </a:solidFill>
                <a:latin typeface="Arial"/>
                <a:cs typeface="Arial"/>
              </a:rPr>
              <a:t>basic feasible solution </a:t>
            </a:r>
            <a:r>
              <a:rPr lang="en-US" sz="2400" dirty="0">
                <a:solidFill>
                  <a:srgbClr val="000000"/>
                </a:solidFill>
                <a:latin typeface="Arial"/>
                <a:cs typeface="Arial"/>
              </a:rPr>
              <a:t>by setting all real variables to </a:t>
            </a:r>
            <a:r>
              <a:rPr lang="en-US" sz="2400" dirty="0">
                <a:solidFill>
                  <a:srgbClr val="000000"/>
                </a:solidFill>
                <a:latin typeface="Arial"/>
                <a:cs typeface="Arial"/>
              </a:rPr>
              <a:t>0</a:t>
            </a:r>
          </a:p>
        </p:txBody>
      </p:sp>
    </p:spTree>
  </p:cSld>
  <p:clrMapOvr>
    <a:masterClrMapping/>
  </p:clrMapOvr>
  <p:transition spd="slow">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latin typeface="Arial" charset="0"/>
                <a:cs typeface="Arial" charset="0"/>
              </a:rPr>
              <a:t>The First Simplex Tableau</a:t>
            </a:r>
          </a:p>
        </p:txBody>
      </p:sp>
      <p:sp>
        <p:nvSpPr>
          <p:cNvPr id="27650" name="Content Placeholder 2"/>
          <p:cNvSpPr>
            <a:spLocks noGrp="1"/>
          </p:cNvSpPr>
          <p:nvPr>
            <p:ph idx="1"/>
          </p:nvPr>
        </p:nvSpPr>
        <p:spPr>
          <a:xfrm>
            <a:off x="673100" y="1417638"/>
            <a:ext cx="7823200" cy="1320800"/>
          </a:xfrm>
        </p:spPr>
        <p:txBody>
          <a:bodyPr/>
          <a:lstStyle/>
          <a:p>
            <a:r>
              <a:rPr lang="en-US" sz="2800" smtClean="0">
                <a:latin typeface="Arial" charset="0"/>
                <a:cs typeface="Arial" charset="0"/>
              </a:rPr>
              <a:t>Constraint equations</a:t>
            </a:r>
          </a:p>
          <a:p>
            <a:pPr lvl="1"/>
            <a:r>
              <a:rPr lang="en-US" sz="2400" smtClean="0">
                <a:latin typeface="Arial" charset="0"/>
                <a:cs typeface="Arial" charset="0"/>
              </a:rPr>
              <a:t>Place all of the coefficients into tabular form, the first </a:t>
            </a:r>
            <a:r>
              <a:rPr lang="en-US" sz="2400" b="1" smtClean="0">
                <a:latin typeface="Arial" charset="0"/>
                <a:cs typeface="Arial" charset="0"/>
              </a:rPr>
              <a:t>simplex</a:t>
            </a:r>
            <a:r>
              <a:rPr lang="en-US" sz="2400" smtClean="0">
                <a:latin typeface="Arial" charset="0"/>
                <a:cs typeface="Arial" charset="0"/>
              </a:rPr>
              <a:t> </a:t>
            </a:r>
            <a:r>
              <a:rPr lang="en-US" sz="2400" b="1" smtClean="0">
                <a:latin typeface="Arial" charset="0"/>
                <a:cs typeface="Arial" charset="0"/>
              </a:rPr>
              <a:t>tableau</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04948F79-3C95-4021-B09F-35613BE2C77D}" type="slidenum">
              <a:rPr lang="en-US"/>
              <a:pPr>
                <a:defRPr/>
              </a:pPr>
              <a:t>12</a:t>
            </a:fld>
            <a:endParaRPr lang="en-US"/>
          </a:p>
        </p:txBody>
      </p:sp>
      <p:graphicFrame>
        <p:nvGraphicFramePr>
          <p:cNvPr id="26" name="Table 25"/>
          <p:cNvGraphicFramePr>
            <a:graphicFrameLocks noGrp="1"/>
          </p:cNvGraphicFramePr>
          <p:nvPr/>
        </p:nvGraphicFramePr>
        <p:xfrm>
          <a:off x="1117600" y="3022600"/>
          <a:ext cx="6929438" cy="1320800"/>
        </p:xfrm>
        <a:graphic>
          <a:graphicData uri="http://schemas.openxmlformats.org/drawingml/2006/table">
            <a:tbl>
              <a:tblPr firstRow="1" bandRow="1">
                <a:tableStyleId>{69012ECD-51FC-41F1-AA8D-1B2483CD663E}</a:tableStyleId>
              </a:tblPr>
              <a:tblGrid>
                <a:gridCol w="1470117"/>
                <a:gridCol w="742265"/>
                <a:gridCol w="742265"/>
                <a:gridCol w="742265"/>
                <a:gridCol w="742265"/>
                <a:gridCol w="2489712"/>
              </a:tblGrid>
              <a:tr h="370840">
                <a:tc>
                  <a:txBody>
                    <a:bodyPr/>
                    <a:lstStyle/>
                    <a:p>
                      <a:r>
                        <a:rPr lang="en-US" sz="1600" dirty="0" smtClean="0">
                          <a:latin typeface="Arial"/>
                          <a:cs typeface="Arial"/>
                        </a:rPr>
                        <a:t>SOLUTION</a:t>
                      </a:r>
                    </a:p>
                    <a:p>
                      <a:r>
                        <a:rPr lang="en-US" sz="1600" dirty="0" smtClean="0">
                          <a:latin typeface="Arial"/>
                          <a:cs typeface="Arial"/>
                        </a:rPr>
                        <a:t>MIX</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endParaRPr lang="en-US" sz="1600" dirty="0" smtClean="0">
                        <a:latin typeface="Arial"/>
                        <a:cs typeface="Arial"/>
                      </a:endParaRPr>
                    </a:p>
                    <a:p>
                      <a:pPr algn="ctr"/>
                      <a:r>
                        <a:rPr lang="en-US" sz="1600" i="1" dirty="0" smtClean="0">
                          <a:latin typeface="Arial"/>
                          <a:cs typeface="Arial"/>
                        </a:rPr>
                        <a:t>T</a:t>
                      </a:r>
                      <a:endParaRPr lang="en-US" sz="16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endParaRPr lang="en-US" sz="1600" dirty="0" smtClean="0">
                        <a:latin typeface="Arial"/>
                        <a:cs typeface="Arial"/>
                      </a:endParaRPr>
                    </a:p>
                    <a:p>
                      <a:pPr algn="ctr"/>
                      <a:r>
                        <a:rPr lang="en-US" sz="1600" i="1" dirty="0" smtClean="0">
                          <a:latin typeface="Arial"/>
                          <a:cs typeface="Arial"/>
                        </a:rPr>
                        <a:t>C</a:t>
                      </a:r>
                      <a:endParaRPr lang="en-US" sz="16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endParaRPr lang="en-US" sz="1600" dirty="0" smtClean="0">
                        <a:latin typeface="Arial"/>
                        <a:cs typeface="Arial"/>
                      </a:endParaRPr>
                    </a:p>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endParaRPr lang="en-US" sz="1600" dirty="0" smtClean="0">
                        <a:latin typeface="Arial"/>
                        <a:cs typeface="Arial"/>
                      </a:endParaRPr>
                    </a:p>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QUANTITY</a:t>
                      </a:r>
                    </a:p>
                    <a:p>
                      <a:pPr algn="ctr"/>
                      <a:r>
                        <a:rPr lang="en-US" sz="1600" dirty="0" smtClean="0">
                          <a:latin typeface="Arial"/>
                          <a:cs typeface="Arial"/>
                        </a:rPr>
                        <a:t>(RIGHT-HAND-SIDE)</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r>
              <a:tr h="370840">
                <a:tc>
                  <a:txBody>
                    <a:bodyPr/>
                    <a:lstStyle/>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100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240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6"/>
                                        </p:tgtEl>
                                        <p:attrNameLst>
                                          <p:attrName>style.visibility</p:attrName>
                                        </p:attrNameLst>
                                      </p:cBhvr>
                                      <p:to>
                                        <p:strVal val="visible"/>
                                      </p:to>
                                    </p:set>
                                    <p:animEffect transition="in" filter="strips(downRight)">
                                      <p:cBhvr>
                                        <p:cTn id="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p:txBody>
          <a:bodyPr/>
          <a:lstStyle/>
          <a:p>
            <a:r>
              <a:rPr lang="en-US" smtClean="0">
                <a:latin typeface="Arial" charset="0"/>
                <a:cs typeface="Arial" charset="0"/>
              </a:rPr>
              <a:t>The 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4EE14352-6341-4910-8601-BE04EA3C7A8A}" type="slidenum">
              <a:rPr lang="en-US"/>
              <a:pPr>
                <a:defRPr/>
              </a:pPr>
              <a:t>13</a:t>
            </a:fld>
            <a:endParaRPr lang="en-US"/>
          </a:p>
        </p:txBody>
      </p:sp>
      <p:graphicFrame>
        <p:nvGraphicFramePr>
          <p:cNvPr id="26" name="Table 25"/>
          <p:cNvGraphicFramePr>
            <a:graphicFrameLocks noGrp="1"/>
          </p:cNvGraphicFramePr>
          <p:nvPr/>
        </p:nvGraphicFramePr>
        <p:xfrm>
          <a:off x="673100" y="3898900"/>
          <a:ext cx="6007100" cy="2001838"/>
        </p:xfrm>
        <a:graphic>
          <a:graphicData uri="http://schemas.openxmlformats.org/drawingml/2006/table">
            <a:tbl>
              <a:tblPr firstRow="1" bandRow="1">
                <a:tableStyleId>{69012ECD-51FC-41F1-AA8D-1B2483CD663E}</a:tableStyleId>
              </a:tblPr>
              <a:tblGrid>
                <a:gridCol w="698501"/>
                <a:gridCol w="1295400"/>
                <a:gridCol w="654050"/>
                <a:gridCol w="654050"/>
                <a:gridCol w="654050"/>
                <a:gridCol w="654050"/>
                <a:gridCol w="1397000"/>
              </a:tblGrid>
              <a:tr h="370840">
                <a:tc>
                  <a:txBody>
                    <a:bodyPr/>
                    <a:lstStyle/>
                    <a:p>
                      <a:r>
                        <a:rPr lang="en-US" sz="1400" i="1" dirty="0" smtClean="0">
                          <a:latin typeface="Arial"/>
                          <a:cs typeface="Arial"/>
                        </a:rPr>
                        <a:t>C</a:t>
                      </a:r>
                      <a:r>
                        <a:rPr lang="en-US" sz="1400" i="1" baseline="-25000" dirty="0" smtClean="0">
                          <a:latin typeface="Arial"/>
                          <a:cs typeface="Arial"/>
                        </a:rPr>
                        <a:t>j</a:t>
                      </a:r>
                      <a:endParaRPr lang="en-US" sz="14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400" dirty="0" smtClean="0">
                          <a:latin typeface="Arial"/>
                          <a:cs typeface="Arial"/>
                        </a:rPr>
                        <a:t>SOLUTION</a:t>
                      </a:r>
                    </a:p>
                    <a:p>
                      <a:r>
                        <a:rPr lang="en-US" sz="1400" dirty="0" smtClean="0">
                          <a:latin typeface="Arial"/>
                          <a:cs typeface="Arial"/>
                        </a:rPr>
                        <a:t>MIX</a:t>
                      </a:r>
                      <a:endParaRPr lang="en-US" sz="14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400" dirty="0" smtClean="0">
                          <a:latin typeface="Arial"/>
                          <a:cs typeface="Arial"/>
                        </a:rPr>
                        <a:t>$70</a:t>
                      </a:r>
                    </a:p>
                    <a:p>
                      <a:r>
                        <a:rPr lang="en-US" sz="1400" i="1" dirty="0" smtClean="0">
                          <a:latin typeface="Arial"/>
                          <a:cs typeface="Arial"/>
                        </a:rPr>
                        <a:t>T</a:t>
                      </a:r>
                      <a:endParaRPr lang="en-US" sz="14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400" dirty="0" smtClean="0">
                          <a:latin typeface="Arial"/>
                          <a:cs typeface="Arial"/>
                        </a:rPr>
                        <a:t>$50</a:t>
                      </a:r>
                    </a:p>
                    <a:p>
                      <a:r>
                        <a:rPr lang="en-US" sz="1400" i="1" dirty="0" smtClean="0">
                          <a:latin typeface="Arial"/>
                          <a:cs typeface="Arial"/>
                        </a:rPr>
                        <a:t>C</a:t>
                      </a:r>
                      <a:endParaRPr lang="en-US" sz="14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400" dirty="0" smtClean="0">
                          <a:latin typeface="Arial"/>
                          <a:cs typeface="Arial"/>
                        </a:rPr>
                        <a:t>$0</a:t>
                      </a:r>
                    </a:p>
                    <a:p>
                      <a:r>
                        <a:rPr lang="en-US" sz="1400" i="1" dirty="0" smtClean="0">
                          <a:latin typeface="Arial"/>
                          <a:cs typeface="Arial"/>
                        </a:rPr>
                        <a:t>S</a:t>
                      </a:r>
                      <a:r>
                        <a:rPr lang="en-US" sz="1400" baseline="-25000" dirty="0" smtClean="0">
                          <a:latin typeface="Arial"/>
                          <a:cs typeface="Arial"/>
                        </a:rPr>
                        <a:t>1</a:t>
                      </a:r>
                      <a:endParaRPr lang="en-US" sz="14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400" dirty="0" smtClean="0">
                          <a:latin typeface="Arial"/>
                          <a:cs typeface="Arial"/>
                        </a:rPr>
                        <a:t>$0</a:t>
                      </a:r>
                    </a:p>
                    <a:p>
                      <a:r>
                        <a:rPr lang="en-US" sz="1400" i="1" dirty="0" smtClean="0">
                          <a:latin typeface="Arial"/>
                          <a:cs typeface="Arial"/>
                        </a:rPr>
                        <a:t>S</a:t>
                      </a:r>
                      <a:r>
                        <a:rPr lang="en-US" sz="1400" baseline="-25000" dirty="0" smtClean="0">
                          <a:latin typeface="Arial"/>
                          <a:cs typeface="Arial"/>
                        </a:rPr>
                        <a:t>2</a:t>
                      </a:r>
                      <a:endParaRPr lang="en-US" sz="14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400" dirty="0" smtClean="0">
                          <a:latin typeface="Arial"/>
                          <a:cs typeface="Arial"/>
                        </a:rPr>
                        <a:t>QUANTITY</a:t>
                      </a:r>
                      <a:endParaRPr lang="en-US" sz="1400" dirty="0">
                        <a:latin typeface="Arial"/>
                        <a:cs typeface="Arial"/>
                      </a:endParaRPr>
                    </a:p>
                  </a:txBody>
                  <a:tcPr anchor="b">
                    <a:lnB w="19050" cap="flat" cmpd="sng" algn="ctr">
                      <a:solidFill>
                        <a:scrgbClr r="0" g="0" b="0"/>
                      </a:solidFill>
                      <a:prstDash val="solid"/>
                      <a:round/>
                      <a:headEnd type="none" w="med" len="med"/>
                      <a:tailEnd type="none" w="med" len="med"/>
                    </a:lnB>
                  </a:tcPr>
                </a:tc>
              </a:tr>
              <a:tr h="370840">
                <a:tc>
                  <a:txBody>
                    <a:bodyPr/>
                    <a:lstStyle/>
                    <a:p>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S</a:t>
                      </a:r>
                      <a:r>
                        <a:rPr lang="en-US" sz="1400" baseline="-25000" dirty="0" smtClean="0">
                          <a:latin typeface="Arial"/>
                          <a:cs typeface="Arial"/>
                        </a:rPr>
                        <a:t>1</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100</a:t>
                      </a:r>
                      <a:endParaRPr lang="en-US" sz="14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S</a:t>
                      </a:r>
                      <a:r>
                        <a:rPr lang="en-US" sz="1400" baseline="-250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240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endParaRPr lang="en-US" sz="14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$70</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$50</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56" name="Group 55"/>
          <p:cNvGrpSpPr>
            <a:grpSpLocks/>
          </p:cNvGrpSpPr>
          <p:nvPr/>
        </p:nvGrpSpPr>
        <p:grpSpPr bwMode="auto">
          <a:xfrm>
            <a:off x="506413" y="2614613"/>
            <a:ext cx="6719887" cy="511175"/>
            <a:chOff x="506441" y="2842642"/>
            <a:chExt cx="6719556" cy="512340"/>
          </a:xfrm>
        </p:grpSpPr>
        <p:sp>
          <p:nvSpPr>
            <p:cNvPr id="94278" name="TextBox 38"/>
            <p:cNvSpPr txBox="1">
              <a:spLocks noChangeArrowheads="1"/>
            </p:cNvSpPr>
            <p:nvPr/>
          </p:nvSpPr>
          <p:spPr bwMode="auto">
            <a:xfrm rot="-2700000">
              <a:off x="506441" y="2923755"/>
              <a:ext cx="1881056" cy="307777"/>
            </a:xfrm>
            <a:prstGeom prst="rect">
              <a:avLst/>
            </a:prstGeom>
            <a:noFill/>
            <a:ln w="9525">
              <a:noFill/>
              <a:miter lim="800000"/>
              <a:headEnd/>
              <a:tailEnd/>
            </a:ln>
          </p:spPr>
          <p:txBody>
            <a:bodyPr wrap="none">
              <a:spAutoFit/>
            </a:bodyPr>
            <a:lstStyle/>
            <a:p>
              <a:r>
                <a:rPr lang="en-US" sz="1400"/>
                <a:t>Profit per unit column</a:t>
              </a:r>
            </a:p>
          </p:txBody>
        </p:sp>
        <p:sp>
          <p:nvSpPr>
            <p:cNvPr id="94279" name="TextBox 40"/>
            <p:cNvSpPr txBox="1">
              <a:spLocks noChangeArrowheads="1"/>
            </p:cNvSpPr>
            <p:nvPr/>
          </p:nvSpPr>
          <p:spPr bwMode="auto">
            <a:xfrm rot="-2700000">
              <a:off x="1540921" y="2881447"/>
              <a:ext cx="2000718" cy="307777"/>
            </a:xfrm>
            <a:prstGeom prst="rect">
              <a:avLst/>
            </a:prstGeom>
            <a:noFill/>
            <a:ln w="9525">
              <a:noFill/>
              <a:miter lim="800000"/>
              <a:headEnd/>
              <a:tailEnd/>
            </a:ln>
          </p:spPr>
          <p:txBody>
            <a:bodyPr wrap="none">
              <a:spAutoFit/>
            </a:bodyPr>
            <a:lstStyle/>
            <a:p>
              <a:r>
                <a:rPr lang="en-US" sz="1400"/>
                <a:t>Production mix column</a:t>
              </a:r>
            </a:p>
          </p:txBody>
        </p:sp>
        <p:sp>
          <p:nvSpPr>
            <p:cNvPr id="94280" name="TextBox 41"/>
            <p:cNvSpPr txBox="1">
              <a:spLocks noChangeArrowheads="1"/>
            </p:cNvSpPr>
            <p:nvPr/>
          </p:nvSpPr>
          <p:spPr bwMode="auto">
            <a:xfrm rot="-2700000">
              <a:off x="2921000" y="2867315"/>
              <a:ext cx="2040693" cy="307777"/>
            </a:xfrm>
            <a:prstGeom prst="rect">
              <a:avLst/>
            </a:prstGeom>
            <a:noFill/>
            <a:ln w="9525">
              <a:noFill/>
              <a:miter lim="800000"/>
              <a:headEnd/>
              <a:tailEnd/>
            </a:ln>
          </p:spPr>
          <p:txBody>
            <a:bodyPr wrap="none">
              <a:spAutoFit/>
            </a:bodyPr>
            <a:lstStyle/>
            <a:p>
              <a:r>
                <a:rPr lang="en-US" sz="1400"/>
                <a:t>Real variables columns</a:t>
              </a:r>
            </a:p>
          </p:txBody>
        </p:sp>
        <p:sp>
          <p:nvSpPr>
            <p:cNvPr id="94281" name="TextBox 42"/>
            <p:cNvSpPr txBox="1">
              <a:spLocks noChangeArrowheads="1"/>
            </p:cNvSpPr>
            <p:nvPr/>
          </p:nvSpPr>
          <p:spPr bwMode="auto">
            <a:xfrm rot="-2700000">
              <a:off x="4158112" y="2842642"/>
              <a:ext cx="2110474" cy="307777"/>
            </a:xfrm>
            <a:prstGeom prst="rect">
              <a:avLst/>
            </a:prstGeom>
            <a:noFill/>
            <a:ln w="9525">
              <a:noFill/>
              <a:miter lim="800000"/>
              <a:headEnd/>
              <a:tailEnd/>
            </a:ln>
          </p:spPr>
          <p:txBody>
            <a:bodyPr wrap="none">
              <a:spAutoFit/>
            </a:bodyPr>
            <a:lstStyle/>
            <a:p>
              <a:r>
                <a:rPr lang="en-US" sz="1400"/>
                <a:t>Slack variables columns</a:t>
              </a:r>
            </a:p>
          </p:txBody>
        </p:sp>
        <p:sp>
          <p:nvSpPr>
            <p:cNvPr id="94282" name="TextBox 43"/>
            <p:cNvSpPr txBox="1">
              <a:spLocks noChangeArrowheads="1"/>
            </p:cNvSpPr>
            <p:nvPr/>
          </p:nvSpPr>
          <p:spPr bwMode="auto">
            <a:xfrm rot="-2700000">
              <a:off x="5694107" y="3047205"/>
              <a:ext cx="1531890" cy="307777"/>
            </a:xfrm>
            <a:prstGeom prst="rect">
              <a:avLst/>
            </a:prstGeom>
            <a:noFill/>
            <a:ln w="9525">
              <a:noFill/>
              <a:miter lim="800000"/>
              <a:headEnd/>
              <a:tailEnd/>
            </a:ln>
          </p:spPr>
          <p:txBody>
            <a:bodyPr wrap="none">
              <a:spAutoFit/>
            </a:bodyPr>
            <a:lstStyle/>
            <a:p>
              <a:r>
                <a:rPr lang="en-US" sz="1400"/>
                <a:t>Constant column</a:t>
              </a:r>
            </a:p>
          </p:txBody>
        </p:sp>
      </p:grpSp>
      <p:grpSp>
        <p:nvGrpSpPr>
          <p:cNvPr id="63" name="Group 62"/>
          <p:cNvGrpSpPr>
            <a:grpSpLocks/>
          </p:cNvGrpSpPr>
          <p:nvPr/>
        </p:nvGrpSpPr>
        <p:grpSpPr bwMode="auto">
          <a:xfrm>
            <a:off x="7154863" y="3879850"/>
            <a:ext cx="1803400" cy="1946275"/>
            <a:chOff x="7155159" y="4108230"/>
            <a:chExt cx="1803400" cy="1946077"/>
          </a:xfrm>
        </p:grpSpPr>
        <p:sp>
          <p:nvSpPr>
            <p:cNvPr id="94274" name="TextBox 44"/>
            <p:cNvSpPr txBox="1">
              <a:spLocks noChangeArrowheads="1"/>
            </p:cNvSpPr>
            <p:nvPr/>
          </p:nvSpPr>
          <p:spPr bwMode="auto">
            <a:xfrm>
              <a:off x="7155159" y="4108230"/>
              <a:ext cx="1591589" cy="307777"/>
            </a:xfrm>
            <a:prstGeom prst="rect">
              <a:avLst/>
            </a:prstGeom>
            <a:noFill/>
            <a:ln w="9525">
              <a:noFill/>
              <a:miter lim="800000"/>
              <a:headEnd/>
              <a:tailEnd/>
            </a:ln>
          </p:spPr>
          <p:txBody>
            <a:bodyPr wrap="none">
              <a:spAutoFit/>
            </a:bodyPr>
            <a:lstStyle/>
            <a:p>
              <a:r>
                <a:rPr lang="en-US" sz="1400"/>
                <a:t>Profit per unit row</a:t>
              </a:r>
            </a:p>
          </p:txBody>
        </p:sp>
        <p:sp>
          <p:nvSpPr>
            <p:cNvPr id="94275" name="TextBox 45"/>
            <p:cNvSpPr txBox="1">
              <a:spLocks noChangeArrowheads="1"/>
            </p:cNvSpPr>
            <p:nvPr/>
          </p:nvSpPr>
          <p:spPr bwMode="auto">
            <a:xfrm>
              <a:off x="7155160" y="4654337"/>
              <a:ext cx="1803399" cy="523220"/>
            </a:xfrm>
            <a:prstGeom prst="rect">
              <a:avLst/>
            </a:prstGeom>
            <a:noFill/>
            <a:ln w="9525">
              <a:noFill/>
              <a:miter lim="800000"/>
              <a:headEnd/>
              <a:tailEnd/>
            </a:ln>
          </p:spPr>
          <p:txBody>
            <a:bodyPr>
              <a:spAutoFit/>
            </a:bodyPr>
            <a:lstStyle/>
            <a:p>
              <a:r>
                <a:rPr lang="en-US" sz="1400"/>
                <a:t>Constraint equation rows</a:t>
              </a:r>
            </a:p>
          </p:txBody>
        </p:sp>
        <p:sp>
          <p:nvSpPr>
            <p:cNvPr id="94276" name="TextBox 46"/>
            <p:cNvSpPr txBox="1">
              <a:spLocks noChangeArrowheads="1"/>
            </p:cNvSpPr>
            <p:nvPr/>
          </p:nvSpPr>
          <p:spPr bwMode="auto">
            <a:xfrm>
              <a:off x="7155159" y="5386694"/>
              <a:ext cx="1451677" cy="307777"/>
            </a:xfrm>
            <a:prstGeom prst="rect">
              <a:avLst/>
            </a:prstGeom>
            <a:noFill/>
            <a:ln w="9525">
              <a:noFill/>
              <a:miter lim="800000"/>
              <a:headEnd/>
              <a:tailEnd/>
            </a:ln>
          </p:spPr>
          <p:txBody>
            <a:bodyPr wrap="none">
              <a:spAutoFit/>
            </a:bodyPr>
            <a:lstStyle/>
            <a:p>
              <a:r>
                <a:rPr lang="en-US" sz="1400"/>
                <a:t>Gross profit row</a:t>
              </a:r>
            </a:p>
          </p:txBody>
        </p:sp>
        <p:sp>
          <p:nvSpPr>
            <p:cNvPr id="94277" name="TextBox 47"/>
            <p:cNvSpPr txBox="1">
              <a:spLocks noChangeArrowheads="1"/>
            </p:cNvSpPr>
            <p:nvPr/>
          </p:nvSpPr>
          <p:spPr bwMode="auto">
            <a:xfrm>
              <a:off x="7155159" y="5746530"/>
              <a:ext cx="1252241" cy="307777"/>
            </a:xfrm>
            <a:prstGeom prst="rect">
              <a:avLst/>
            </a:prstGeom>
            <a:noFill/>
            <a:ln w="9525">
              <a:noFill/>
              <a:miter lim="800000"/>
              <a:headEnd/>
              <a:tailEnd/>
            </a:ln>
          </p:spPr>
          <p:txBody>
            <a:bodyPr wrap="none">
              <a:spAutoFit/>
            </a:bodyPr>
            <a:lstStyle/>
            <a:p>
              <a:r>
                <a:rPr lang="en-US" sz="1400"/>
                <a:t>Net profit row</a:t>
              </a:r>
            </a:p>
          </p:txBody>
        </p:sp>
      </p:grpSp>
      <p:grpSp>
        <p:nvGrpSpPr>
          <p:cNvPr id="57" name="Group 56"/>
          <p:cNvGrpSpPr>
            <a:grpSpLocks/>
          </p:cNvGrpSpPr>
          <p:nvPr/>
        </p:nvGrpSpPr>
        <p:grpSpPr bwMode="auto">
          <a:xfrm>
            <a:off x="871538" y="3479800"/>
            <a:ext cx="5135562" cy="415925"/>
            <a:chOff x="872066" y="3708400"/>
            <a:chExt cx="5135034" cy="415727"/>
          </a:xfrm>
        </p:grpSpPr>
        <p:sp>
          <p:nvSpPr>
            <p:cNvPr id="94267" name="Line 24"/>
            <p:cNvSpPr>
              <a:spLocks noChangeShapeType="1"/>
            </p:cNvSpPr>
            <p:nvPr/>
          </p:nvSpPr>
          <p:spPr bwMode="auto">
            <a:xfrm flipH="1">
              <a:off x="872066" y="3759200"/>
              <a:ext cx="0" cy="364927"/>
            </a:xfrm>
            <a:prstGeom prst="line">
              <a:avLst/>
            </a:prstGeom>
            <a:noFill/>
            <a:ln w="38100">
              <a:solidFill>
                <a:schemeClr val="tx1"/>
              </a:solidFill>
              <a:round/>
              <a:headEnd/>
              <a:tailEnd type="triangle" w="sm" len="med"/>
            </a:ln>
          </p:spPr>
          <p:txBody>
            <a:bodyPr/>
            <a:lstStyle/>
            <a:p>
              <a:endParaRPr lang="en-US"/>
            </a:p>
          </p:txBody>
        </p:sp>
        <p:sp>
          <p:nvSpPr>
            <p:cNvPr id="94268" name="Line 24"/>
            <p:cNvSpPr>
              <a:spLocks noChangeShapeType="1"/>
            </p:cNvSpPr>
            <p:nvPr/>
          </p:nvSpPr>
          <p:spPr bwMode="auto">
            <a:xfrm flipH="1">
              <a:off x="6007100" y="3759200"/>
              <a:ext cx="0" cy="364927"/>
            </a:xfrm>
            <a:prstGeom prst="line">
              <a:avLst/>
            </a:prstGeom>
            <a:noFill/>
            <a:ln w="38100">
              <a:solidFill>
                <a:schemeClr val="tx1"/>
              </a:solidFill>
              <a:round/>
              <a:headEnd/>
              <a:tailEnd type="triangle" w="sm" len="med"/>
            </a:ln>
          </p:spPr>
          <p:txBody>
            <a:bodyPr/>
            <a:lstStyle/>
            <a:p>
              <a:endParaRPr lang="en-US"/>
            </a:p>
          </p:txBody>
        </p:sp>
        <p:sp>
          <p:nvSpPr>
            <p:cNvPr id="94269" name="Line 24"/>
            <p:cNvSpPr>
              <a:spLocks noChangeShapeType="1"/>
            </p:cNvSpPr>
            <p:nvPr/>
          </p:nvSpPr>
          <p:spPr bwMode="auto">
            <a:xfrm flipH="1">
              <a:off x="1916039" y="3759200"/>
              <a:ext cx="0" cy="364927"/>
            </a:xfrm>
            <a:prstGeom prst="line">
              <a:avLst/>
            </a:prstGeom>
            <a:noFill/>
            <a:ln w="38100">
              <a:solidFill>
                <a:schemeClr val="tx1"/>
              </a:solidFill>
              <a:round/>
              <a:headEnd/>
              <a:tailEnd type="triangle" w="sm" len="med"/>
            </a:ln>
          </p:spPr>
          <p:txBody>
            <a:bodyPr/>
            <a:lstStyle/>
            <a:p>
              <a:endParaRPr lang="en-US"/>
            </a:p>
          </p:txBody>
        </p:sp>
        <p:sp>
          <p:nvSpPr>
            <p:cNvPr id="94270" name="Line 24"/>
            <p:cNvSpPr>
              <a:spLocks noChangeShapeType="1"/>
            </p:cNvSpPr>
            <p:nvPr/>
          </p:nvSpPr>
          <p:spPr bwMode="auto">
            <a:xfrm flipH="1">
              <a:off x="2940048" y="3708400"/>
              <a:ext cx="329737" cy="415727"/>
            </a:xfrm>
            <a:prstGeom prst="line">
              <a:avLst/>
            </a:prstGeom>
            <a:noFill/>
            <a:ln w="38100">
              <a:solidFill>
                <a:schemeClr val="tx1"/>
              </a:solidFill>
              <a:round/>
              <a:headEnd/>
              <a:tailEnd type="triangle" w="sm" len="med"/>
            </a:ln>
          </p:spPr>
          <p:txBody>
            <a:bodyPr/>
            <a:lstStyle/>
            <a:p>
              <a:endParaRPr lang="en-US"/>
            </a:p>
          </p:txBody>
        </p:sp>
        <p:sp>
          <p:nvSpPr>
            <p:cNvPr id="94271" name="Line 24"/>
            <p:cNvSpPr>
              <a:spLocks noChangeShapeType="1"/>
            </p:cNvSpPr>
            <p:nvPr/>
          </p:nvSpPr>
          <p:spPr bwMode="auto">
            <a:xfrm flipH="1">
              <a:off x="4222748" y="3708400"/>
              <a:ext cx="298451" cy="415727"/>
            </a:xfrm>
            <a:prstGeom prst="line">
              <a:avLst/>
            </a:prstGeom>
            <a:noFill/>
            <a:ln w="38100">
              <a:solidFill>
                <a:schemeClr val="tx1"/>
              </a:solidFill>
              <a:round/>
              <a:headEnd/>
              <a:tailEnd type="triangle" w="sm" len="med"/>
            </a:ln>
          </p:spPr>
          <p:txBody>
            <a:bodyPr/>
            <a:lstStyle/>
            <a:p>
              <a:endParaRPr lang="en-US"/>
            </a:p>
          </p:txBody>
        </p:sp>
        <p:sp>
          <p:nvSpPr>
            <p:cNvPr id="94272" name="Line 24"/>
            <p:cNvSpPr>
              <a:spLocks noChangeShapeType="1"/>
            </p:cNvSpPr>
            <p:nvPr/>
          </p:nvSpPr>
          <p:spPr bwMode="auto">
            <a:xfrm>
              <a:off x="3357458" y="3759200"/>
              <a:ext cx="213360" cy="364926"/>
            </a:xfrm>
            <a:prstGeom prst="line">
              <a:avLst/>
            </a:prstGeom>
            <a:noFill/>
            <a:ln w="38100">
              <a:solidFill>
                <a:schemeClr val="tx1"/>
              </a:solidFill>
              <a:round/>
              <a:headEnd/>
              <a:tailEnd type="triangle" w="sm" len="med"/>
            </a:ln>
          </p:spPr>
          <p:txBody>
            <a:bodyPr/>
            <a:lstStyle/>
            <a:p>
              <a:endParaRPr lang="en-US"/>
            </a:p>
          </p:txBody>
        </p:sp>
        <p:sp>
          <p:nvSpPr>
            <p:cNvPr id="94273" name="Line 24"/>
            <p:cNvSpPr>
              <a:spLocks noChangeShapeType="1"/>
            </p:cNvSpPr>
            <p:nvPr/>
          </p:nvSpPr>
          <p:spPr bwMode="auto">
            <a:xfrm>
              <a:off x="4603749" y="3759200"/>
              <a:ext cx="211667" cy="346314"/>
            </a:xfrm>
            <a:prstGeom prst="line">
              <a:avLst/>
            </a:prstGeom>
            <a:noFill/>
            <a:ln w="38100">
              <a:solidFill>
                <a:schemeClr val="tx1"/>
              </a:solidFill>
              <a:round/>
              <a:headEnd/>
              <a:tailEnd type="triangle" w="sm" len="med"/>
            </a:ln>
          </p:spPr>
          <p:txBody>
            <a:bodyPr/>
            <a:lstStyle/>
            <a:p>
              <a:endParaRPr lang="en-US"/>
            </a:p>
          </p:txBody>
        </p:sp>
      </p:grpSp>
      <p:grpSp>
        <p:nvGrpSpPr>
          <p:cNvPr id="64" name="Group 63"/>
          <p:cNvGrpSpPr>
            <a:grpSpLocks/>
          </p:cNvGrpSpPr>
          <p:nvPr/>
        </p:nvGrpSpPr>
        <p:grpSpPr bwMode="auto">
          <a:xfrm>
            <a:off x="6777038" y="4064000"/>
            <a:ext cx="403225" cy="1630363"/>
            <a:chOff x="6776454" y="4292642"/>
            <a:chExt cx="404048" cy="1629834"/>
          </a:xfrm>
        </p:grpSpPr>
        <p:sp>
          <p:nvSpPr>
            <p:cNvPr id="94262" name="Line 24"/>
            <p:cNvSpPr>
              <a:spLocks noChangeShapeType="1"/>
            </p:cNvSpPr>
            <p:nvPr/>
          </p:nvSpPr>
          <p:spPr bwMode="auto">
            <a:xfrm flipH="1">
              <a:off x="6776455" y="4292642"/>
              <a:ext cx="397107" cy="0"/>
            </a:xfrm>
            <a:prstGeom prst="line">
              <a:avLst/>
            </a:prstGeom>
            <a:noFill/>
            <a:ln w="38100">
              <a:solidFill>
                <a:schemeClr val="tx1"/>
              </a:solidFill>
              <a:round/>
              <a:headEnd/>
              <a:tailEnd type="triangle" w="sm" len="med"/>
            </a:ln>
          </p:spPr>
          <p:txBody>
            <a:bodyPr/>
            <a:lstStyle/>
            <a:p>
              <a:endParaRPr lang="en-US"/>
            </a:p>
          </p:txBody>
        </p:sp>
        <p:sp>
          <p:nvSpPr>
            <p:cNvPr id="94263" name="Line 24"/>
            <p:cNvSpPr>
              <a:spLocks noChangeShapeType="1"/>
            </p:cNvSpPr>
            <p:nvPr/>
          </p:nvSpPr>
          <p:spPr bwMode="auto">
            <a:xfrm flipH="1">
              <a:off x="6783395" y="4817582"/>
              <a:ext cx="397107" cy="0"/>
            </a:xfrm>
            <a:prstGeom prst="line">
              <a:avLst/>
            </a:prstGeom>
            <a:noFill/>
            <a:ln w="38100">
              <a:solidFill>
                <a:schemeClr val="tx1"/>
              </a:solidFill>
              <a:round/>
              <a:headEnd/>
              <a:tailEnd type="triangle" w="sm" len="med"/>
            </a:ln>
          </p:spPr>
          <p:txBody>
            <a:bodyPr/>
            <a:lstStyle/>
            <a:p>
              <a:endParaRPr lang="en-US"/>
            </a:p>
          </p:txBody>
        </p:sp>
        <p:sp>
          <p:nvSpPr>
            <p:cNvPr id="94264" name="Line 24"/>
            <p:cNvSpPr>
              <a:spLocks noChangeShapeType="1"/>
            </p:cNvSpPr>
            <p:nvPr/>
          </p:nvSpPr>
          <p:spPr bwMode="auto">
            <a:xfrm flipH="1">
              <a:off x="6776455" y="5554173"/>
              <a:ext cx="397107" cy="0"/>
            </a:xfrm>
            <a:prstGeom prst="line">
              <a:avLst/>
            </a:prstGeom>
            <a:noFill/>
            <a:ln w="38100">
              <a:solidFill>
                <a:schemeClr val="tx1"/>
              </a:solidFill>
              <a:round/>
              <a:headEnd/>
              <a:tailEnd type="triangle" w="sm" len="med"/>
            </a:ln>
          </p:spPr>
          <p:txBody>
            <a:bodyPr/>
            <a:lstStyle/>
            <a:p>
              <a:endParaRPr lang="en-US"/>
            </a:p>
          </p:txBody>
        </p:sp>
        <p:sp>
          <p:nvSpPr>
            <p:cNvPr id="94265" name="Line 24"/>
            <p:cNvSpPr>
              <a:spLocks noChangeShapeType="1"/>
            </p:cNvSpPr>
            <p:nvPr/>
          </p:nvSpPr>
          <p:spPr bwMode="auto">
            <a:xfrm flipH="1">
              <a:off x="6776455" y="5922476"/>
              <a:ext cx="397107" cy="0"/>
            </a:xfrm>
            <a:prstGeom prst="line">
              <a:avLst/>
            </a:prstGeom>
            <a:noFill/>
            <a:ln w="38100">
              <a:solidFill>
                <a:schemeClr val="tx1"/>
              </a:solidFill>
              <a:round/>
              <a:headEnd/>
              <a:tailEnd type="triangle" w="sm" len="med"/>
            </a:ln>
          </p:spPr>
          <p:txBody>
            <a:bodyPr/>
            <a:lstStyle/>
            <a:p>
              <a:endParaRPr lang="en-US"/>
            </a:p>
          </p:txBody>
        </p:sp>
        <p:sp>
          <p:nvSpPr>
            <p:cNvPr id="94266" name="Line 24"/>
            <p:cNvSpPr>
              <a:spLocks noChangeShapeType="1"/>
            </p:cNvSpPr>
            <p:nvPr/>
          </p:nvSpPr>
          <p:spPr bwMode="auto">
            <a:xfrm flipH="1">
              <a:off x="6776454" y="4914952"/>
              <a:ext cx="397107" cy="207575"/>
            </a:xfrm>
            <a:prstGeom prst="line">
              <a:avLst/>
            </a:prstGeom>
            <a:noFill/>
            <a:ln w="38100">
              <a:solidFill>
                <a:schemeClr val="tx1"/>
              </a:solidFill>
              <a:round/>
              <a:headEnd/>
              <a:tailEnd type="triangle" w="sm" len="med"/>
            </a:ln>
          </p:spPr>
          <p:txBody>
            <a:bodyPr/>
            <a:lstStyle/>
            <a:p>
              <a:endParaRPr lang="en-US"/>
            </a:p>
          </p:txBody>
        </p:sp>
      </p:grpSp>
      <p:sp>
        <p:nvSpPr>
          <p:cNvPr id="65" name="Text Box 15"/>
          <p:cNvSpPr txBox="1">
            <a:spLocks noChangeArrowheads="1"/>
          </p:cNvSpPr>
          <p:nvPr/>
        </p:nvSpPr>
        <p:spPr bwMode="auto">
          <a:xfrm>
            <a:off x="673100" y="1417638"/>
            <a:ext cx="4465638" cy="307975"/>
          </a:xfrm>
          <a:prstGeom prst="rect">
            <a:avLst/>
          </a:prstGeom>
          <a:noFill/>
          <a:ln w="9525">
            <a:noFill/>
            <a:miter lim="800000"/>
            <a:headEnd/>
            <a:tailEnd/>
          </a:ln>
        </p:spPr>
        <p:txBody>
          <a:bodyPr wrap="none">
            <a:spAutoFit/>
          </a:bodyPr>
          <a:lstStyle/>
          <a:p>
            <a:r>
              <a:rPr lang="en-US" sz="1400">
                <a:ea typeface="MS PGothic" pitchFamily="34" charset="-128"/>
              </a:rPr>
              <a:t>TABLE M7.1 – Flair Furniture’s Initial Simplex Tableau </a:t>
            </a:r>
          </a:p>
        </p:txBody>
      </p:sp>
      <p:grpSp>
        <p:nvGrpSpPr>
          <p:cNvPr id="7" name="Group 6"/>
          <p:cNvGrpSpPr>
            <a:grpSpLocks/>
          </p:cNvGrpSpPr>
          <p:nvPr/>
        </p:nvGrpSpPr>
        <p:grpSpPr bwMode="auto">
          <a:xfrm>
            <a:off x="836613" y="4052888"/>
            <a:ext cx="581025" cy="373062"/>
            <a:chOff x="836539" y="4053021"/>
            <a:chExt cx="581627" cy="372716"/>
          </a:xfrm>
        </p:grpSpPr>
        <p:sp>
          <p:nvSpPr>
            <p:cNvPr id="94260" name="Line 24"/>
            <p:cNvSpPr>
              <a:spLocks noChangeShapeType="1"/>
            </p:cNvSpPr>
            <p:nvPr/>
          </p:nvSpPr>
          <p:spPr bwMode="auto">
            <a:xfrm flipH="1">
              <a:off x="836539" y="4191000"/>
              <a:ext cx="0" cy="234737"/>
            </a:xfrm>
            <a:prstGeom prst="line">
              <a:avLst/>
            </a:prstGeom>
            <a:noFill/>
            <a:ln w="38100">
              <a:solidFill>
                <a:schemeClr val="tx1"/>
              </a:solidFill>
              <a:round/>
              <a:headEnd/>
              <a:tailEnd type="triangle" w="sm" len="med"/>
            </a:ln>
          </p:spPr>
          <p:txBody>
            <a:bodyPr/>
            <a:lstStyle/>
            <a:p>
              <a:endParaRPr lang="en-US"/>
            </a:p>
          </p:txBody>
        </p:sp>
        <p:sp>
          <p:nvSpPr>
            <p:cNvPr id="94261" name="Line 24"/>
            <p:cNvSpPr>
              <a:spLocks noChangeShapeType="1"/>
            </p:cNvSpPr>
            <p:nvPr/>
          </p:nvSpPr>
          <p:spPr bwMode="auto">
            <a:xfrm>
              <a:off x="992735" y="4053021"/>
              <a:ext cx="425431" cy="0"/>
            </a:xfrm>
            <a:prstGeom prst="line">
              <a:avLst/>
            </a:prstGeom>
            <a:noFill/>
            <a:ln w="38100">
              <a:solidFill>
                <a:schemeClr val="tx1"/>
              </a:solidFill>
              <a:round/>
              <a:headEnd/>
              <a:tailEnd type="triangle" w="sm" len="med"/>
            </a:ln>
          </p:spPr>
          <p:txBody>
            <a:bodyPr/>
            <a:lstStyle/>
            <a:p>
              <a:endParaRPr lang="en-US"/>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6"/>
                                        </p:tgtEl>
                                        <p:attrNameLst>
                                          <p:attrName>style.visibility</p:attrName>
                                        </p:attrNameLst>
                                      </p:cBhvr>
                                      <p:to>
                                        <p:strVal val="visible"/>
                                      </p:to>
                                    </p:set>
                                    <p:animEffect transition="in" filter="strips(downRight)">
                                      <p:cBhvr>
                                        <p:cTn id="7" dur="1000"/>
                                        <p:tgtEl>
                                          <p:spTgt spid="26"/>
                                        </p:tgtEl>
                                      </p:cBhvr>
                                    </p:animEffect>
                                  </p:childTnLst>
                                </p:cTn>
                              </p:par>
                              <p:par>
                                <p:cTn id="8" presetID="18" presetClass="entr" presetSubtype="6"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strips(downRight)">
                                      <p:cBhvr>
                                        <p:cTn id="10" dur="1000"/>
                                        <p:tgtEl>
                                          <p:spTgt spid="7"/>
                                        </p:tgtEl>
                                      </p:cBhvr>
                                    </p:animEffect>
                                  </p:childTnLst>
                                </p:cTn>
                              </p:par>
                            </p:childTnLst>
                          </p:cTn>
                        </p:par>
                        <p:par>
                          <p:cTn id="11" fill="hold">
                            <p:stCondLst>
                              <p:cond delay="2000"/>
                            </p:stCondLst>
                            <p:childTnLst>
                              <p:par>
                                <p:cTn id="12" presetID="18" presetClass="entr" presetSubtype="3" fill="hold" nodeType="afterEffect">
                                  <p:stCondLst>
                                    <p:cond delay="1000"/>
                                  </p:stCondLst>
                                  <p:childTnLst>
                                    <p:set>
                                      <p:cBhvr>
                                        <p:cTn id="13" dur="1" fill="hold">
                                          <p:stCondLst>
                                            <p:cond delay="0"/>
                                          </p:stCondLst>
                                        </p:cTn>
                                        <p:tgtEl>
                                          <p:spTgt spid="56"/>
                                        </p:tgtEl>
                                        <p:attrNameLst>
                                          <p:attrName>style.visibility</p:attrName>
                                        </p:attrNameLst>
                                      </p:cBhvr>
                                      <p:to>
                                        <p:strVal val="visible"/>
                                      </p:to>
                                    </p:set>
                                    <p:animEffect transition="in" filter="strips(upRight)">
                                      <p:cBhvr>
                                        <p:cTn id="14" dur="1000"/>
                                        <p:tgtEl>
                                          <p:spTgt spid="56"/>
                                        </p:tgtEl>
                                      </p:cBhvr>
                                    </p:animEffect>
                                  </p:childTnLst>
                                </p:cTn>
                              </p:par>
                              <p:par>
                                <p:cTn id="15" presetID="22" presetClass="entr" presetSubtype="1" fill="hold" nodeType="withEffect">
                                  <p:stCondLst>
                                    <p:cond delay="1000"/>
                                  </p:stCondLst>
                                  <p:childTnLst>
                                    <p:set>
                                      <p:cBhvr>
                                        <p:cTn id="16" dur="1" fill="hold">
                                          <p:stCondLst>
                                            <p:cond delay="0"/>
                                          </p:stCondLst>
                                        </p:cTn>
                                        <p:tgtEl>
                                          <p:spTgt spid="57"/>
                                        </p:tgtEl>
                                        <p:attrNameLst>
                                          <p:attrName>style.visibility</p:attrName>
                                        </p:attrNameLst>
                                      </p:cBhvr>
                                      <p:to>
                                        <p:strVal val="visible"/>
                                      </p:to>
                                    </p:set>
                                    <p:animEffect transition="in" filter="wipe(up)">
                                      <p:cBhvr>
                                        <p:cTn id="17" dur="1000"/>
                                        <p:tgtEl>
                                          <p:spTgt spid="57"/>
                                        </p:tgtEl>
                                      </p:cBhvr>
                                    </p:animEffect>
                                  </p:childTnLst>
                                </p:cTn>
                              </p:par>
                            </p:childTnLst>
                          </p:cTn>
                        </p:par>
                        <p:par>
                          <p:cTn id="18" fill="hold">
                            <p:stCondLst>
                              <p:cond delay="4000"/>
                            </p:stCondLst>
                            <p:childTnLst>
                              <p:par>
                                <p:cTn id="19" presetID="22" presetClass="entr" presetSubtype="2" fill="hold" nodeType="after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wipe(right)">
                                      <p:cBhvr>
                                        <p:cTn id="21" dur="1000"/>
                                        <p:tgtEl>
                                          <p:spTgt spid="64"/>
                                        </p:tgtEl>
                                      </p:cBhvr>
                                    </p:animEffect>
                                  </p:childTnLst>
                                </p:cTn>
                              </p:par>
                              <p:par>
                                <p:cTn id="22" presetID="22" presetClass="entr" presetSubtype="8" fill="hold"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1000"/>
                                        <p:tgtEl>
                                          <p:spTgt spid="63"/>
                                        </p:tgtEl>
                                      </p:cBhvr>
                                    </p:animEffect>
                                  </p:childTnLst>
                                </p:cTn>
                              </p:par>
                            </p:childTnLst>
                          </p:cTn>
                        </p:par>
                        <p:par>
                          <p:cTn id="25" fill="hold">
                            <p:stCondLst>
                              <p:cond delay="5000"/>
                            </p:stCondLst>
                            <p:childTnLst>
                              <p:par>
                                <p:cTn id="26" presetID="22" presetClass="entr" presetSubtype="8" fill="hold" grpId="0" nodeType="after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wipe(left)">
                                      <p:cBhvr>
                                        <p:cTn id="28"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8" name="Title 1"/>
          <p:cNvSpPr>
            <a:spLocks noGrp="1"/>
          </p:cNvSpPr>
          <p:nvPr>
            <p:ph type="title"/>
          </p:nvPr>
        </p:nvSpPr>
        <p:spPr/>
        <p:txBody>
          <a:bodyPr/>
          <a:lstStyle/>
          <a:p>
            <a:r>
              <a:rPr lang="en-US" smtClean="0">
                <a:latin typeface="Arial" charset="0"/>
                <a:cs typeface="Arial" charset="0"/>
              </a:rPr>
              <a:t>The First Simplex Tableau</a:t>
            </a:r>
          </a:p>
        </p:txBody>
      </p:sp>
      <p:sp>
        <p:nvSpPr>
          <p:cNvPr id="1159" name="Content Placeholder 2"/>
          <p:cNvSpPr>
            <a:spLocks noGrp="1"/>
          </p:cNvSpPr>
          <p:nvPr>
            <p:ph idx="1"/>
          </p:nvPr>
        </p:nvSpPr>
        <p:spPr>
          <a:xfrm>
            <a:off x="673100" y="1646238"/>
            <a:ext cx="5499100" cy="2849562"/>
          </a:xfrm>
        </p:spPr>
        <p:txBody>
          <a:bodyPr/>
          <a:lstStyle/>
          <a:p>
            <a:r>
              <a:rPr lang="en-US" sz="2400" smtClean="0">
                <a:latin typeface="Arial" charset="0"/>
                <a:cs typeface="Arial" charset="0"/>
              </a:rPr>
              <a:t>Begin the initial solution procedure at the origin</a:t>
            </a:r>
          </a:p>
          <a:p>
            <a:r>
              <a:rPr lang="en-US" sz="2400" smtClean="0">
                <a:latin typeface="Arial" charset="0"/>
                <a:cs typeface="Arial" charset="0"/>
              </a:rPr>
              <a:t>Slack variables are nonzero and are the </a:t>
            </a:r>
            <a:r>
              <a:rPr lang="en-US" sz="2400" i="1" smtClean="0">
                <a:latin typeface="Arial" charset="0"/>
                <a:cs typeface="Arial" charset="0"/>
              </a:rPr>
              <a:t>initial</a:t>
            </a:r>
            <a:r>
              <a:rPr lang="en-US" sz="2400" smtClean="0">
                <a:latin typeface="Arial" charset="0"/>
                <a:cs typeface="Arial" charset="0"/>
              </a:rPr>
              <a:t> </a:t>
            </a:r>
            <a:r>
              <a:rPr lang="en-US" sz="2400" b="1" smtClean="0">
                <a:latin typeface="Arial" charset="0"/>
                <a:cs typeface="Arial" charset="0"/>
              </a:rPr>
              <a:t>solution mix</a:t>
            </a:r>
            <a:endParaRPr lang="en-US" sz="2400" smtClean="0">
              <a:latin typeface="Arial" charset="0"/>
              <a:cs typeface="Arial" charset="0"/>
            </a:endParaRPr>
          </a:p>
          <a:p>
            <a:r>
              <a:rPr lang="en-US" sz="2400" smtClean="0">
                <a:latin typeface="Arial" charset="0"/>
                <a:cs typeface="Arial" charset="0"/>
              </a:rPr>
              <a:t>Values in the </a:t>
            </a:r>
            <a:r>
              <a:rPr lang="en-US" sz="2400" i="1" smtClean="0">
                <a:latin typeface="Arial" charset="0"/>
                <a:cs typeface="Arial" charset="0"/>
              </a:rPr>
              <a:t>quantity column</a:t>
            </a:r>
          </a:p>
          <a:p>
            <a:r>
              <a:rPr lang="en-US" sz="2400" smtClean="0">
                <a:latin typeface="Arial" charset="0"/>
                <a:cs typeface="Arial" charset="0"/>
              </a:rPr>
              <a:t>Initial solution is the </a:t>
            </a:r>
            <a:r>
              <a:rPr lang="en-US" sz="2400" i="1" smtClean="0">
                <a:latin typeface="Arial" charset="0"/>
                <a:cs typeface="Arial" charset="0"/>
              </a:rPr>
              <a:t>basic feasible solution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A5FA4B44-2CFD-4780-A99D-F2DED3600797}" type="slidenum">
              <a:rPr lang="en-US"/>
              <a:pPr>
                <a:defRPr/>
              </a:pPr>
              <a:t>14</a:t>
            </a:fld>
            <a:endParaRPr lang="en-US"/>
          </a:p>
        </p:txBody>
      </p:sp>
      <p:graphicFrame>
        <p:nvGraphicFramePr>
          <p:cNvPr id="6" name="Object 133"/>
          <p:cNvGraphicFramePr>
            <a:graphicFrameLocks noChangeAspect="1"/>
          </p:cNvGraphicFramePr>
          <p:nvPr/>
        </p:nvGraphicFramePr>
        <p:xfrm>
          <a:off x="6381750" y="1974850"/>
          <a:ext cx="2273300" cy="1943100"/>
        </p:xfrm>
        <a:graphic>
          <a:graphicData uri="http://schemas.openxmlformats.org/presentationml/2006/ole">
            <p:oleObj spid="_x0000_s1157" name="Equation" r:id="rId3" imgW="2258280" imgH="1928880" progId="Equation.3">
              <p:embed/>
            </p:oleObj>
          </a:graphicData>
        </a:graphic>
      </p:graphicFrame>
      <p:sp>
        <p:nvSpPr>
          <p:cNvPr id="34" name="Content Placeholder 2"/>
          <p:cNvSpPr txBox="1">
            <a:spLocks/>
          </p:cNvSpPr>
          <p:nvPr/>
        </p:nvSpPr>
        <p:spPr bwMode="auto">
          <a:xfrm>
            <a:off x="673100" y="4249738"/>
            <a:ext cx="7886700" cy="1439862"/>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Variables in the </a:t>
            </a:r>
            <a:r>
              <a:rPr lang="en-US" sz="2400" b="1"/>
              <a:t>solution mix</a:t>
            </a:r>
            <a:r>
              <a:rPr lang="en-US" sz="2400"/>
              <a:t>, the </a:t>
            </a:r>
            <a:r>
              <a:rPr lang="en-US" sz="2400" b="1"/>
              <a:t>basis</a:t>
            </a:r>
            <a:r>
              <a:rPr lang="en-US" sz="2400"/>
              <a:t>, are called </a:t>
            </a:r>
            <a:r>
              <a:rPr lang="en-US" sz="2400" b="1"/>
              <a:t>basic variables</a:t>
            </a:r>
          </a:p>
          <a:p>
            <a:pPr marL="342900" indent="-342900">
              <a:lnSpc>
                <a:spcPct val="90000"/>
              </a:lnSpc>
              <a:spcAft>
                <a:spcPts val="600"/>
              </a:spcAft>
              <a:buFont typeface="Arial" charset="0"/>
              <a:buChar char="•"/>
            </a:pPr>
            <a:r>
              <a:rPr lang="en-US" sz="2400"/>
              <a:t>Those not in the basis are called </a:t>
            </a:r>
            <a:r>
              <a:rPr lang="en-US" sz="2400" b="1"/>
              <a:t>nonbasic variables</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34"/>
                                        </p:tgtEl>
                                        <p:attrNameLst>
                                          <p:attrName>style.visibility</p:attrName>
                                        </p:attrNameLst>
                                      </p:cBhvr>
                                      <p:to>
                                        <p:strVal val="visible"/>
                                      </p:to>
                                    </p:set>
                                    <p:animEffect transition="in" filter="strips(downRight)">
                                      <p:cBhvr>
                                        <p:cTn id="11"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Title 1"/>
          <p:cNvSpPr>
            <a:spLocks noGrp="1"/>
          </p:cNvSpPr>
          <p:nvPr>
            <p:ph type="title"/>
          </p:nvPr>
        </p:nvSpPr>
        <p:spPr/>
        <p:txBody>
          <a:bodyPr/>
          <a:lstStyle/>
          <a:p>
            <a:r>
              <a:rPr lang="en-US" smtClean="0">
                <a:latin typeface="Arial" charset="0"/>
                <a:cs typeface="Arial" charset="0"/>
              </a:rPr>
              <a:t>The First Simplex Tableau</a:t>
            </a:r>
          </a:p>
        </p:txBody>
      </p:sp>
      <p:sp>
        <p:nvSpPr>
          <p:cNvPr id="2181" name="Content Placeholder 2"/>
          <p:cNvSpPr>
            <a:spLocks noGrp="1"/>
          </p:cNvSpPr>
          <p:nvPr>
            <p:ph idx="1"/>
          </p:nvPr>
        </p:nvSpPr>
        <p:spPr>
          <a:xfrm>
            <a:off x="673100" y="1836738"/>
            <a:ext cx="5092700" cy="2849562"/>
          </a:xfrm>
        </p:spPr>
        <p:txBody>
          <a:bodyPr/>
          <a:lstStyle/>
          <a:p>
            <a:r>
              <a:rPr lang="en-US" sz="2400" smtClean="0">
                <a:latin typeface="Arial" charset="0"/>
                <a:cs typeface="Arial" charset="0"/>
              </a:rPr>
              <a:t>Optimal solution in vector form</a:t>
            </a:r>
          </a:p>
          <a:p>
            <a:r>
              <a:rPr lang="en-US" sz="2400" i="1" smtClean="0">
                <a:latin typeface="Arial" charset="0"/>
                <a:cs typeface="Arial" charset="0"/>
              </a:rPr>
              <a:t>T </a:t>
            </a:r>
            <a:r>
              <a:rPr lang="en-US" sz="2400" smtClean="0">
                <a:latin typeface="Arial" charset="0"/>
                <a:cs typeface="Arial" charset="0"/>
              </a:rPr>
              <a:t>and</a:t>
            </a:r>
            <a:r>
              <a:rPr lang="en-US" sz="2400" i="1" smtClean="0">
                <a:latin typeface="Arial" charset="0"/>
                <a:cs typeface="Arial" charset="0"/>
              </a:rPr>
              <a:t> C </a:t>
            </a:r>
            <a:r>
              <a:rPr lang="en-US" sz="2400" smtClean="0">
                <a:latin typeface="Arial" charset="0"/>
                <a:cs typeface="Arial" charset="0"/>
              </a:rPr>
              <a:t>are the final basic variables</a:t>
            </a:r>
          </a:p>
          <a:p>
            <a:r>
              <a:rPr lang="en-US" sz="2400" i="1" smtClean="0">
                <a:latin typeface="Arial" charset="0"/>
                <a:cs typeface="Arial" charset="0"/>
              </a:rPr>
              <a:t>S</a:t>
            </a:r>
            <a:r>
              <a:rPr lang="en-US" sz="2400" baseline="-25000" smtClean="0">
                <a:latin typeface="Arial" charset="0"/>
                <a:cs typeface="Arial" charset="0"/>
              </a:rPr>
              <a:t>1</a:t>
            </a:r>
            <a:r>
              <a:rPr lang="en-US" sz="2400" i="1" smtClean="0">
                <a:latin typeface="Arial" charset="0"/>
                <a:cs typeface="Arial" charset="0"/>
              </a:rPr>
              <a:t> </a:t>
            </a:r>
            <a:r>
              <a:rPr lang="en-US" sz="2400" smtClean="0">
                <a:latin typeface="Arial" charset="0"/>
                <a:cs typeface="Arial" charset="0"/>
              </a:rPr>
              <a:t>and</a:t>
            </a:r>
            <a:r>
              <a:rPr lang="en-US" sz="2400" i="1" smtClean="0">
                <a:latin typeface="Arial" charset="0"/>
                <a:cs typeface="Arial" charset="0"/>
              </a:rPr>
              <a:t> S</a:t>
            </a:r>
            <a:r>
              <a:rPr lang="en-US" sz="2400" baseline="-25000" smtClean="0">
                <a:latin typeface="Arial" charset="0"/>
                <a:cs typeface="Arial" charset="0"/>
              </a:rPr>
              <a:t>2</a:t>
            </a:r>
            <a:r>
              <a:rPr lang="en-US" sz="2400" i="1" smtClean="0">
                <a:latin typeface="Arial" charset="0"/>
                <a:cs typeface="Arial" charset="0"/>
              </a:rPr>
              <a:t> </a:t>
            </a:r>
            <a:r>
              <a:rPr lang="en-US" sz="2400" smtClean="0">
                <a:latin typeface="Arial" charset="0"/>
                <a:cs typeface="Arial" charset="0"/>
              </a:rPr>
              <a:t>are nonbasic variables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ED006D79-ACE3-4B41-BD07-846A0EC140CB}" type="slidenum">
              <a:rPr lang="en-US"/>
              <a:pPr>
                <a:defRPr/>
              </a:pPr>
              <a:t>15</a:t>
            </a:fld>
            <a:endParaRPr lang="en-US"/>
          </a:p>
        </p:txBody>
      </p:sp>
      <p:graphicFrame>
        <p:nvGraphicFramePr>
          <p:cNvPr id="6" name="Object 131"/>
          <p:cNvGraphicFramePr>
            <a:graphicFrameLocks noChangeAspect="1"/>
          </p:cNvGraphicFramePr>
          <p:nvPr/>
        </p:nvGraphicFramePr>
        <p:xfrm>
          <a:off x="6026150" y="1836738"/>
          <a:ext cx="2095500" cy="1943100"/>
        </p:xfrm>
        <a:graphic>
          <a:graphicData uri="http://schemas.openxmlformats.org/presentationml/2006/ole">
            <p:oleObj spid="_x0000_s2179" name="Equation" r:id="rId3" imgW="2084400" imgH="192888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4" name="Title 1"/>
          <p:cNvSpPr>
            <a:spLocks noGrp="1"/>
          </p:cNvSpPr>
          <p:nvPr>
            <p:ph type="title"/>
          </p:nvPr>
        </p:nvSpPr>
        <p:spPr/>
        <p:txBody>
          <a:bodyPr/>
          <a:lstStyle/>
          <a:p>
            <a:r>
              <a:rPr lang="en-US" smtClean="0">
                <a:latin typeface="Arial" charset="0"/>
                <a:cs typeface="Arial" charset="0"/>
              </a:rPr>
              <a:t>The 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F6CA2BC9-1AF1-4E4D-8D4F-E7B37DF06870}" type="slidenum">
              <a:rPr lang="en-US"/>
              <a:pPr>
                <a:defRPr/>
              </a:pPr>
              <a:t>16</a:t>
            </a:fld>
            <a:endParaRPr lang="en-US"/>
          </a:p>
        </p:txBody>
      </p:sp>
      <p:sp>
        <p:nvSpPr>
          <p:cNvPr id="3207" name="Content Placeholder 6"/>
          <p:cNvSpPr>
            <a:spLocks noGrp="1"/>
          </p:cNvSpPr>
          <p:nvPr>
            <p:ph idx="1"/>
          </p:nvPr>
        </p:nvSpPr>
        <p:spPr>
          <a:xfrm>
            <a:off x="673100" y="1600200"/>
            <a:ext cx="7823200" cy="673100"/>
          </a:xfrm>
        </p:spPr>
        <p:txBody>
          <a:bodyPr/>
          <a:lstStyle/>
          <a:p>
            <a:r>
              <a:rPr lang="en-US" sz="2800" smtClean="0">
                <a:latin typeface="Arial" charset="0"/>
                <a:cs typeface="Arial" charset="0"/>
              </a:rPr>
              <a:t>Substitution rates</a:t>
            </a:r>
            <a:endParaRPr lang="en-US" sz="2400" smtClean="0">
              <a:latin typeface="Arial" charset="0"/>
              <a:cs typeface="Arial" charset="0"/>
            </a:endParaRPr>
          </a:p>
        </p:txBody>
      </p:sp>
      <p:graphicFrame>
        <p:nvGraphicFramePr>
          <p:cNvPr id="8" name="Object 131"/>
          <p:cNvGraphicFramePr>
            <a:graphicFrameLocks noChangeAspect="1"/>
          </p:cNvGraphicFramePr>
          <p:nvPr/>
        </p:nvGraphicFramePr>
        <p:xfrm>
          <a:off x="831850" y="2273300"/>
          <a:ext cx="7480300" cy="812800"/>
        </p:xfrm>
        <a:graphic>
          <a:graphicData uri="http://schemas.openxmlformats.org/presentationml/2006/ole">
            <p:oleObj spid="_x0000_s3203" name="Equation" r:id="rId3" imgW="7469640" imgH="804240" progId="Equation.3">
              <p:embed/>
            </p:oleObj>
          </a:graphicData>
        </a:graphic>
      </p:graphicFrame>
      <p:sp>
        <p:nvSpPr>
          <p:cNvPr id="9" name="Content Placeholder 6"/>
          <p:cNvSpPr txBox="1">
            <a:spLocks/>
          </p:cNvSpPr>
          <p:nvPr/>
        </p:nvSpPr>
        <p:spPr bwMode="auto">
          <a:xfrm>
            <a:off x="673100" y="3403600"/>
            <a:ext cx="7823200" cy="1308100"/>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400"/>
              <a:t>For every unit of </a:t>
            </a:r>
            <a:r>
              <a:rPr lang="en-US" sz="2400" i="1"/>
              <a:t>T</a:t>
            </a:r>
            <a:r>
              <a:rPr lang="en-US" sz="2400"/>
              <a:t> introduced into the </a:t>
            </a:r>
            <a:r>
              <a:rPr lang="en-US" sz="2400" b="1"/>
              <a:t>current solution</a:t>
            </a:r>
            <a:r>
              <a:rPr lang="en-US" sz="2400"/>
              <a:t>, 2 units of </a:t>
            </a:r>
            <a:r>
              <a:rPr lang="en-US" sz="2400" i="1"/>
              <a:t>S</a:t>
            </a:r>
            <a:r>
              <a:rPr lang="en-US" sz="2400" baseline="-25000"/>
              <a:t>1</a:t>
            </a:r>
            <a:r>
              <a:rPr lang="en-US" sz="2400"/>
              <a:t> and 4 units of </a:t>
            </a:r>
            <a:r>
              <a:rPr lang="en-US" sz="2400" i="1"/>
              <a:t>S</a:t>
            </a:r>
            <a:r>
              <a:rPr lang="en-US" sz="2400" baseline="-25000"/>
              <a:t>2</a:t>
            </a:r>
            <a:r>
              <a:rPr lang="en-US" sz="2400"/>
              <a:t> must be removed</a:t>
            </a:r>
            <a:endParaRPr lang="en-US" sz="2000"/>
          </a:p>
        </p:txBody>
      </p:sp>
      <p:sp>
        <p:nvSpPr>
          <p:cNvPr id="10" name="Content Placeholder 6"/>
          <p:cNvSpPr txBox="1">
            <a:spLocks/>
          </p:cNvSpPr>
          <p:nvPr/>
        </p:nvSpPr>
        <p:spPr>
          <a:xfrm>
            <a:off x="673100" y="4597400"/>
            <a:ext cx="7823200" cy="1651000"/>
          </a:xfrm>
          <a:prstGeom prst="rect">
            <a:avLst/>
          </a:prstGeom>
          <a:solidFill>
            <a:schemeClr val="accent3">
              <a:lumMod val="60000"/>
              <a:lumOff val="40000"/>
            </a:schemeClr>
          </a:solidFill>
          <a:ln>
            <a:noFill/>
          </a:ln>
        </p:spPr>
        <p:txBody>
          <a:bodyPr lIns="324000" tIns="280800" rIns="324000" bIns="280800">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fontAlgn="auto">
              <a:buFont typeface="Arial"/>
              <a:buNone/>
              <a:defRPr/>
            </a:pPr>
            <a:r>
              <a:rPr lang="en-US" sz="2400" dirty="0" smtClean="0"/>
              <a:t>For </a:t>
            </a:r>
            <a:r>
              <a:rPr lang="en-US" sz="2400" dirty="0"/>
              <a:t>any variable ever to appear in the solution mix column, it must have the number 1 someplace in its column and 0s </a:t>
            </a:r>
            <a:r>
              <a:rPr lang="en-US" sz="2400" dirty="0" smtClean="0"/>
              <a:t>in every other place in that column</a:t>
            </a:r>
            <a:endParaRPr lang="en-US" sz="2400" dirty="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18" presetClass="entr" presetSubtype="6" fill="hold" grpId="0" nodeType="afterEffect">
                                  <p:stCondLst>
                                    <p:cond delay="200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3" name="Content Placeholder 6"/>
          <p:cNvSpPr txBox="1">
            <a:spLocks/>
          </p:cNvSpPr>
          <p:nvPr/>
        </p:nvSpPr>
        <p:spPr bwMode="auto">
          <a:xfrm>
            <a:off x="673100" y="1600200"/>
            <a:ext cx="7823200" cy="6731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Substitution rates</a:t>
            </a:r>
            <a:endParaRPr lang="en-US" sz="2400"/>
          </a:p>
        </p:txBody>
      </p:sp>
      <p:sp>
        <p:nvSpPr>
          <p:cNvPr id="7294" name="Title 1"/>
          <p:cNvSpPr>
            <a:spLocks noGrp="1"/>
          </p:cNvSpPr>
          <p:nvPr>
            <p:ph type="title"/>
          </p:nvPr>
        </p:nvSpPr>
        <p:spPr/>
        <p:txBody>
          <a:bodyPr/>
          <a:lstStyle/>
          <a:p>
            <a:r>
              <a:rPr lang="en-US" smtClean="0">
                <a:latin typeface="Arial" charset="0"/>
                <a:cs typeface="Arial" charset="0"/>
              </a:rPr>
              <a:t>The 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648CDDD3-8AC3-4357-B416-9B5DDA292044}" type="slidenum">
              <a:rPr lang="en-US"/>
              <a:pPr>
                <a:defRPr/>
              </a:pPr>
              <a:t>17</a:t>
            </a:fld>
            <a:endParaRPr lang="en-US"/>
          </a:p>
        </p:txBody>
      </p:sp>
      <p:graphicFrame>
        <p:nvGraphicFramePr>
          <p:cNvPr id="7292" name="Object 124"/>
          <p:cNvGraphicFramePr>
            <a:graphicFrameLocks noChangeAspect="1"/>
          </p:cNvGraphicFramePr>
          <p:nvPr/>
        </p:nvGraphicFramePr>
        <p:xfrm>
          <a:off x="831850" y="2273300"/>
          <a:ext cx="7480300" cy="812800"/>
        </p:xfrm>
        <a:graphic>
          <a:graphicData uri="http://schemas.openxmlformats.org/presentationml/2006/ole">
            <p:oleObj spid="_x0000_s7292" name="Equation" r:id="rId3" imgW="7469640" imgH="804240" progId="Equation.3">
              <p:embed/>
            </p:oleObj>
          </a:graphicData>
        </a:graphic>
      </p:graphicFrame>
      <p:sp>
        <p:nvSpPr>
          <p:cNvPr id="7297" name="Content Placeholder 6"/>
          <p:cNvSpPr txBox="1">
            <a:spLocks/>
          </p:cNvSpPr>
          <p:nvPr/>
        </p:nvSpPr>
        <p:spPr bwMode="auto">
          <a:xfrm>
            <a:off x="673100" y="3403600"/>
            <a:ext cx="7823200" cy="1308100"/>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400"/>
              <a:t>For every unit of </a:t>
            </a:r>
            <a:r>
              <a:rPr lang="en-US" sz="2400" i="1"/>
              <a:t>T</a:t>
            </a:r>
            <a:r>
              <a:rPr lang="en-US" sz="2400"/>
              <a:t> introduced into the </a:t>
            </a:r>
            <a:r>
              <a:rPr lang="en-US" sz="2400" b="1"/>
              <a:t>current solution</a:t>
            </a:r>
            <a:r>
              <a:rPr lang="en-US" sz="2400"/>
              <a:t>, 2 units of </a:t>
            </a:r>
            <a:r>
              <a:rPr lang="en-US" sz="2400" i="1"/>
              <a:t>S</a:t>
            </a:r>
            <a:r>
              <a:rPr lang="en-US" sz="2400" baseline="-25000"/>
              <a:t>1</a:t>
            </a:r>
            <a:r>
              <a:rPr lang="en-US" sz="2400"/>
              <a:t> and 4 units of </a:t>
            </a:r>
            <a:r>
              <a:rPr lang="en-US" sz="2400" i="1"/>
              <a:t>S</a:t>
            </a:r>
            <a:r>
              <a:rPr lang="en-US" sz="2400" baseline="-25000"/>
              <a:t>2</a:t>
            </a:r>
            <a:r>
              <a:rPr lang="en-US" sz="2400"/>
              <a:t> must be removed</a:t>
            </a:r>
            <a:endParaRPr lang="en-US" sz="2000"/>
          </a:p>
        </p:txBody>
      </p:sp>
      <p:sp>
        <p:nvSpPr>
          <p:cNvPr id="10" name="Content Placeholder 6"/>
          <p:cNvSpPr txBox="1">
            <a:spLocks/>
          </p:cNvSpPr>
          <p:nvPr/>
        </p:nvSpPr>
        <p:spPr>
          <a:xfrm>
            <a:off x="673100" y="4597400"/>
            <a:ext cx="7823200" cy="1651000"/>
          </a:xfrm>
          <a:prstGeom prst="rect">
            <a:avLst/>
          </a:prstGeom>
          <a:solidFill>
            <a:schemeClr val="accent3">
              <a:lumMod val="60000"/>
              <a:lumOff val="40000"/>
            </a:schemeClr>
          </a:solidFill>
          <a:ln>
            <a:noFill/>
          </a:ln>
        </p:spPr>
        <p:txBody>
          <a:bodyPr lIns="324000" tIns="280800" rIns="324000" bIns="280800">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fontAlgn="auto">
              <a:buFont typeface="Arial"/>
              <a:buNone/>
              <a:defRPr/>
            </a:pPr>
            <a:r>
              <a:rPr lang="en-US" sz="2400" dirty="0" smtClean="0"/>
              <a:t>For </a:t>
            </a:r>
            <a:r>
              <a:rPr lang="en-US" sz="2400" dirty="0"/>
              <a:t>any variable ever to appear in the solution mix column, it must have the number 1 someplace in its column and 0s </a:t>
            </a:r>
            <a:r>
              <a:rPr lang="en-US" sz="2400" dirty="0" smtClean="0"/>
              <a:t>in every other place</a:t>
            </a:r>
            <a:endParaRPr lang="en-US" sz="2400" dirty="0"/>
          </a:p>
        </p:txBody>
      </p:sp>
      <p:sp>
        <p:nvSpPr>
          <p:cNvPr id="11" name="Content Placeholder 6"/>
          <p:cNvSpPr txBox="1">
            <a:spLocks/>
          </p:cNvSpPr>
          <p:nvPr/>
        </p:nvSpPr>
        <p:spPr>
          <a:xfrm>
            <a:off x="1911350" y="1006475"/>
            <a:ext cx="6400800" cy="3079750"/>
          </a:xfrm>
          <a:prstGeom prst="rect">
            <a:avLst/>
          </a:prstGeom>
          <a:solidFill>
            <a:schemeClr val="accent3">
              <a:lumMod val="60000"/>
              <a:lumOff val="40000"/>
            </a:schemeClr>
          </a:solidFill>
          <a:ln>
            <a:noFill/>
          </a:ln>
        </p:spPr>
        <p:txBody>
          <a:bodyPr lIns="324000" tIns="280800" rIns="324000" bIns="280800">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buFont typeface="Arial"/>
              <a:buNone/>
              <a:defRPr/>
            </a:pPr>
            <a:r>
              <a:rPr lang="en-US" sz="2400" dirty="0" smtClean="0"/>
              <a:t>For three less-than-or-equal-to constraints</a:t>
            </a:r>
            <a:endParaRPr lang="en-US" sz="2400" dirty="0"/>
          </a:p>
        </p:txBody>
      </p:sp>
      <p:graphicFrame>
        <p:nvGraphicFramePr>
          <p:cNvPr id="12" name="Table 11"/>
          <p:cNvGraphicFramePr>
            <a:graphicFrameLocks noGrp="1"/>
          </p:cNvGraphicFramePr>
          <p:nvPr/>
        </p:nvGraphicFramePr>
        <p:xfrm>
          <a:off x="2619375" y="1943100"/>
          <a:ext cx="4994275" cy="1673225"/>
        </p:xfrm>
        <a:graphic>
          <a:graphicData uri="http://schemas.openxmlformats.org/drawingml/2006/table">
            <a:tbl>
              <a:tblPr firstRow="1" bandRow="1">
                <a:tableStyleId>{69012ECD-51FC-41F1-AA8D-1B2483CD663E}</a:tableStyleId>
              </a:tblPr>
              <a:tblGrid>
                <a:gridCol w="2467960"/>
                <a:gridCol w="842107"/>
                <a:gridCol w="842107"/>
                <a:gridCol w="842107"/>
              </a:tblGrid>
              <a:tr h="418239">
                <a:tc>
                  <a:txBody>
                    <a:bodyPr/>
                    <a:lstStyle/>
                    <a:p>
                      <a:pPr algn="ctr"/>
                      <a:r>
                        <a:rPr lang="en-US" sz="1800" b="1" dirty="0" smtClean="0">
                          <a:solidFill>
                            <a:schemeClr val="bg1"/>
                          </a:solidFill>
                          <a:latin typeface="Arial"/>
                          <a:cs typeface="Arial"/>
                        </a:rPr>
                        <a:t>SOLUTION MIX</a:t>
                      </a:r>
                      <a:endParaRPr lang="en-US" sz="1800" b="1" dirty="0">
                        <a:solidFill>
                          <a:schemeClr val="bg1"/>
                        </a:solidFill>
                        <a:latin typeface="Arial"/>
                        <a:cs typeface="Arial"/>
                      </a:endParaRPr>
                    </a:p>
                  </a:txBody>
                  <a:tcPr anchor="ct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800" b="1" i="1" dirty="0" smtClean="0">
                          <a:solidFill>
                            <a:schemeClr val="bg1"/>
                          </a:solidFill>
                          <a:latin typeface="Arial"/>
                          <a:cs typeface="Arial"/>
                        </a:rPr>
                        <a:t>S</a:t>
                      </a:r>
                      <a:r>
                        <a:rPr lang="en-US" sz="1800" b="1" i="0" baseline="-25000" dirty="0" smtClean="0">
                          <a:solidFill>
                            <a:schemeClr val="bg1"/>
                          </a:solidFill>
                          <a:latin typeface="Arial"/>
                          <a:cs typeface="Arial"/>
                        </a:rPr>
                        <a:t>1</a:t>
                      </a:r>
                      <a:endParaRPr lang="en-US" sz="1800" b="1" i="0" dirty="0">
                        <a:solidFill>
                          <a:schemeClr val="bg1"/>
                        </a:solidFill>
                        <a:latin typeface="Arial"/>
                        <a:cs typeface="Arial"/>
                      </a:endParaRPr>
                    </a:p>
                  </a:txBody>
                  <a:tcPr anchor="ct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800" b="1" i="1" dirty="0" smtClean="0">
                          <a:solidFill>
                            <a:schemeClr val="bg1"/>
                          </a:solidFill>
                          <a:latin typeface="Arial"/>
                          <a:cs typeface="Arial"/>
                        </a:rPr>
                        <a:t>S</a:t>
                      </a:r>
                      <a:r>
                        <a:rPr lang="en-US" sz="1800" b="1" i="0" baseline="-25000" dirty="0" smtClean="0">
                          <a:solidFill>
                            <a:schemeClr val="bg1"/>
                          </a:solidFill>
                          <a:latin typeface="Arial"/>
                          <a:cs typeface="Arial"/>
                        </a:rPr>
                        <a:t>2</a:t>
                      </a:r>
                      <a:endParaRPr lang="en-US" sz="1800" b="1" dirty="0">
                        <a:solidFill>
                          <a:schemeClr val="bg1"/>
                        </a:solidFill>
                        <a:latin typeface="Arial"/>
                        <a:cs typeface="Arial"/>
                      </a:endParaRPr>
                    </a:p>
                  </a:txBody>
                  <a:tcPr anchor="ct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800" b="1" i="1" dirty="0" smtClean="0">
                          <a:solidFill>
                            <a:schemeClr val="bg1"/>
                          </a:solidFill>
                          <a:latin typeface="Arial"/>
                          <a:cs typeface="Arial"/>
                        </a:rPr>
                        <a:t>S</a:t>
                      </a:r>
                      <a:r>
                        <a:rPr lang="en-US" sz="1800" b="1" i="0" baseline="-25000" dirty="0" smtClean="0">
                          <a:solidFill>
                            <a:schemeClr val="bg1"/>
                          </a:solidFill>
                          <a:latin typeface="Arial"/>
                          <a:cs typeface="Arial"/>
                        </a:rPr>
                        <a:t>3</a:t>
                      </a:r>
                      <a:endParaRPr lang="en-US" sz="1800" b="1" dirty="0">
                        <a:solidFill>
                          <a:schemeClr val="bg1"/>
                        </a:solidFill>
                        <a:latin typeface="Arial"/>
                        <a:cs typeface="Arial"/>
                      </a:endParaRPr>
                    </a:p>
                  </a:txBody>
                  <a:tcPr anchor="ct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r>
              <a:tr h="418239">
                <a:tc>
                  <a:txBody>
                    <a:bodyPr/>
                    <a:lstStyle/>
                    <a:p>
                      <a:pPr algn="ctr"/>
                      <a:r>
                        <a:rPr lang="en-US" sz="1800" i="1" dirty="0" smtClean="0">
                          <a:latin typeface="Arial"/>
                          <a:cs typeface="Arial"/>
                        </a:rPr>
                        <a:t>S</a:t>
                      </a:r>
                      <a:r>
                        <a:rPr lang="en-US" sz="1800" baseline="-25000" dirty="0" smtClean="0">
                          <a:latin typeface="Arial"/>
                          <a:cs typeface="Arial"/>
                        </a:rPr>
                        <a:t>1</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800" dirty="0" smtClean="0">
                          <a:latin typeface="Arial"/>
                          <a:cs typeface="Arial"/>
                        </a:rPr>
                        <a:t>1</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r>
              <a:tr h="418239">
                <a:tc>
                  <a:txBody>
                    <a:bodyPr/>
                    <a:lstStyle/>
                    <a:p>
                      <a:pPr algn="ctr">
                        <a:spcAft>
                          <a:spcPts val="600"/>
                        </a:spcAft>
                      </a:pPr>
                      <a:r>
                        <a:rPr lang="en-US" sz="1800" i="1" dirty="0" smtClean="0">
                          <a:latin typeface="Arial"/>
                          <a:cs typeface="Arial"/>
                        </a:rPr>
                        <a:t>S</a:t>
                      </a:r>
                      <a:r>
                        <a:rPr lang="en-US" sz="1800" baseline="-25000" dirty="0" smtClean="0">
                          <a:latin typeface="Arial"/>
                          <a:cs typeface="Arial"/>
                        </a:rPr>
                        <a:t>2</a:t>
                      </a: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600"/>
                        </a:spcAft>
                      </a:pPr>
                      <a:r>
                        <a:rPr lang="en-US" sz="1800" dirty="0" smtClean="0">
                          <a:latin typeface="Arial"/>
                          <a:cs typeface="Arial"/>
                        </a:rPr>
                        <a:t>1</a:t>
                      </a: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18239">
                <a:tc>
                  <a:txBody>
                    <a:bodyPr/>
                    <a:lstStyle/>
                    <a:p>
                      <a:pPr algn="ctr">
                        <a:spcAft>
                          <a:spcPts val="600"/>
                        </a:spcAft>
                      </a:pPr>
                      <a:r>
                        <a:rPr lang="en-US" sz="1800" i="1" dirty="0" smtClean="0">
                          <a:latin typeface="Arial"/>
                          <a:cs typeface="Arial"/>
                        </a:rPr>
                        <a:t>S</a:t>
                      </a:r>
                      <a:r>
                        <a:rPr lang="en-US" sz="1800" baseline="-25000" dirty="0" smtClean="0">
                          <a:latin typeface="Arial"/>
                          <a:cs typeface="Arial"/>
                        </a:rPr>
                        <a:t>3</a:t>
                      </a: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600"/>
                        </a:spcAft>
                      </a:pPr>
                      <a:r>
                        <a:rPr lang="en-US" sz="1800" dirty="0" smtClean="0">
                          <a:latin typeface="Arial"/>
                          <a:cs typeface="Arial"/>
                        </a:rPr>
                        <a:t>1</a:t>
                      </a: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ransition spd="slow">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latin typeface="Arial" charset="0"/>
                <a:cs typeface="Arial" charset="0"/>
              </a:rPr>
              <a:t>The 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AF3F4D3C-644F-412B-99EF-E5C9529665F5}" type="slidenum">
              <a:rPr lang="en-US"/>
              <a:pPr>
                <a:defRPr/>
              </a:pPr>
              <a:t>18</a:t>
            </a:fld>
            <a:endParaRPr lang="en-US"/>
          </a:p>
        </p:txBody>
      </p:sp>
      <p:sp>
        <p:nvSpPr>
          <p:cNvPr id="37892" name="Content Placeholder 6"/>
          <p:cNvSpPr>
            <a:spLocks noGrp="1"/>
          </p:cNvSpPr>
          <p:nvPr>
            <p:ph idx="1"/>
          </p:nvPr>
        </p:nvSpPr>
        <p:spPr>
          <a:xfrm>
            <a:off x="673100" y="1600200"/>
            <a:ext cx="7823200" cy="673100"/>
          </a:xfrm>
        </p:spPr>
        <p:txBody>
          <a:bodyPr/>
          <a:lstStyle/>
          <a:p>
            <a:r>
              <a:rPr lang="en-US" sz="2800" smtClean="0">
                <a:latin typeface="Arial" charset="0"/>
                <a:cs typeface="Arial" charset="0"/>
              </a:rPr>
              <a:t>Adding the Objective Function</a:t>
            </a:r>
            <a:endParaRPr lang="en-US" sz="2400" smtClean="0">
              <a:latin typeface="Arial" charset="0"/>
              <a:cs typeface="Arial" charset="0"/>
            </a:endParaRPr>
          </a:p>
        </p:txBody>
      </p:sp>
      <p:graphicFrame>
        <p:nvGraphicFramePr>
          <p:cNvPr id="15" name="Table 14"/>
          <p:cNvGraphicFramePr>
            <a:graphicFrameLocks noGrp="1"/>
          </p:cNvGraphicFramePr>
          <p:nvPr/>
        </p:nvGraphicFramePr>
        <p:xfrm>
          <a:off x="673100" y="2990850"/>
          <a:ext cx="7734300" cy="1847850"/>
        </p:xfrm>
        <a:graphic>
          <a:graphicData uri="http://schemas.openxmlformats.org/drawingml/2006/table">
            <a:tbl>
              <a:tblPr firstRow="1" bandRow="1">
                <a:tableStyleId>{69012ECD-51FC-41F1-AA8D-1B2483CD663E}</a:tableStyleId>
              </a:tblPr>
              <a:tblGrid>
                <a:gridCol w="899338"/>
                <a:gridCol w="1667862"/>
                <a:gridCol w="842107"/>
                <a:gridCol w="842107"/>
                <a:gridCol w="842107"/>
                <a:gridCol w="842107"/>
                <a:gridCol w="1798674"/>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i="1" dirty="0" smtClean="0">
                          <a:solidFill>
                            <a:schemeClr val="bg1"/>
                          </a:solidFill>
                          <a:latin typeface="Arial"/>
                          <a:cs typeface="Arial"/>
                        </a:rPr>
                        <a:t>C</a:t>
                      </a:r>
                      <a:r>
                        <a:rPr lang="en-US" sz="1800" b="1" i="1" baseline="-25000" dirty="0" smtClean="0">
                          <a:solidFill>
                            <a:schemeClr val="bg1"/>
                          </a:solidFill>
                          <a:latin typeface="Arial"/>
                          <a:cs typeface="Arial"/>
                        </a:rPr>
                        <a:t>j</a:t>
                      </a:r>
                      <a:endParaRPr lang="en-US" sz="1800" b="1" i="1" dirty="0" smtClean="0">
                        <a:solidFill>
                          <a:schemeClr val="bg1"/>
                        </a:solidFill>
                        <a:latin typeface="Arial"/>
                        <a:cs typeface="Arial"/>
                      </a:endParaRPr>
                    </a:p>
                  </a:txBody>
                  <a:tcPr>
                    <a:lnB w="19050" cap="flat" cmpd="sng" algn="ctr">
                      <a:noFill/>
                      <a:prstDash val="solid"/>
                      <a:round/>
                      <a:headEnd type="none" w="med" len="med"/>
                      <a:tailEnd type="none" w="med" len="med"/>
                    </a:lnB>
                  </a:tcPr>
                </a:tc>
                <a:tc>
                  <a:txBody>
                    <a:bodyPr/>
                    <a:lstStyle/>
                    <a:p>
                      <a:pPr algn="ctr"/>
                      <a:endParaRPr lang="en-US" sz="1800" dirty="0">
                        <a:latin typeface="Arial"/>
                        <a:cs typeface="Arial"/>
                      </a:endParaRPr>
                    </a:p>
                  </a:txBody>
                  <a:tcPr>
                    <a:lnB w="1905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Arial"/>
                          <a:cs typeface="Arial"/>
                        </a:rPr>
                        <a:t>$70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Arial"/>
                          <a:cs typeface="Arial"/>
                        </a:rPr>
                        <a:t>$50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algn="ctr"/>
                      <a:endParaRPr lang="en-US" sz="1800" dirty="0">
                        <a:latin typeface="Arial"/>
                        <a:cs typeface="Arial"/>
                      </a:endParaRPr>
                    </a:p>
                  </a:txBody>
                  <a:tcPr anchor="b">
                    <a:lnB w="19050" cap="flat" cmpd="sng" algn="ctr">
                      <a:noFill/>
                      <a:prstDash val="solid"/>
                      <a:round/>
                      <a:headEnd type="none" w="med" len="med"/>
                      <a:tailEnd type="none" w="med" len="med"/>
                    </a:lnB>
                  </a:tcPr>
                </a:tc>
              </a:tr>
              <a:tr h="370840">
                <a:tc>
                  <a:txBody>
                    <a:bodyPr/>
                    <a:lstStyle/>
                    <a:p>
                      <a:endParaRPr lang="en-US" sz="1800" b="1" i="1" dirty="0">
                        <a:solidFill>
                          <a:schemeClr val="bg1"/>
                        </a:solidFill>
                        <a:latin typeface="Arial"/>
                        <a:cs typeface="Arial"/>
                      </a:endParaRPr>
                    </a:p>
                  </a:txBody>
                  <a:tcP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800" b="1" dirty="0" smtClean="0">
                          <a:solidFill>
                            <a:schemeClr val="bg1"/>
                          </a:solidFill>
                          <a:latin typeface="Arial"/>
                          <a:cs typeface="Arial"/>
                        </a:rPr>
                        <a:t>SOLUTION</a:t>
                      </a:r>
                    </a:p>
                    <a:p>
                      <a:pPr algn="ctr"/>
                      <a:r>
                        <a:rPr lang="en-US" sz="1800" b="1" dirty="0" smtClean="0">
                          <a:solidFill>
                            <a:schemeClr val="bg1"/>
                          </a:solidFill>
                          <a:latin typeface="Arial"/>
                          <a:cs typeface="Arial"/>
                        </a:rPr>
                        <a:t>MIX</a:t>
                      </a:r>
                      <a:endParaRPr lang="en-US" sz="1800" b="1" dirty="0">
                        <a:solidFill>
                          <a:schemeClr val="bg1"/>
                        </a:solidFill>
                        <a:latin typeface="Arial"/>
                        <a:cs typeface="Arial"/>
                      </a:endParaRPr>
                    </a:p>
                  </a:txBody>
                  <a:tcP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800" b="1" i="1" dirty="0" smtClean="0">
                          <a:solidFill>
                            <a:schemeClr val="bg1"/>
                          </a:solidFill>
                          <a:latin typeface="Arial"/>
                          <a:cs typeface="Arial"/>
                        </a:rPr>
                        <a:t>T</a:t>
                      </a:r>
                      <a:endParaRPr lang="en-US" sz="18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800" b="1" i="1" dirty="0" smtClean="0">
                          <a:solidFill>
                            <a:schemeClr val="bg1"/>
                          </a:solidFill>
                          <a:latin typeface="Arial"/>
                          <a:cs typeface="Arial"/>
                        </a:rPr>
                        <a:t>C</a:t>
                      </a:r>
                      <a:endParaRPr lang="en-US" sz="18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800" b="1" i="1" dirty="0" smtClean="0">
                          <a:solidFill>
                            <a:schemeClr val="bg1"/>
                          </a:solidFill>
                          <a:latin typeface="Arial"/>
                          <a:cs typeface="Arial"/>
                        </a:rPr>
                        <a:t>S</a:t>
                      </a:r>
                      <a:r>
                        <a:rPr lang="en-US" sz="1800" b="1" baseline="-25000" dirty="0" smtClean="0">
                          <a:solidFill>
                            <a:schemeClr val="bg1"/>
                          </a:solidFill>
                          <a:latin typeface="Arial"/>
                          <a:cs typeface="Arial"/>
                        </a:rPr>
                        <a:t>1</a:t>
                      </a:r>
                      <a:endParaRPr lang="en-US" sz="18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800" b="1" i="1" dirty="0" smtClean="0">
                          <a:solidFill>
                            <a:schemeClr val="bg1"/>
                          </a:solidFill>
                          <a:latin typeface="Arial"/>
                          <a:cs typeface="Arial"/>
                        </a:rPr>
                        <a:t>S</a:t>
                      </a:r>
                      <a:r>
                        <a:rPr lang="en-US" sz="1800" b="1" baseline="-25000" dirty="0" smtClean="0">
                          <a:solidFill>
                            <a:schemeClr val="bg1"/>
                          </a:solidFill>
                          <a:latin typeface="Arial"/>
                          <a:cs typeface="Arial"/>
                        </a:rPr>
                        <a:t>2</a:t>
                      </a:r>
                      <a:endParaRPr lang="en-US" sz="18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800" b="1" dirty="0" smtClean="0">
                          <a:solidFill>
                            <a:schemeClr val="bg1"/>
                          </a:solidFill>
                          <a:latin typeface="Arial"/>
                          <a:cs typeface="Arial"/>
                        </a:rPr>
                        <a:t>QUANTITY</a:t>
                      </a:r>
                      <a:endParaRPr lang="en-US" sz="1800" b="1" dirty="0">
                        <a:solidFill>
                          <a:schemeClr val="bg1"/>
                        </a:solidFill>
                        <a:latin typeface="Arial"/>
                        <a:cs typeface="Arial"/>
                      </a:endParaRP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r>
              <a:tr h="370840">
                <a:tc>
                  <a:txBody>
                    <a:bodyPr/>
                    <a:lstStyle/>
                    <a:p>
                      <a:r>
                        <a:rPr lang="en-US" sz="1800" dirty="0" smtClean="0">
                          <a:latin typeface="Arial"/>
                          <a:cs typeface="Arial"/>
                        </a:rPr>
                        <a:t>$0</a:t>
                      </a:r>
                      <a:endParaRPr lang="en-US" sz="18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800" i="1" dirty="0" smtClean="0">
                          <a:latin typeface="Arial"/>
                          <a:cs typeface="Arial"/>
                        </a:rPr>
                        <a:t>S</a:t>
                      </a:r>
                      <a:r>
                        <a:rPr lang="en-US" sz="1800" baseline="-25000" dirty="0" smtClean="0">
                          <a:latin typeface="Arial"/>
                          <a:cs typeface="Arial"/>
                        </a:rPr>
                        <a:t>1</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800" dirty="0" smtClean="0">
                          <a:latin typeface="Arial"/>
                          <a:cs typeface="Arial"/>
                        </a:rPr>
                        <a:t>2</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800" dirty="0" smtClean="0">
                          <a:latin typeface="Arial"/>
                          <a:cs typeface="Arial"/>
                        </a:rPr>
                        <a:t>1</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800" dirty="0" smtClean="0">
                          <a:latin typeface="Arial"/>
                          <a:cs typeface="Arial"/>
                        </a:rPr>
                        <a:t>1</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800" dirty="0" smtClean="0">
                          <a:latin typeface="Arial"/>
                          <a:cs typeface="Arial"/>
                        </a:rPr>
                        <a:t>100</a:t>
                      </a:r>
                      <a:endParaRPr lang="en-US" sz="18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465639">
                <a:tc>
                  <a:txBody>
                    <a:bodyPr/>
                    <a:lstStyle/>
                    <a:p>
                      <a:pPr>
                        <a:spcAft>
                          <a:spcPts val="600"/>
                        </a:spcAft>
                      </a:pPr>
                      <a:r>
                        <a:rPr lang="en-US" sz="1800" dirty="0" smtClean="0">
                          <a:latin typeface="Arial"/>
                          <a:cs typeface="Arial"/>
                        </a:rPr>
                        <a:t>$0</a:t>
                      </a:r>
                      <a:endParaRPr lang="en-US" sz="18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US" sz="1800" i="1" dirty="0" smtClean="0">
                          <a:latin typeface="Arial"/>
                          <a:cs typeface="Arial"/>
                        </a:rPr>
                        <a:t>S</a:t>
                      </a:r>
                      <a:r>
                        <a:rPr lang="en-US" sz="1800" baseline="-25000" dirty="0" smtClean="0">
                          <a:latin typeface="Arial"/>
                          <a:cs typeface="Arial"/>
                        </a:rPr>
                        <a:t>2</a:t>
                      </a: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US" sz="1800" dirty="0" smtClean="0">
                          <a:latin typeface="Arial"/>
                          <a:cs typeface="Arial"/>
                        </a:rPr>
                        <a:t>4</a:t>
                      </a: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US" sz="1800" dirty="0" smtClean="0">
                          <a:latin typeface="Arial"/>
                          <a:cs typeface="Arial"/>
                        </a:rPr>
                        <a:t>3</a:t>
                      </a: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US" sz="1800" dirty="0" smtClean="0">
                          <a:latin typeface="Arial"/>
                          <a:cs typeface="Arial"/>
                        </a:rPr>
                        <a:t>1</a:t>
                      </a: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600"/>
                        </a:spcAft>
                      </a:pPr>
                      <a:r>
                        <a:rPr lang="en-US" sz="1800" dirty="0" smtClean="0">
                          <a:latin typeface="Arial"/>
                          <a:cs typeface="Arial"/>
                        </a:rPr>
                        <a:t>240</a:t>
                      </a:r>
                      <a:endParaRPr lang="en-US" sz="18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16" name="Group 15"/>
          <p:cNvGrpSpPr>
            <a:grpSpLocks/>
          </p:cNvGrpSpPr>
          <p:nvPr/>
        </p:nvGrpSpPr>
        <p:grpSpPr bwMode="auto">
          <a:xfrm>
            <a:off x="850900" y="3197225"/>
            <a:ext cx="2455863" cy="757238"/>
            <a:chOff x="836539" y="3934497"/>
            <a:chExt cx="2455333" cy="756036"/>
          </a:xfrm>
        </p:grpSpPr>
        <p:sp>
          <p:nvSpPr>
            <p:cNvPr id="37929" name="Line 24"/>
            <p:cNvSpPr>
              <a:spLocks noChangeShapeType="1"/>
            </p:cNvSpPr>
            <p:nvPr/>
          </p:nvSpPr>
          <p:spPr bwMode="auto">
            <a:xfrm flipH="1">
              <a:off x="836539" y="4191000"/>
              <a:ext cx="0" cy="499533"/>
            </a:xfrm>
            <a:prstGeom prst="line">
              <a:avLst/>
            </a:prstGeom>
            <a:noFill/>
            <a:ln w="38100">
              <a:solidFill>
                <a:schemeClr val="tx1"/>
              </a:solidFill>
              <a:round/>
              <a:headEnd/>
              <a:tailEnd type="triangle" w="sm" len="med"/>
            </a:ln>
          </p:spPr>
          <p:txBody>
            <a:bodyPr/>
            <a:lstStyle/>
            <a:p>
              <a:endParaRPr lang="en-US"/>
            </a:p>
          </p:txBody>
        </p:sp>
        <p:sp>
          <p:nvSpPr>
            <p:cNvPr id="37930" name="Line 24"/>
            <p:cNvSpPr>
              <a:spLocks noChangeShapeType="1"/>
            </p:cNvSpPr>
            <p:nvPr/>
          </p:nvSpPr>
          <p:spPr bwMode="auto">
            <a:xfrm>
              <a:off x="1081628" y="3934497"/>
              <a:ext cx="2210244" cy="0"/>
            </a:xfrm>
            <a:prstGeom prst="line">
              <a:avLst/>
            </a:prstGeom>
            <a:noFill/>
            <a:ln w="38100">
              <a:solidFill>
                <a:schemeClr val="tx1"/>
              </a:solidFill>
              <a:round/>
              <a:headEnd/>
              <a:tailEnd type="triangle" w="sm" len="med"/>
            </a:ln>
          </p:spPr>
          <p:txBody>
            <a:bodyPr/>
            <a:lstStyle/>
            <a:p>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par>
                                <p:cTn id="8" presetID="18" presetClass="entr" presetSubtype="6" fill="hold" nodeType="withEffect">
                                  <p:stCondLst>
                                    <p:cond delay="1000"/>
                                  </p:stCondLst>
                                  <p:childTnLst>
                                    <p:set>
                                      <p:cBhvr>
                                        <p:cTn id="9" dur="1" fill="hold">
                                          <p:stCondLst>
                                            <p:cond delay="0"/>
                                          </p:stCondLst>
                                        </p:cTn>
                                        <p:tgtEl>
                                          <p:spTgt spid="16"/>
                                        </p:tgtEl>
                                        <p:attrNameLst>
                                          <p:attrName>style.visibility</p:attrName>
                                        </p:attrNameLst>
                                      </p:cBhvr>
                                      <p:to>
                                        <p:strVal val="visible"/>
                                      </p:to>
                                    </p:set>
                                    <p:animEffect transition="in" filter="strips(downRight)">
                                      <p:cBhvr>
                                        <p:cTn id="1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latin typeface="Arial" charset="0"/>
                <a:cs typeface="Arial" charset="0"/>
              </a:rPr>
              <a:t>The 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CFA62370-166D-4A8A-9A54-9BB1C9D27087}" type="slidenum">
              <a:rPr lang="en-US"/>
              <a:pPr>
                <a:defRPr/>
              </a:pPr>
              <a:t>19</a:t>
            </a:fld>
            <a:endParaRPr lang="en-US"/>
          </a:p>
        </p:txBody>
      </p:sp>
      <p:sp>
        <p:nvSpPr>
          <p:cNvPr id="38916" name="Content Placeholder 6"/>
          <p:cNvSpPr>
            <a:spLocks noGrp="1"/>
          </p:cNvSpPr>
          <p:nvPr>
            <p:ph idx="1"/>
          </p:nvPr>
        </p:nvSpPr>
        <p:spPr>
          <a:xfrm>
            <a:off x="673100" y="1384300"/>
            <a:ext cx="3251200" cy="1397000"/>
          </a:xfrm>
        </p:spPr>
        <p:txBody>
          <a:bodyPr/>
          <a:lstStyle/>
          <a:p>
            <a:pPr>
              <a:lnSpc>
                <a:spcPct val="110000"/>
              </a:lnSpc>
              <a:spcAft>
                <a:spcPct val="0"/>
              </a:spcAft>
            </a:pPr>
            <a:r>
              <a:rPr lang="en-US" sz="2800" smtClean="0">
                <a:latin typeface="Arial" charset="0"/>
                <a:cs typeface="Arial" charset="0"/>
              </a:rPr>
              <a:t>The </a:t>
            </a:r>
            <a:r>
              <a:rPr lang="en-US" sz="2800" i="1" smtClean="0">
                <a:latin typeface="Arial" charset="0"/>
                <a:cs typeface="Arial" charset="0"/>
              </a:rPr>
              <a:t>Z</a:t>
            </a:r>
            <a:r>
              <a:rPr lang="en-US" sz="2800" i="1" baseline="-25000" smtClean="0">
                <a:latin typeface="Arial" charset="0"/>
                <a:cs typeface="Arial" charset="0"/>
              </a:rPr>
              <a:t>j</a:t>
            </a:r>
            <a:r>
              <a:rPr lang="en-US" sz="2800" smtClean="0">
                <a:latin typeface="Arial" charset="0"/>
                <a:cs typeface="Arial" charset="0"/>
              </a:rPr>
              <a:t> and </a:t>
            </a:r>
            <a:br>
              <a:rPr lang="en-US" sz="2800" smtClean="0">
                <a:latin typeface="Arial" charset="0"/>
                <a:cs typeface="Arial" charset="0"/>
              </a:rPr>
            </a:br>
            <a:r>
              <a:rPr lang="en-US" sz="2800" i="1" smtClean="0">
                <a:latin typeface="Arial" charset="0"/>
                <a:cs typeface="Arial" charset="0"/>
              </a:rPr>
              <a:t>C</a:t>
            </a:r>
            <a:r>
              <a:rPr lang="en-US" sz="2800" i="1" baseline="-25000" smtClean="0">
                <a:latin typeface="Arial" charset="0"/>
                <a:cs typeface="Arial" charset="0"/>
              </a:rPr>
              <a:t>j</a:t>
            </a:r>
            <a:r>
              <a:rPr lang="en-US" sz="2800" smtClean="0">
                <a:latin typeface="Arial" charset="0"/>
                <a:cs typeface="Arial" charset="0"/>
              </a:rPr>
              <a:t> – </a:t>
            </a:r>
            <a:r>
              <a:rPr lang="en-US" sz="2800" i="1" smtClean="0">
                <a:latin typeface="Arial" charset="0"/>
                <a:cs typeface="Arial" charset="0"/>
              </a:rPr>
              <a:t>Z</a:t>
            </a:r>
            <a:r>
              <a:rPr lang="en-US" sz="2800" i="1" baseline="-25000" smtClean="0">
                <a:latin typeface="Arial" charset="0"/>
                <a:cs typeface="Arial" charset="0"/>
              </a:rPr>
              <a:t>j</a:t>
            </a:r>
            <a:r>
              <a:rPr lang="en-US" sz="2800" smtClean="0">
                <a:latin typeface="Arial" charset="0"/>
                <a:cs typeface="Arial" charset="0"/>
              </a:rPr>
              <a:t> Rows</a:t>
            </a:r>
            <a:endParaRPr lang="en-US" sz="2400" smtClean="0">
              <a:latin typeface="Arial" charset="0"/>
              <a:cs typeface="Arial" charset="0"/>
            </a:endParaRPr>
          </a:p>
        </p:txBody>
      </p:sp>
      <p:graphicFrame>
        <p:nvGraphicFramePr>
          <p:cNvPr id="10" name="Table 9"/>
          <p:cNvGraphicFramePr>
            <a:graphicFrameLocks noGrp="1"/>
          </p:cNvGraphicFramePr>
          <p:nvPr/>
        </p:nvGraphicFramePr>
        <p:xfrm>
          <a:off x="3924300" y="1460500"/>
          <a:ext cx="4762500" cy="1714500"/>
        </p:xfrm>
        <a:graphic>
          <a:graphicData uri="http://schemas.openxmlformats.org/drawingml/2006/table">
            <a:tbl>
              <a:tblPr firstRow="1" bandRow="1">
                <a:tableStyleId>{69012ECD-51FC-41F1-AA8D-1B2483CD663E}</a:tableStyleId>
              </a:tblPr>
              <a:tblGrid>
                <a:gridCol w="482601"/>
                <a:gridCol w="1016000"/>
                <a:gridCol w="520700"/>
                <a:gridCol w="520700"/>
                <a:gridCol w="520700"/>
                <a:gridCol w="520700"/>
                <a:gridCol w="1181100"/>
              </a:tblGrid>
              <a:tr h="504171">
                <a:tc>
                  <a:txBody>
                    <a:bodyPr/>
                    <a:lstStyle/>
                    <a:p>
                      <a:r>
                        <a:rPr lang="en-US" sz="1200" i="1" dirty="0" smtClean="0">
                          <a:latin typeface="Arial"/>
                          <a:cs typeface="Arial"/>
                        </a:rPr>
                        <a:t>C</a:t>
                      </a:r>
                      <a:r>
                        <a:rPr lang="en-US" sz="1200" i="1" baseline="-25000" dirty="0" smtClean="0">
                          <a:latin typeface="Arial"/>
                          <a:cs typeface="Arial"/>
                        </a:rPr>
                        <a:t>j</a:t>
                      </a:r>
                      <a:endParaRPr lang="en-US" sz="12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200" dirty="0" smtClean="0">
                          <a:latin typeface="Arial"/>
                          <a:cs typeface="Arial"/>
                        </a:rPr>
                        <a:t>SOLUTION</a:t>
                      </a:r>
                    </a:p>
                    <a:p>
                      <a:r>
                        <a:rPr lang="en-US" sz="1200" dirty="0" smtClean="0">
                          <a:latin typeface="Arial"/>
                          <a:cs typeface="Arial"/>
                        </a:rPr>
                        <a:t>MIX</a:t>
                      </a:r>
                      <a:endParaRPr lang="en-US" sz="12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$70</a:t>
                      </a:r>
                    </a:p>
                    <a:p>
                      <a:pPr algn="ctr"/>
                      <a:r>
                        <a:rPr lang="en-US" sz="1200" i="1" dirty="0" smtClean="0">
                          <a:latin typeface="Arial"/>
                          <a:cs typeface="Arial"/>
                        </a:rPr>
                        <a:t>T</a:t>
                      </a:r>
                      <a:endParaRPr lang="en-US" sz="12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$50</a:t>
                      </a:r>
                    </a:p>
                    <a:p>
                      <a:pPr algn="ctr"/>
                      <a:r>
                        <a:rPr lang="en-US" sz="1200" i="1" dirty="0" smtClean="0">
                          <a:latin typeface="Arial"/>
                          <a:cs typeface="Arial"/>
                        </a:rPr>
                        <a:t>C</a:t>
                      </a:r>
                      <a:endParaRPr lang="en-US" sz="12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$0</a:t>
                      </a:r>
                    </a:p>
                    <a:p>
                      <a:pPr algn="ctr"/>
                      <a:r>
                        <a:rPr lang="en-US" sz="1200" i="1" dirty="0" smtClean="0">
                          <a:latin typeface="Arial"/>
                          <a:cs typeface="Arial"/>
                        </a:rPr>
                        <a:t>S</a:t>
                      </a:r>
                      <a:r>
                        <a:rPr lang="en-US" sz="1200" baseline="-25000" dirty="0" smtClean="0">
                          <a:latin typeface="Arial"/>
                          <a:cs typeface="Arial"/>
                        </a:rPr>
                        <a:t>1</a:t>
                      </a:r>
                      <a:endParaRPr lang="en-US" sz="12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$0</a:t>
                      </a:r>
                    </a:p>
                    <a:p>
                      <a:pPr algn="ctr"/>
                      <a:r>
                        <a:rPr lang="en-US" sz="1200" i="1" dirty="0" smtClean="0">
                          <a:latin typeface="Arial"/>
                          <a:cs typeface="Arial"/>
                        </a:rPr>
                        <a:t>S</a:t>
                      </a:r>
                      <a:r>
                        <a:rPr lang="en-US" sz="1200" baseline="-25000" dirty="0" smtClean="0">
                          <a:latin typeface="Arial"/>
                          <a:cs typeface="Arial"/>
                        </a:rPr>
                        <a:t>2</a:t>
                      </a:r>
                      <a:endParaRPr lang="en-US" sz="12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QUANTITY</a:t>
                      </a:r>
                      <a:endParaRPr lang="en-US" sz="1200" dirty="0">
                        <a:latin typeface="Arial"/>
                        <a:cs typeface="Arial"/>
                      </a:endParaRPr>
                    </a:p>
                  </a:txBody>
                  <a:tcPr anchor="b">
                    <a:lnB w="19050" cap="flat" cmpd="sng" algn="ctr">
                      <a:solidFill>
                        <a:scrgbClr r="0" g="0" b="0"/>
                      </a:solidFill>
                      <a:prstDash val="solid"/>
                      <a:round/>
                      <a:headEnd type="none" w="med" len="med"/>
                      <a:tailEnd type="none" w="med" len="med"/>
                    </a:lnB>
                  </a:tcPr>
                </a:tc>
              </a:tr>
              <a:tr h="302503">
                <a:tc>
                  <a:txBody>
                    <a:bodyPr/>
                    <a:lstStyle/>
                    <a:p>
                      <a:r>
                        <a:rPr lang="en-US" sz="1200" dirty="0" smtClean="0">
                          <a:latin typeface="Arial"/>
                          <a:cs typeface="Arial"/>
                        </a:rPr>
                        <a:t>$0</a:t>
                      </a:r>
                      <a:endParaRPr lang="en-US" sz="12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i="1" dirty="0" smtClean="0">
                          <a:latin typeface="Arial"/>
                          <a:cs typeface="Arial"/>
                        </a:rPr>
                        <a:t>S</a:t>
                      </a:r>
                      <a:r>
                        <a:rPr lang="en-US" sz="1200" baseline="-25000" dirty="0" smtClean="0">
                          <a:latin typeface="Arial"/>
                          <a:cs typeface="Arial"/>
                        </a:rPr>
                        <a:t>1</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100</a:t>
                      </a:r>
                      <a:endParaRPr lang="en-US" sz="12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r>
                        <a:rPr lang="en-US" sz="1200" dirty="0" smtClean="0">
                          <a:latin typeface="Arial"/>
                          <a:cs typeface="Arial"/>
                        </a:rPr>
                        <a:t>$0</a:t>
                      </a: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S</a:t>
                      </a:r>
                      <a:r>
                        <a:rPr lang="en-US" sz="1200" baseline="-250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240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02503">
                <a:tc>
                  <a:txBody>
                    <a:bodyPr/>
                    <a:lstStyle/>
                    <a:p>
                      <a:endParaRPr lang="en-US" sz="12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i="1"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C</a:t>
                      </a:r>
                      <a:r>
                        <a:rPr lang="en-US" sz="1200" i="1" baseline="-25000" dirty="0" smtClean="0">
                          <a:latin typeface="Arial"/>
                          <a:cs typeface="Arial"/>
                        </a:rPr>
                        <a:t>j</a:t>
                      </a:r>
                      <a:r>
                        <a:rPr lang="en-US" sz="1200" baseline="0" dirty="0" smtClean="0">
                          <a:latin typeface="Arial"/>
                          <a:cs typeface="Arial"/>
                        </a:rPr>
                        <a:t> – </a:t>
                      </a:r>
                      <a:r>
                        <a:rPr lang="en-US" sz="1200" i="1" baseline="0"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$70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1" name="Content Placeholder 6"/>
          <p:cNvSpPr txBox="1">
            <a:spLocks/>
          </p:cNvSpPr>
          <p:nvPr/>
        </p:nvSpPr>
        <p:spPr bwMode="auto">
          <a:xfrm>
            <a:off x="571500" y="3390900"/>
            <a:ext cx="7810500" cy="1346200"/>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000"/>
              <a:t>Compute the </a:t>
            </a:r>
            <a:r>
              <a:rPr lang="en-US" sz="2000" i="1"/>
              <a:t>Z</a:t>
            </a:r>
            <a:r>
              <a:rPr lang="en-US" sz="2000" i="1" baseline="-25000"/>
              <a:t>j</a:t>
            </a:r>
            <a:r>
              <a:rPr lang="en-US" sz="2000"/>
              <a:t> value for each column of the initial solution by multiplying the 0 contribution value of each number in the </a:t>
            </a:r>
            <a:r>
              <a:rPr lang="en-US" sz="2000" i="1"/>
              <a:t>C</a:t>
            </a:r>
            <a:r>
              <a:rPr lang="en-US" sz="2000" i="1" baseline="-25000"/>
              <a:t>j</a:t>
            </a:r>
            <a:r>
              <a:rPr lang="en-US" sz="2000"/>
              <a:t> column by each number in that row and the </a:t>
            </a:r>
            <a:r>
              <a:rPr lang="en-US" sz="2000" i="1"/>
              <a:t>j</a:t>
            </a:r>
            <a:r>
              <a:rPr lang="en-US" sz="2000"/>
              <a:t>th column and summing</a:t>
            </a:r>
          </a:p>
        </p:txBody>
      </p:sp>
      <p:sp>
        <p:nvSpPr>
          <p:cNvPr id="3" name="TextBox 2"/>
          <p:cNvSpPr txBox="1">
            <a:spLocks noChangeArrowheads="1"/>
          </p:cNvSpPr>
          <p:nvPr/>
        </p:nvSpPr>
        <p:spPr bwMode="auto">
          <a:xfrm>
            <a:off x="673100" y="4737100"/>
            <a:ext cx="8164513" cy="1323975"/>
          </a:xfrm>
          <a:prstGeom prst="rect">
            <a:avLst/>
          </a:prstGeom>
          <a:noFill/>
          <a:ln w="9525">
            <a:noFill/>
            <a:miter lim="800000"/>
            <a:headEnd/>
            <a:tailEnd/>
          </a:ln>
        </p:spPr>
        <p:txBody>
          <a:bodyPr wrap="none">
            <a:spAutoFit/>
          </a:bodyPr>
          <a:lstStyle/>
          <a:p>
            <a:pPr marL="2425700" indent="-2425700">
              <a:tabLst>
                <a:tab pos="2159000" algn="l"/>
              </a:tabLst>
            </a:pPr>
            <a:r>
              <a:rPr lang="en-US" sz="2000" i="1"/>
              <a:t>Z</a:t>
            </a:r>
            <a:r>
              <a:rPr lang="en-US" sz="2000" i="1" baseline="-25000"/>
              <a:t>j</a:t>
            </a:r>
            <a:r>
              <a:rPr lang="en-US" sz="2000"/>
              <a:t> (for gross profit)	=	(Profit per unit of </a:t>
            </a:r>
            <a:r>
              <a:rPr lang="en-US" sz="2000" i="1"/>
              <a:t>S</a:t>
            </a:r>
            <a:r>
              <a:rPr lang="en-US" sz="2000" baseline="-25000"/>
              <a:t>1</a:t>
            </a:r>
            <a:r>
              <a:rPr lang="en-US" sz="2000"/>
              <a:t>) x (Number of units of </a:t>
            </a:r>
            <a:r>
              <a:rPr lang="en-US" sz="2000" i="1"/>
              <a:t>S</a:t>
            </a:r>
            <a:r>
              <a:rPr lang="en-US" sz="2000" baseline="-25000"/>
              <a:t>1</a:t>
            </a:r>
            <a:r>
              <a:rPr lang="en-US" sz="2000"/>
              <a:t>)</a:t>
            </a:r>
            <a:br>
              <a:rPr lang="en-US" sz="2000"/>
            </a:br>
            <a:r>
              <a:rPr lang="en-US" sz="2000"/>
              <a:t>+ (Profit per unit of </a:t>
            </a:r>
            <a:r>
              <a:rPr lang="en-US" sz="2000" i="1"/>
              <a:t>S</a:t>
            </a:r>
            <a:r>
              <a:rPr lang="en-US" sz="2000" baseline="-25000"/>
              <a:t>2</a:t>
            </a:r>
            <a:r>
              <a:rPr lang="en-US" sz="2000"/>
              <a:t>) x (Number of units of </a:t>
            </a:r>
            <a:r>
              <a:rPr lang="en-US" sz="2000" i="1"/>
              <a:t>S</a:t>
            </a:r>
            <a:r>
              <a:rPr lang="en-US" sz="2000" baseline="-25000"/>
              <a:t>2</a:t>
            </a:r>
            <a:r>
              <a:rPr lang="en-US" sz="2000"/>
              <a:t>)</a:t>
            </a:r>
          </a:p>
          <a:p>
            <a:pPr marL="2425700" indent="-2425700">
              <a:tabLst>
                <a:tab pos="2159000" algn="l"/>
              </a:tabLst>
            </a:pPr>
            <a:r>
              <a:rPr lang="en-US" sz="2000"/>
              <a:t>	=	$0 x 100 units + $0 x 240 units</a:t>
            </a:r>
          </a:p>
          <a:p>
            <a:pPr marL="2425700" indent="-2425700">
              <a:tabLst>
                <a:tab pos="2159000" algn="l"/>
              </a:tabLst>
            </a:pPr>
            <a:r>
              <a:rPr lang="en-US" sz="2000"/>
              <a:t>	=	$0 profit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1000"/>
                                        <p:tgtEl>
                                          <p:spTgt spid="10"/>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1000"/>
                                        <p:tgtEl>
                                          <p:spTgt spid="11"/>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3"/>
                                        </p:tgtEl>
                                        <p:attrNameLst>
                                          <p:attrName>style.visibility</p:attrName>
                                        </p:attrNameLst>
                                      </p:cBhvr>
                                      <p:to>
                                        <p:strVal val="visible"/>
                                      </p:to>
                                    </p:set>
                                    <p:animEffect transition="in" filter="strips(downRight)">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a:t>
            </a:r>
            <a:r>
              <a:rPr lang="en-US" sz="2400" dirty="0" smtClean="0"/>
              <a:t>module, </a:t>
            </a:r>
            <a:r>
              <a:rPr lang="en-US" sz="2400" dirty="0"/>
              <a:t>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17412"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M7 – </a:t>
            </a:r>
            <a:fld id="{F8296F75-560A-4319-860B-0BF50EBC19C1}" type="slidenum">
              <a:rPr lang="en-US"/>
              <a:pPr>
                <a:defRPr/>
              </a:pPr>
              <a:t>2</a:t>
            </a:fld>
            <a:endParaRPr lang="en-US"/>
          </a:p>
        </p:txBody>
      </p:sp>
      <p:sp>
        <p:nvSpPr>
          <p:cNvPr id="4" name="TextBox 3"/>
          <p:cNvSpPr txBox="1">
            <a:spLocks noChangeArrowheads="1"/>
          </p:cNvSpPr>
          <p:nvPr/>
        </p:nvSpPr>
        <p:spPr bwMode="auto">
          <a:xfrm>
            <a:off x="792163" y="2400300"/>
            <a:ext cx="7569200" cy="3606800"/>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200">
                <a:solidFill>
                  <a:srgbClr val="000000"/>
                </a:solidFill>
                <a:ea typeface="MS PGothic" pitchFamily="34" charset="-128"/>
              </a:rPr>
              <a:t>Convert LP constraints to equalities with slack, surplus, and artificial variables. </a:t>
            </a:r>
          </a:p>
          <a:p>
            <a:pPr marL="457200" indent="-457200">
              <a:lnSpc>
                <a:spcPct val="90000"/>
              </a:lnSpc>
              <a:spcAft>
                <a:spcPts val="600"/>
              </a:spcAft>
              <a:buClr>
                <a:srgbClr val="0392D1"/>
              </a:buClr>
              <a:buFont typeface="Calibri" pitchFamily="34" charset="0"/>
              <a:buAutoNum type="arabicPeriod"/>
            </a:pPr>
            <a:r>
              <a:rPr lang="en-US" sz="2200">
                <a:solidFill>
                  <a:srgbClr val="000000"/>
                </a:solidFill>
                <a:ea typeface="MS PGothic" pitchFamily="34" charset="-128"/>
              </a:rPr>
              <a:t>Set up and solve LP problems with simplex tableaus. </a:t>
            </a:r>
          </a:p>
          <a:p>
            <a:pPr marL="457200" indent="-457200">
              <a:lnSpc>
                <a:spcPct val="90000"/>
              </a:lnSpc>
              <a:spcAft>
                <a:spcPts val="600"/>
              </a:spcAft>
              <a:buClr>
                <a:srgbClr val="0392D1"/>
              </a:buClr>
              <a:buFont typeface="Calibri" pitchFamily="34" charset="0"/>
              <a:buAutoNum type="arabicPeriod"/>
            </a:pPr>
            <a:r>
              <a:rPr lang="en-US" sz="2200">
                <a:solidFill>
                  <a:srgbClr val="000000"/>
                </a:solidFill>
                <a:ea typeface="MS PGothic" pitchFamily="34" charset="-128"/>
              </a:rPr>
              <a:t>Interpret the meaning of every number in a simplex tableau.</a:t>
            </a:r>
          </a:p>
          <a:p>
            <a:pPr marL="457200" indent="-457200">
              <a:lnSpc>
                <a:spcPct val="90000"/>
              </a:lnSpc>
              <a:spcAft>
                <a:spcPts val="600"/>
              </a:spcAft>
              <a:buClr>
                <a:srgbClr val="0392D1"/>
              </a:buClr>
              <a:buFont typeface="Calibri" pitchFamily="34" charset="0"/>
              <a:buAutoNum type="arabicPeriod"/>
            </a:pPr>
            <a:r>
              <a:rPr lang="en-US" sz="2200">
                <a:solidFill>
                  <a:srgbClr val="000000"/>
                </a:solidFill>
                <a:ea typeface="MS PGothic" pitchFamily="34" charset="-128"/>
              </a:rPr>
              <a:t>Recognize special cases such as infeasibility, unboundedness and degeneracy. </a:t>
            </a:r>
          </a:p>
          <a:p>
            <a:pPr marL="457200" indent="-457200">
              <a:lnSpc>
                <a:spcPct val="90000"/>
              </a:lnSpc>
              <a:spcAft>
                <a:spcPts val="600"/>
              </a:spcAft>
              <a:buClr>
                <a:srgbClr val="0392D1"/>
              </a:buClr>
              <a:buFont typeface="Calibri" pitchFamily="34" charset="0"/>
              <a:buAutoNum type="arabicPeriod"/>
            </a:pPr>
            <a:r>
              <a:rPr lang="en-US" sz="2200">
                <a:solidFill>
                  <a:srgbClr val="000000"/>
                </a:solidFill>
                <a:ea typeface="MS PGothic" pitchFamily="34" charset="-128"/>
              </a:rPr>
              <a:t>Use the simplex tables to conduct sensitivity analysis. </a:t>
            </a:r>
          </a:p>
          <a:p>
            <a:pPr marL="457200" indent="-457200">
              <a:lnSpc>
                <a:spcPct val="90000"/>
              </a:lnSpc>
              <a:spcAft>
                <a:spcPts val="600"/>
              </a:spcAft>
              <a:buClr>
                <a:srgbClr val="0392D1"/>
              </a:buClr>
              <a:buFont typeface="Calibri" pitchFamily="34" charset="0"/>
              <a:buAutoNum type="arabicPeriod"/>
            </a:pPr>
            <a:r>
              <a:rPr lang="en-US" sz="2200">
                <a:solidFill>
                  <a:srgbClr val="000000"/>
                </a:solidFill>
                <a:ea typeface="MS PGothic" pitchFamily="34" charset="-128"/>
              </a:rPr>
              <a:t>Construct the dual problem from the primal problem. </a:t>
            </a:r>
          </a:p>
          <a:p>
            <a:pPr marL="457200" indent="-457200">
              <a:lnSpc>
                <a:spcPct val="90000"/>
              </a:lnSpc>
              <a:spcAft>
                <a:spcPts val="600"/>
              </a:spcAft>
              <a:buClr>
                <a:srgbClr val="0392D1"/>
              </a:buClr>
              <a:buFont typeface="Calibri" pitchFamily="34" charset="0"/>
              <a:buAutoNum type="arabicPeriod"/>
            </a:pPr>
            <a:endParaRPr lang="en-US" sz="2200">
              <a:solidFill>
                <a:srgbClr val="000000"/>
              </a:solidFill>
              <a:ea typeface="MS PGothic" pitchFamily="34" charset="-128"/>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Content Placeholder 6"/>
          <p:cNvSpPr txBox="1">
            <a:spLocks/>
          </p:cNvSpPr>
          <p:nvPr/>
        </p:nvSpPr>
        <p:spPr bwMode="auto">
          <a:xfrm>
            <a:off x="673100" y="1384300"/>
            <a:ext cx="3251200" cy="1397000"/>
          </a:xfrm>
          <a:prstGeom prst="rect">
            <a:avLst/>
          </a:prstGeom>
          <a:noFill/>
          <a:ln w="9525">
            <a:noFill/>
            <a:miter lim="800000"/>
            <a:headEnd/>
            <a:tailEnd/>
          </a:ln>
        </p:spPr>
        <p:txBody>
          <a:bodyPr/>
          <a:lstStyle/>
          <a:p>
            <a:pPr marL="342900" indent="-342900">
              <a:lnSpc>
                <a:spcPct val="110000"/>
              </a:lnSpc>
              <a:buFont typeface="Arial" charset="0"/>
              <a:buChar char="•"/>
            </a:pPr>
            <a:r>
              <a:rPr lang="en-US" sz="2800"/>
              <a:t>The </a:t>
            </a:r>
            <a:r>
              <a:rPr lang="en-US" sz="2800" i="1"/>
              <a:t>Z</a:t>
            </a:r>
            <a:r>
              <a:rPr lang="en-US" sz="2800" i="1" baseline="-25000"/>
              <a:t>j</a:t>
            </a:r>
            <a:r>
              <a:rPr lang="en-US" sz="2800"/>
              <a:t> and </a:t>
            </a:r>
            <a:br>
              <a:rPr lang="en-US" sz="2800"/>
            </a:br>
            <a:r>
              <a:rPr lang="en-US" sz="2800" i="1"/>
              <a:t>C</a:t>
            </a:r>
            <a:r>
              <a:rPr lang="en-US" sz="2800" i="1" baseline="-25000"/>
              <a:t>j</a:t>
            </a:r>
            <a:r>
              <a:rPr lang="en-US" sz="2800"/>
              <a:t> – </a:t>
            </a:r>
            <a:r>
              <a:rPr lang="en-US" sz="2800" i="1"/>
              <a:t>Z</a:t>
            </a:r>
            <a:r>
              <a:rPr lang="en-US" sz="2800" i="1" baseline="-25000"/>
              <a:t>j</a:t>
            </a:r>
            <a:r>
              <a:rPr lang="en-US" sz="2800"/>
              <a:t> Rows</a:t>
            </a:r>
            <a:endParaRPr lang="en-US" sz="2400"/>
          </a:p>
        </p:txBody>
      </p:sp>
      <p:sp>
        <p:nvSpPr>
          <p:cNvPr id="39938" name="Title 1"/>
          <p:cNvSpPr>
            <a:spLocks noGrp="1"/>
          </p:cNvSpPr>
          <p:nvPr>
            <p:ph type="title"/>
          </p:nvPr>
        </p:nvSpPr>
        <p:spPr/>
        <p:txBody>
          <a:bodyPr/>
          <a:lstStyle/>
          <a:p>
            <a:r>
              <a:rPr lang="en-US" smtClean="0">
                <a:latin typeface="Arial" charset="0"/>
                <a:cs typeface="Arial" charset="0"/>
              </a:rPr>
              <a:t>The 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330C8A7C-654E-4548-8D70-11CEBDA968C2}" type="slidenum">
              <a:rPr lang="en-US"/>
              <a:pPr>
                <a:defRPr/>
              </a:pPr>
              <a:t>20</a:t>
            </a:fld>
            <a:endParaRPr lang="en-US"/>
          </a:p>
        </p:txBody>
      </p:sp>
      <p:graphicFrame>
        <p:nvGraphicFramePr>
          <p:cNvPr id="10" name="Table 9"/>
          <p:cNvGraphicFramePr>
            <a:graphicFrameLocks noGrp="1"/>
          </p:cNvGraphicFramePr>
          <p:nvPr/>
        </p:nvGraphicFramePr>
        <p:xfrm>
          <a:off x="3924300" y="1460500"/>
          <a:ext cx="4762500" cy="1714500"/>
        </p:xfrm>
        <a:graphic>
          <a:graphicData uri="http://schemas.openxmlformats.org/drawingml/2006/table">
            <a:tbl>
              <a:tblPr firstRow="1" bandRow="1">
                <a:tableStyleId>{69012ECD-51FC-41F1-AA8D-1B2483CD663E}</a:tableStyleId>
              </a:tblPr>
              <a:tblGrid>
                <a:gridCol w="482601"/>
                <a:gridCol w="1016000"/>
                <a:gridCol w="520700"/>
                <a:gridCol w="520700"/>
                <a:gridCol w="520700"/>
                <a:gridCol w="520700"/>
                <a:gridCol w="1181100"/>
              </a:tblGrid>
              <a:tr h="504171">
                <a:tc>
                  <a:txBody>
                    <a:bodyPr/>
                    <a:lstStyle/>
                    <a:p>
                      <a:r>
                        <a:rPr lang="en-US" sz="1200" i="1" dirty="0" smtClean="0">
                          <a:latin typeface="Arial"/>
                          <a:cs typeface="Arial"/>
                        </a:rPr>
                        <a:t>C</a:t>
                      </a:r>
                      <a:r>
                        <a:rPr lang="en-US" sz="1200" i="1" baseline="-25000" dirty="0" smtClean="0">
                          <a:latin typeface="Arial"/>
                          <a:cs typeface="Arial"/>
                        </a:rPr>
                        <a:t>j</a:t>
                      </a:r>
                      <a:endParaRPr lang="en-US" sz="12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200" dirty="0" smtClean="0">
                          <a:latin typeface="Arial"/>
                          <a:cs typeface="Arial"/>
                        </a:rPr>
                        <a:t>SOLUTION</a:t>
                      </a:r>
                    </a:p>
                    <a:p>
                      <a:r>
                        <a:rPr lang="en-US" sz="1200" dirty="0" smtClean="0">
                          <a:latin typeface="Arial"/>
                          <a:cs typeface="Arial"/>
                        </a:rPr>
                        <a:t>MIX</a:t>
                      </a:r>
                      <a:endParaRPr lang="en-US" sz="12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$70</a:t>
                      </a:r>
                    </a:p>
                    <a:p>
                      <a:pPr algn="ctr"/>
                      <a:r>
                        <a:rPr lang="en-US" sz="1200" i="1" dirty="0" smtClean="0">
                          <a:latin typeface="Arial"/>
                          <a:cs typeface="Arial"/>
                        </a:rPr>
                        <a:t>T</a:t>
                      </a:r>
                      <a:endParaRPr lang="en-US" sz="12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$50</a:t>
                      </a:r>
                    </a:p>
                    <a:p>
                      <a:pPr algn="ctr"/>
                      <a:r>
                        <a:rPr lang="en-US" sz="1200" i="1" dirty="0" smtClean="0">
                          <a:latin typeface="Arial"/>
                          <a:cs typeface="Arial"/>
                        </a:rPr>
                        <a:t>C</a:t>
                      </a:r>
                      <a:endParaRPr lang="en-US" sz="12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$0</a:t>
                      </a:r>
                    </a:p>
                    <a:p>
                      <a:pPr algn="ctr"/>
                      <a:r>
                        <a:rPr lang="en-US" sz="1200" i="1" dirty="0" smtClean="0">
                          <a:latin typeface="Arial"/>
                          <a:cs typeface="Arial"/>
                        </a:rPr>
                        <a:t>S</a:t>
                      </a:r>
                      <a:r>
                        <a:rPr lang="en-US" sz="1200" baseline="-25000" dirty="0" smtClean="0">
                          <a:latin typeface="Arial"/>
                          <a:cs typeface="Arial"/>
                        </a:rPr>
                        <a:t>1</a:t>
                      </a:r>
                      <a:endParaRPr lang="en-US" sz="12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$0</a:t>
                      </a:r>
                    </a:p>
                    <a:p>
                      <a:pPr algn="ctr"/>
                      <a:r>
                        <a:rPr lang="en-US" sz="1200" i="1" dirty="0" smtClean="0">
                          <a:latin typeface="Arial"/>
                          <a:cs typeface="Arial"/>
                        </a:rPr>
                        <a:t>S</a:t>
                      </a:r>
                      <a:r>
                        <a:rPr lang="en-US" sz="1200" baseline="-25000" dirty="0" smtClean="0">
                          <a:latin typeface="Arial"/>
                          <a:cs typeface="Arial"/>
                        </a:rPr>
                        <a:t>2</a:t>
                      </a:r>
                      <a:endParaRPr lang="en-US" sz="12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QUANTITY</a:t>
                      </a:r>
                      <a:endParaRPr lang="en-US" sz="1200" dirty="0">
                        <a:latin typeface="Arial"/>
                        <a:cs typeface="Arial"/>
                      </a:endParaRPr>
                    </a:p>
                  </a:txBody>
                  <a:tcPr anchor="b">
                    <a:lnB w="19050" cap="flat" cmpd="sng" algn="ctr">
                      <a:solidFill>
                        <a:scrgbClr r="0" g="0" b="0"/>
                      </a:solidFill>
                      <a:prstDash val="solid"/>
                      <a:round/>
                      <a:headEnd type="none" w="med" len="med"/>
                      <a:tailEnd type="none" w="med" len="med"/>
                    </a:lnB>
                  </a:tcPr>
                </a:tc>
              </a:tr>
              <a:tr h="302503">
                <a:tc>
                  <a:txBody>
                    <a:bodyPr/>
                    <a:lstStyle/>
                    <a:p>
                      <a:r>
                        <a:rPr lang="en-US" sz="1200" dirty="0" smtClean="0">
                          <a:latin typeface="Arial"/>
                          <a:cs typeface="Arial"/>
                        </a:rPr>
                        <a:t>$0</a:t>
                      </a:r>
                      <a:endParaRPr lang="en-US" sz="12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i="1" dirty="0" smtClean="0">
                          <a:latin typeface="Arial"/>
                          <a:cs typeface="Arial"/>
                        </a:rPr>
                        <a:t>S</a:t>
                      </a:r>
                      <a:r>
                        <a:rPr lang="en-US" sz="1200" baseline="-25000" dirty="0" smtClean="0">
                          <a:latin typeface="Arial"/>
                          <a:cs typeface="Arial"/>
                        </a:rPr>
                        <a:t>1</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100</a:t>
                      </a:r>
                      <a:endParaRPr lang="en-US" sz="12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r>
                        <a:rPr lang="en-US" sz="1200" dirty="0" smtClean="0">
                          <a:latin typeface="Arial"/>
                          <a:cs typeface="Arial"/>
                        </a:rPr>
                        <a:t>$0</a:t>
                      </a: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S</a:t>
                      </a:r>
                      <a:r>
                        <a:rPr lang="en-US" sz="1200" baseline="-250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240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02503">
                <a:tc>
                  <a:txBody>
                    <a:bodyPr/>
                    <a:lstStyle/>
                    <a:p>
                      <a:endParaRPr lang="en-US" sz="12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i="1"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C</a:t>
                      </a:r>
                      <a:r>
                        <a:rPr lang="en-US" sz="1200" i="1" baseline="-25000" dirty="0" smtClean="0">
                          <a:latin typeface="Arial"/>
                          <a:cs typeface="Arial"/>
                        </a:rPr>
                        <a:t>j</a:t>
                      </a:r>
                      <a:r>
                        <a:rPr lang="en-US" sz="1200" baseline="0" dirty="0" smtClean="0">
                          <a:latin typeface="Arial"/>
                          <a:cs typeface="Arial"/>
                        </a:rPr>
                        <a:t> – </a:t>
                      </a:r>
                      <a:r>
                        <a:rPr lang="en-US" sz="1200" i="1" baseline="0"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$70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39983" name="Content Placeholder 6"/>
          <p:cNvSpPr txBox="1">
            <a:spLocks/>
          </p:cNvSpPr>
          <p:nvPr/>
        </p:nvSpPr>
        <p:spPr bwMode="auto">
          <a:xfrm>
            <a:off x="571500" y="3390900"/>
            <a:ext cx="7810500" cy="1346200"/>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000"/>
              <a:t>Compute the </a:t>
            </a:r>
            <a:r>
              <a:rPr lang="en-US" sz="2000" i="1"/>
              <a:t>Z</a:t>
            </a:r>
            <a:r>
              <a:rPr lang="en-US" sz="2000" i="1" baseline="-25000"/>
              <a:t>j</a:t>
            </a:r>
            <a:r>
              <a:rPr lang="en-US" sz="2000"/>
              <a:t> value for each column of the initial solution by multiplying the 0 contribution value of each number in the </a:t>
            </a:r>
            <a:r>
              <a:rPr lang="en-US" sz="2000" i="1"/>
              <a:t>C</a:t>
            </a:r>
            <a:r>
              <a:rPr lang="en-US" sz="2000" i="1" baseline="-25000"/>
              <a:t>j</a:t>
            </a:r>
            <a:r>
              <a:rPr lang="en-US" sz="2000"/>
              <a:t> column by each number in that row and the </a:t>
            </a:r>
            <a:r>
              <a:rPr lang="en-US" sz="2000" i="1"/>
              <a:t>j</a:t>
            </a:r>
            <a:r>
              <a:rPr lang="en-US" sz="2000"/>
              <a:t>th column and summing</a:t>
            </a:r>
          </a:p>
        </p:txBody>
      </p:sp>
      <p:sp>
        <p:nvSpPr>
          <p:cNvPr id="39984" name="TextBox 2"/>
          <p:cNvSpPr txBox="1">
            <a:spLocks noChangeArrowheads="1"/>
          </p:cNvSpPr>
          <p:nvPr/>
        </p:nvSpPr>
        <p:spPr bwMode="auto">
          <a:xfrm>
            <a:off x="673100" y="4737100"/>
            <a:ext cx="8164513" cy="1323975"/>
          </a:xfrm>
          <a:prstGeom prst="rect">
            <a:avLst/>
          </a:prstGeom>
          <a:noFill/>
          <a:ln w="9525">
            <a:noFill/>
            <a:miter lim="800000"/>
            <a:headEnd/>
            <a:tailEnd/>
          </a:ln>
        </p:spPr>
        <p:txBody>
          <a:bodyPr wrap="none">
            <a:spAutoFit/>
          </a:bodyPr>
          <a:lstStyle/>
          <a:p>
            <a:pPr marL="2425700" indent="-2425700">
              <a:tabLst>
                <a:tab pos="2159000" algn="l"/>
              </a:tabLst>
            </a:pPr>
            <a:r>
              <a:rPr lang="en-US" sz="2000" i="1"/>
              <a:t>Z</a:t>
            </a:r>
            <a:r>
              <a:rPr lang="en-US" sz="2000" i="1" baseline="-25000"/>
              <a:t>j</a:t>
            </a:r>
            <a:r>
              <a:rPr lang="en-US" sz="2000"/>
              <a:t> (for gross profit)	=	(Profit per unit of </a:t>
            </a:r>
            <a:r>
              <a:rPr lang="en-US" sz="2000" i="1"/>
              <a:t>S</a:t>
            </a:r>
            <a:r>
              <a:rPr lang="en-US" sz="2000" baseline="-25000"/>
              <a:t>1</a:t>
            </a:r>
            <a:r>
              <a:rPr lang="en-US" sz="2000"/>
              <a:t>) x (Number of units of </a:t>
            </a:r>
            <a:r>
              <a:rPr lang="en-US" sz="2000" i="1"/>
              <a:t>S</a:t>
            </a:r>
            <a:r>
              <a:rPr lang="en-US" sz="2000" baseline="-25000"/>
              <a:t>1</a:t>
            </a:r>
            <a:r>
              <a:rPr lang="en-US" sz="2000"/>
              <a:t>)</a:t>
            </a:r>
            <a:br>
              <a:rPr lang="en-US" sz="2000"/>
            </a:br>
            <a:r>
              <a:rPr lang="en-US" sz="2000"/>
              <a:t>+ (Profit per unit of </a:t>
            </a:r>
            <a:r>
              <a:rPr lang="en-US" sz="2000" i="1"/>
              <a:t>S</a:t>
            </a:r>
            <a:r>
              <a:rPr lang="en-US" sz="2000" baseline="-25000"/>
              <a:t>2</a:t>
            </a:r>
            <a:r>
              <a:rPr lang="en-US" sz="2000"/>
              <a:t>) x (Number of units of </a:t>
            </a:r>
            <a:r>
              <a:rPr lang="en-US" sz="2000" i="1"/>
              <a:t>S</a:t>
            </a:r>
            <a:r>
              <a:rPr lang="en-US" sz="2000" baseline="-25000"/>
              <a:t>2</a:t>
            </a:r>
            <a:r>
              <a:rPr lang="en-US" sz="2000"/>
              <a:t>)</a:t>
            </a:r>
          </a:p>
          <a:p>
            <a:pPr marL="2425700" indent="-2425700">
              <a:tabLst>
                <a:tab pos="2159000" algn="l"/>
              </a:tabLst>
            </a:pPr>
            <a:r>
              <a:rPr lang="en-US" sz="2000"/>
              <a:t>	=	$0 x 100 units + $0 x 240 units</a:t>
            </a:r>
          </a:p>
          <a:p>
            <a:pPr marL="2425700" indent="-2425700">
              <a:tabLst>
                <a:tab pos="2159000" algn="l"/>
              </a:tabLst>
            </a:pPr>
            <a:r>
              <a:rPr lang="en-US" sz="2000"/>
              <a:t>	=	$0 profit </a:t>
            </a:r>
          </a:p>
        </p:txBody>
      </p:sp>
      <p:sp>
        <p:nvSpPr>
          <p:cNvPr id="8" name="TextBox 7"/>
          <p:cNvSpPr txBox="1"/>
          <p:nvPr/>
        </p:nvSpPr>
        <p:spPr>
          <a:xfrm>
            <a:off x="3098800" y="3213100"/>
            <a:ext cx="5422900" cy="1916113"/>
          </a:xfrm>
          <a:prstGeom prst="rect">
            <a:avLst/>
          </a:prstGeom>
          <a:solidFill>
            <a:schemeClr val="accent3">
              <a:lumMod val="60000"/>
              <a:lumOff val="40000"/>
            </a:schemeClr>
          </a:solidFill>
          <a:ln>
            <a:noFill/>
          </a:ln>
        </p:spPr>
        <p:txBody>
          <a:bodyPr lIns="324000" tIns="280800" rIns="324000" bIns="280800">
            <a:spAutoFit/>
          </a:bodyPr>
          <a:lstStyle/>
          <a:p>
            <a:pPr algn="r" fontAlgn="auto">
              <a:lnSpc>
                <a:spcPct val="110000"/>
              </a:lnSpc>
              <a:spcBef>
                <a:spcPts val="0"/>
              </a:spcBef>
              <a:spcAft>
                <a:spcPts val="0"/>
              </a:spcAft>
              <a:defRPr/>
            </a:pPr>
            <a:r>
              <a:rPr lang="en-US" sz="2000" i="1" dirty="0">
                <a:latin typeface="Arial"/>
                <a:cs typeface="Arial"/>
              </a:rPr>
              <a:t>Z</a:t>
            </a:r>
            <a:r>
              <a:rPr lang="en-US" sz="2000" i="1" baseline="-25000" dirty="0">
                <a:latin typeface="Arial"/>
                <a:cs typeface="Arial"/>
              </a:rPr>
              <a:t>j</a:t>
            </a:r>
            <a:r>
              <a:rPr lang="en-US" sz="2000" i="1" dirty="0">
                <a:latin typeface="Arial"/>
                <a:cs typeface="Arial"/>
              </a:rPr>
              <a:t> </a:t>
            </a:r>
            <a:r>
              <a:rPr lang="en-US" sz="2000" dirty="0">
                <a:latin typeface="Arial"/>
                <a:cs typeface="Arial"/>
              </a:rPr>
              <a:t>(for column  </a:t>
            </a:r>
            <a:r>
              <a:rPr lang="en-US" sz="2000" i="1" dirty="0">
                <a:latin typeface="Arial"/>
                <a:cs typeface="Arial"/>
              </a:rPr>
              <a:t>T</a:t>
            </a:r>
            <a:r>
              <a:rPr lang="en-US" sz="2000" dirty="0">
                <a:latin typeface="Arial"/>
                <a:cs typeface="Arial"/>
              </a:rPr>
              <a:t>) = ($0)(2) + ($0)(4) = $0</a:t>
            </a:r>
          </a:p>
          <a:p>
            <a:pPr algn="r" fontAlgn="auto">
              <a:lnSpc>
                <a:spcPct val="110000"/>
              </a:lnSpc>
              <a:spcBef>
                <a:spcPts val="0"/>
              </a:spcBef>
              <a:spcAft>
                <a:spcPts val="0"/>
              </a:spcAft>
              <a:defRPr/>
            </a:pPr>
            <a:r>
              <a:rPr lang="en-US" sz="2000" i="1" dirty="0">
                <a:latin typeface="Arial"/>
                <a:cs typeface="Arial"/>
              </a:rPr>
              <a:t>Z</a:t>
            </a:r>
            <a:r>
              <a:rPr lang="en-US" sz="2000" i="1" baseline="-25000" dirty="0">
                <a:latin typeface="Arial"/>
                <a:cs typeface="Arial"/>
              </a:rPr>
              <a:t>j</a:t>
            </a:r>
            <a:r>
              <a:rPr lang="en-US" sz="2000" i="1" dirty="0">
                <a:latin typeface="Arial"/>
                <a:cs typeface="Arial"/>
              </a:rPr>
              <a:t> </a:t>
            </a:r>
            <a:r>
              <a:rPr lang="en-US" sz="2000" dirty="0">
                <a:latin typeface="Arial"/>
                <a:cs typeface="Arial"/>
              </a:rPr>
              <a:t>(for column  </a:t>
            </a:r>
            <a:r>
              <a:rPr lang="en-US" sz="2000" i="1" dirty="0">
                <a:latin typeface="Arial"/>
                <a:cs typeface="Arial"/>
              </a:rPr>
              <a:t>C</a:t>
            </a:r>
            <a:r>
              <a:rPr lang="en-US" sz="2000" dirty="0">
                <a:latin typeface="Arial"/>
                <a:cs typeface="Arial"/>
              </a:rPr>
              <a:t>) </a:t>
            </a:r>
            <a:r>
              <a:rPr lang="en-US" sz="2000" dirty="0">
                <a:latin typeface="Arial"/>
                <a:cs typeface="Arial"/>
              </a:rPr>
              <a:t>= ($0)</a:t>
            </a:r>
            <a:r>
              <a:rPr lang="en-US" sz="2000" dirty="0">
                <a:latin typeface="Arial"/>
                <a:cs typeface="Arial"/>
              </a:rPr>
              <a:t>(1) </a:t>
            </a:r>
            <a:r>
              <a:rPr lang="en-US" sz="2000" dirty="0">
                <a:latin typeface="Arial"/>
                <a:cs typeface="Arial"/>
              </a:rPr>
              <a:t>+ ($0)</a:t>
            </a:r>
            <a:r>
              <a:rPr lang="en-US" sz="2000" dirty="0">
                <a:latin typeface="Arial"/>
                <a:cs typeface="Arial"/>
              </a:rPr>
              <a:t>(3) </a:t>
            </a:r>
            <a:r>
              <a:rPr lang="en-US" sz="2000" dirty="0">
                <a:latin typeface="Arial"/>
                <a:cs typeface="Arial"/>
              </a:rPr>
              <a:t>= $0</a:t>
            </a:r>
          </a:p>
          <a:p>
            <a:pPr algn="r" fontAlgn="auto">
              <a:lnSpc>
                <a:spcPct val="110000"/>
              </a:lnSpc>
              <a:spcBef>
                <a:spcPts val="0"/>
              </a:spcBef>
              <a:spcAft>
                <a:spcPts val="0"/>
              </a:spcAft>
              <a:defRPr/>
            </a:pPr>
            <a:r>
              <a:rPr lang="en-US" sz="2000" i="1" dirty="0">
                <a:latin typeface="Arial"/>
                <a:cs typeface="Arial"/>
              </a:rPr>
              <a:t>Z</a:t>
            </a:r>
            <a:r>
              <a:rPr lang="en-US" sz="2000" i="1" baseline="-25000" dirty="0">
                <a:latin typeface="Arial"/>
                <a:cs typeface="Arial"/>
              </a:rPr>
              <a:t>j</a:t>
            </a:r>
            <a:r>
              <a:rPr lang="en-US" sz="2000" i="1" dirty="0">
                <a:latin typeface="Arial"/>
                <a:cs typeface="Arial"/>
              </a:rPr>
              <a:t> </a:t>
            </a:r>
            <a:r>
              <a:rPr lang="en-US" sz="2000" dirty="0">
                <a:latin typeface="Arial"/>
                <a:cs typeface="Arial"/>
              </a:rPr>
              <a:t>(for column  </a:t>
            </a:r>
            <a:r>
              <a:rPr lang="en-US" sz="2000" i="1" dirty="0">
                <a:latin typeface="Arial"/>
                <a:cs typeface="Arial"/>
              </a:rPr>
              <a:t>S</a:t>
            </a:r>
            <a:r>
              <a:rPr lang="en-US" sz="2000" baseline="-25000" dirty="0">
                <a:latin typeface="Arial"/>
                <a:cs typeface="Arial"/>
              </a:rPr>
              <a:t>1</a:t>
            </a:r>
            <a:r>
              <a:rPr lang="en-US" sz="2000" dirty="0">
                <a:latin typeface="Arial"/>
                <a:cs typeface="Arial"/>
              </a:rPr>
              <a:t>) </a:t>
            </a:r>
            <a:r>
              <a:rPr lang="en-US" sz="2000" dirty="0">
                <a:latin typeface="Arial"/>
                <a:cs typeface="Arial"/>
              </a:rPr>
              <a:t>= ($0)</a:t>
            </a:r>
            <a:r>
              <a:rPr lang="en-US" sz="2000" dirty="0">
                <a:latin typeface="Arial"/>
                <a:cs typeface="Arial"/>
              </a:rPr>
              <a:t>(</a:t>
            </a:r>
            <a:r>
              <a:rPr lang="en-US" sz="2000" dirty="0">
                <a:latin typeface="Arial"/>
                <a:cs typeface="Arial"/>
              </a:rPr>
              <a:t>1</a:t>
            </a:r>
            <a:r>
              <a:rPr lang="en-US" sz="2000" dirty="0">
                <a:latin typeface="Arial"/>
                <a:cs typeface="Arial"/>
              </a:rPr>
              <a:t>) </a:t>
            </a:r>
            <a:r>
              <a:rPr lang="en-US" sz="2000" dirty="0">
                <a:latin typeface="Arial"/>
                <a:cs typeface="Arial"/>
              </a:rPr>
              <a:t>+ ($0)</a:t>
            </a:r>
            <a:r>
              <a:rPr lang="en-US" sz="2000" dirty="0">
                <a:latin typeface="Arial"/>
                <a:cs typeface="Arial"/>
              </a:rPr>
              <a:t>(0) </a:t>
            </a:r>
            <a:r>
              <a:rPr lang="en-US" sz="2000" dirty="0">
                <a:latin typeface="Arial"/>
                <a:cs typeface="Arial"/>
              </a:rPr>
              <a:t>= $0</a:t>
            </a:r>
          </a:p>
          <a:p>
            <a:pPr algn="r" fontAlgn="auto">
              <a:lnSpc>
                <a:spcPct val="110000"/>
              </a:lnSpc>
              <a:spcBef>
                <a:spcPts val="0"/>
              </a:spcBef>
              <a:spcAft>
                <a:spcPts val="0"/>
              </a:spcAft>
              <a:defRPr/>
            </a:pPr>
            <a:r>
              <a:rPr lang="en-US" sz="2000" i="1" dirty="0">
                <a:latin typeface="Arial"/>
                <a:cs typeface="Arial"/>
              </a:rPr>
              <a:t>Z</a:t>
            </a:r>
            <a:r>
              <a:rPr lang="en-US" sz="2000" i="1" baseline="-25000" dirty="0">
                <a:latin typeface="Arial"/>
                <a:cs typeface="Arial"/>
              </a:rPr>
              <a:t>j</a:t>
            </a:r>
            <a:r>
              <a:rPr lang="en-US" sz="2000" i="1" dirty="0">
                <a:latin typeface="Arial"/>
                <a:cs typeface="Arial"/>
              </a:rPr>
              <a:t> </a:t>
            </a:r>
            <a:r>
              <a:rPr lang="en-US" sz="2000" dirty="0">
                <a:latin typeface="Arial"/>
                <a:cs typeface="Arial"/>
              </a:rPr>
              <a:t>(for column  </a:t>
            </a:r>
            <a:r>
              <a:rPr lang="en-US" sz="2000" i="1" dirty="0">
                <a:latin typeface="Arial"/>
                <a:cs typeface="Arial"/>
              </a:rPr>
              <a:t>S</a:t>
            </a:r>
            <a:r>
              <a:rPr lang="en-US" sz="2000" baseline="-25000" dirty="0">
                <a:latin typeface="Arial"/>
                <a:cs typeface="Arial"/>
              </a:rPr>
              <a:t>2</a:t>
            </a:r>
            <a:r>
              <a:rPr lang="en-US" sz="2000" dirty="0">
                <a:latin typeface="Arial"/>
                <a:cs typeface="Arial"/>
              </a:rPr>
              <a:t>) </a:t>
            </a:r>
            <a:r>
              <a:rPr lang="en-US" sz="2000" dirty="0">
                <a:latin typeface="Arial"/>
                <a:cs typeface="Arial"/>
              </a:rPr>
              <a:t>= ($0)</a:t>
            </a:r>
            <a:r>
              <a:rPr lang="en-US" sz="2000" dirty="0">
                <a:latin typeface="Arial"/>
                <a:cs typeface="Arial"/>
              </a:rPr>
              <a:t>(</a:t>
            </a:r>
            <a:r>
              <a:rPr lang="en-US" sz="2000" dirty="0">
                <a:latin typeface="Arial"/>
                <a:cs typeface="Arial"/>
              </a:rPr>
              <a:t>0</a:t>
            </a:r>
            <a:r>
              <a:rPr lang="en-US" sz="2000" dirty="0">
                <a:latin typeface="Arial"/>
                <a:cs typeface="Arial"/>
              </a:rPr>
              <a:t>) </a:t>
            </a:r>
            <a:r>
              <a:rPr lang="en-US" sz="2000" dirty="0">
                <a:latin typeface="Arial"/>
                <a:cs typeface="Arial"/>
              </a:rPr>
              <a:t>+ ($0)</a:t>
            </a:r>
            <a:r>
              <a:rPr lang="en-US" sz="2000" dirty="0">
                <a:latin typeface="Arial"/>
                <a:cs typeface="Arial"/>
              </a:rPr>
              <a:t>(1) </a:t>
            </a:r>
            <a:r>
              <a:rPr lang="en-US" sz="2000" dirty="0">
                <a:latin typeface="Arial"/>
                <a:cs typeface="Arial"/>
              </a:rPr>
              <a:t>= $</a:t>
            </a:r>
            <a:r>
              <a:rPr lang="en-US" sz="2000" dirty="0">
                <a:latin typeface="Arial"/>
                <a:cs typeface="Arial"/>
              </a:rPr>
              <a:t>0</a:t>
            </a:r>
            <a:endParaRPr lang="en-US" sz="20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Content Placeholder 6"/>
          <p:cNvSpPr txBox="1">
            <a:spLocks/>
          </p:cNvSpPr>
          <p:nvPr/>
        </p:nvSpPr>
        <p:spPr bwMode="auto">
          <a:xfrm>
            <a:off x="673100" y="1384300"/>
            <a:ext cx="3251200" cy="1397000"/>
          </a:xfrm>
          <a:prstGeom prst="rect">
            <a:avLst/>
          </a:prstGeom>
          <a:noFill/>
          <a:ln w="9525">
            <a:noFill/>
            <a:miter lim="800000"/>
            <a:headEnd/>
            <a:tailEnd/>
          </a:ln>
        </p:spPr>
        <p:txBody>
          <a:bodyPr/>
          <a:lstStyle/>
          <a:p>
            <a:pPr marL="342900" indent="-342900">
              <a:lnSpc>
                <a:spcPct val="110000"/>
              </a:lnSpc>
              <a:buFont typeface="Arial" charset="0"/>
              <a:buChar char="•"/>
            </a:pPr>
            <a:r>
              <a:rPr lang="en-US" sz="2800"/>
              <a:t>The </a:t>
            </a:r>
            <a:r>
              <a:rPr lang="en-US" sz="2800" i="1"/>
              <a:t>Z</a:t>
            </a:r>
            <a:r>
              <a:rPr lang="en-US" sz="2800" i="1" baseline="-25000"/>
              <a:t>j</a:t>
            </a:r>
            <a:r>
              <a:rPr lang="en-US" sz="2800"/>
              <a:t> and </a:t>
            </a:r>
            <a:br>
              <a:rPr lang="en-US" sz="2800"/>
            </a:br>
            <a:r>
              <a:rPr lang="en-US" sz="2800" i="1"/>
              <a:t>C</a:t>
            </a:r>
            <a:r>
              <a:rPr lang="en-US" sz="2800" i="1" baseline="-25000"/>
              <a:t>j</a:t>
            </a:r>
            <a:r>
              <a:rPr lang="en-US" sz="2800"/>
              <a:t> – </a:t>
            </a:r>
            <a:r>
              <a:rPr lang="en-US" sz="2800" i="1"/>
              <a:t>Z</a:t>
            </a:r>
            <a:r>
              <a:rPr lang="en-US" sz="2800" i="1" baseline="-25000"/>
              <a:t>j</a:t>
            </a:r>
            <a:r>
              <a:rPr lang="en-US" sz="2800"/>
              <a:t> Rows</a:t>
            </a:r>
            <a:endParaRPr lang="en-US" sz="2400"/>
          </a:p>
        </p:txBody>
      </p:sp>
      <p:sp>
        <p:nvSpPr>
          <p:cNvPr id="40962" name="Title 1"/>
          <p:cNvSpPr>
            <a:spLocks noGrp="1"/>
          </p:cNvSpPr>
          <p:nvPr>
            <p:ph type="title"/>
          </p:nvPr>
        </p:nvSpPr>
        <p:spPr/>
        <p:txBody>
          <a:bodyPr/>
          <a:lstStyle/>
          <a:p>
            <a:r>
              <a:rPr lang="en-US" smtClean="0">
                <a:latin typeface="Arial" charset="0"/>
                <a:cs typeface="Arial" charset="0"/>
              </a:rPr>
              <a:t>The 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6E291AA8-EEA1-49BE-9623-84F2FD5FC854}" type="slidenum">
              <a:rPr lang="en-US"/>
              <a:pPr>
                <a:defRPr/>
              </a:pPr>
              <a:t>21</a:t>
            </a:fld>
            <a:endParaRPr lang="en-US"/>
          </a:p>
        </p:txBody>
      </p:sp>
      <p:graphicFrame>
        <p:nvGraphicFramePr>
          <p:cNvPr id="10" name="Table 9"/>
          <p:cNvGraphicFramePr>
            <a:graphicFrameLocks noGrp="1"/>
          </p:cNvGraphicFramePr>
          <p:nvPr/>
        </p:nvGraphicFramePr>
        <p:xfrm>
          <a:off x="3924300" y="1460500"/>
          <a:ext cx="4762500" cy="1714500"/>
        </p:xfrm>
        <a:graphic>
          <a:graphicData uri="http://schemas.openxmlformats.org/drawingml/2006/table">
            <a:tbl>
              <a:tblPr firstRow="1" bandRow="1">
                <a:tableStyleId>{69012ECD-51FC-41F1-AA8D-1B2483CD663E}</a:tableStyleId>
              </a:tblPr>
              <a:tblGrid>
                <a:gridCol w="482601"/>
                <a:gridCol w="1016000"/>
                <a:gridCol w="520700"/>
                <a:gridCol w="520700"/>
                <a:gridCol w="520700"/>
                <a:gridCol w="520700"/>
                <a:gridCol w="1181100"/>
              </a:tblGrid>
              <a:tr h="504171">
                <a:tc>
                  <a:txBody>
                    <a:bodyPr/>
                    <a:lstStyle/>
                    <a:p>
                      <a:r>
                        <a:rPr lang="en-US" sz="1200" i="1" dirty="0" smtClean="0">
                          <a:latin typeface="Arial"/>
                          <a:cs typeface="Arial"/>
                        </a:rPr>
                        <a:t>C</a:t>
                      </a:r>
                      <a:r>
                        <a:rPr lang="en-US" sz="1200" i="1" baseline="-25000" dirty="0" smtClean="0">
                          <a:latin typeface="Arial"/>
                          <a:cs typeface="Arial"/>
                        </a:rPr>
                        <a:t>j</a:t>
                      </a:r>
                      <a:endParaRPr lang="en-US" sz="12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200" dirty="0" smtClean="0">
                          <a:latin typeface="Arial"/>
                          <a:cs typeface="Arial"/>
                        </a:rPr>
                        <a:t>SOLUTION</a:t>
                      </a:r>
                    </a:p>
                    <a:p>
                      <a:r>
                        <a:rPr lang="en-US" sz="1200" dirty="0" smtClean="0">
                          <a:latin typeface="Arial"/>
                          <a:cs typeface="Arial"/>
                        </a:rPr>
                        <a:t>MIX</a:t>
                      </a:r>
                      <a:endParaRPr lang="en-US" sz="12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$70</a:t>
                      </a:r>
                    </a:p>
                    <a:p>
                      <a:pPr algn="ctr"/>
                      <a:r>
                        <a:rPr lang="en-US" sz="1200" i="1" dirty="0" smtClean="0">
                          <a:latin typeface="Arial"/>
                          <a:cs typeface="Arial"/>
                        </a:rPr>
                        <a:t>T</a:t>
                      </a:r>
                      <a:endParaRPr lang="en-US" sz="12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$50</a:t>
                      </a:r>
                    </a:p>
                    <a:p>
                      <a:pPr algn="ctr"/>
                      <a:r>
                        <a:rPr lang="en-US" sz="1200" i="1" dirty="0" smtClean="0">
                          <a:latin typeface="Arial"/>
                          <a:cs typeface="Arial"/>
                        </a:rPr>
                        <a:t>C</a:t>
                      </a:r>
                      <a:endParaRPr lang="en-US" sz="12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$0</a:t>
                      </a:r>
                    </a:p>
                    <a:p>
                      <a:pPr algn="ctr"/>
                      <a:r>
                        <a:rPr lang="en-US" sz="1200" i="1" dirty="0" smtClean="0">
                          <a:latin typeface="Arial"/>
                          <a:cs typeface="Arial"/>
                        </a:rPr>
                        <a:t>S</a:t>
                      </a:r>
                      <a:r>
                        <a:rPr lang="en-US" sz="1200" baseline="-25000" dirty="0" smtClean="0">
                          <a:latin typeface="Arial"/>
                          <a:cs typeface="Arial"/>
                        </a:rPr>
                        <a:t>1</a:t>
                      </a:r>
                      <a:endParaRPr lang="en-US" sz="12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$0</a:t>
                      </a:r>
                    </a:p>
                    <a:p>
                      <a:pPr algn="ctr"/>
                      <a:r>
                        <a:rPr lang="en-US" sz="1200" i="1" dirty="0" smtClean="0">
                          <a:latin typeface="Arial"/>
                          <a:cs typeface="Arial"/>
                        </a:rPr>
                        <a:t>S</a:t>
                      </a:r>
                      <a:r>
                        <a:rPr lang="en-US" sz="1200" baseline="-25000" dirty="0" smtClean="0">
                          <a:latin typeface="Arial"/>
                          <a:cs typeface="Arial"/>
                        </a:rPr>
                        <a:t>2</a:t>
                      </a:r>
                      <a:endParaRPr lang="en-US" sz="12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200" dirty="0" smtClean="0">
                          <a:latin typeface="Arial"/>
                          <a:cs typeface="Arial"/>
                        </a:rPr>
                        <a:t>QUANTITY</a:t>
                      </a:r>
                      <a:endParaRPr lang="en-US" sz="1200" dirty="0">
                        <a:latin typeface="Arial"/>
                        <a:cs typeface="Arial"/>
                      </a:endParaRPr>
                    </a:p>
                  </a:txBody>
                  <a:tcPr anchor="b">
                    <a:lnB w="19050" cap="flat" cmpd="sng" algn="ctr">
                      <a:solidFill>
                        <a:scrgbClr r="0" g="0" b="0"/>
                      </a:solidFill>
                      <a:prstDash val="solid"/>
                      <a:round/>
                      <a:headEnd type="none" w="med" len="med"/>
                      <a:tailEnd type="none" w="med" len="med"/>
                    </a:lnB>
                  </a:tcPr>
                </a:tc>
              </a:tr>
              <a:tr h="302503">
                <a:tc>
                  <a:txBody>
                    <a:bodyPr/>
                    <a:lstStyle/>
                    <a:p>
                      <a:r>
                        <a:rPr lang="en-US" sz="1200" dirty="0" smtClean="0">
                          <a:latin typeface="Arial"/>
                          <a:cs typeface="Arial"/>
                        </a:rPr>
                        <a:t>$0</a:t>
                      </a:r>
                      <a:endParaRPr lang="en-US" sz="12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i="1" dirty="0" smtClean="0">
                          <a:latin typeface="Arial"/>
                          <a:cs typeface="Arial"/>
                        </a:rPr>
                        <a:t>S</a:t>
                      </a:r>
                      <a:r>
                        <a:rPr lang="en-US" sz="1200" baseline="-25000" dirty="0" smtClean="0">
                          <a:latin typeface="Arial"/>
                          <a:cs typeface="Arial"/>
                        </a:rPr>
                        <a:t>1</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100</a:t>
                      </a:r>
                      <a:endParaRPr lang="en-US" sz="12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r>
                        <a:rPr lang="en-US" sz="1200" dirty="0" smtClean="0">
                          <a:latin typeface="Arial"/>
                          <a:cs typeface="Arial"/>
                        </a:rPr>
                        <a:t>$0</a:t>
                      </a:r>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S</a:t>
                      </a:r>
                      <a:r>
                        <a:rPr lang="en-US" sz="1200" baseline="-250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240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02503">
                <a:tc>
                  <a:txBody>
                    <a:bodyPr/>
                    <a:lstStyle/>
                    <a:p>
                      <a:endParaRPr lang="en-US" sz="12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i="1"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endParaRPr lang="en-US" sz="12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C</a:t>
                      </a:r>
                      <a:r>
                        <a:rPr lang="en-US" sz="1200" i="1" baseline="-25000" dirty="0" smtClean="0">
                          <a:latin typeface="Arial"/>
                          <a:cs typeface="Arial"/>
                        </a:rPr>
                        <a:t>j</a:t>
                      </a:r>
                      <a:r>
                        <a:rPr lang="en-US" sz="1200" baseline="0" dirty="0" smtClean="0">
                          <a:latin typeface="Arial"/>
                          <a:cs typeface="Arial"/>
                        </a:rPr>
                        <a:t> – </a:t>
                      </a:r>
                      <a:r>
                        <a:rPr lang="en-US" sz="1200" i="1" baseline="0"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$70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$50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2" name="Table 11"/>
          <p:cNvGraphicFramePr>
            <a:graphicFrameLocks noGrp="1"/>
          </p:cNvGraphicFramePr>
          <p:nvPr/>
        </p:nvGraphicFramePr>
        <p:xfrm>
          <a:off x="1150938" y="3663950"/>
          <a:ext cx="6850062" cy="2044700"/>
        </p:xfrm>
        <a:graphic>
          <a:graphicData uri="http://schemas.openxmlformats.org/drawingml/2006/table">
            <a:tbl>
              <a:tblPr firstRow="1" bandRow="1">
                <a:tableStyleId>{69012ECD-51FC-41F1-AA8D-1B2483CD663E}</a:tableStyleId>
              </a:tblPr>
              <a:tblGrid>
                <a:gridCol w="2180094"/>
                <a:gridCol w="287939"/>
                <a:gridCol w="603250"/>
                <a:gridCol w="276171"/>
                <a:gridCol w="276279"/>
                <a:gridCol w="666750"/>
                <a:gridCol w="224331"/>
                <a:gridCol w="283669"/>
                <a:gridCol w="609600"/>
                <a:gridCol w="274091"/>
                <a:gridCol w="259309"/>
                <a:gridCol w="673100"/>
                <a:gridCol w="234951"/>
              </a:tblGrid>
              <a:tr h="370840">
                <a:tc>
                  <a:txBody>
                    <a:bodyPr/>
                    <a:lstStyle/>
                    <a:p>
                      <a:pPr algn="l"/>
                      <a:endParaRPr lang="en-US" sz="1800" dirty="0">
                        <a:latin typeface="Arial"/>
                        <a:cs typeface="Arial"/>
                      </a:endParaRPr>
                    </a:p>
                  </a:txBody>
                  <a:tcPr>
                    <a:lnB w="19050" cap="flat" cmpd="sng" algn="ctr">
                      <a:noFill/>
                      <a:prstDash val="solid"/>
                      <a:round/>
                      <a:headEnd type="none" w="med" len="med"/>
                      <a:tailEnd type="none" w="med" len="med"/>
                    </a:lnB>
                  </a:tcPr>
                </a:tc>
                <a:tc gridSpan="1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Arial"/>
                          <a:cs typeface="Arial"/>
                        </a:rPr>
                        <a:t>COLUMN</a:t>
                      </a: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dirty="0" smtClean="0">
                        <a:solidFill>
                          <a:schemeClr val="bg1"/>
                        </a:solidFill>
                        <a:latin typeface="Arial"/>
                        <a:cs typeface="Arial"/>
                      </a:endParaRP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dirty="0" smtClean="0">
                        <a:solidFill>
                          <a:schemeClr val="bg1"/>
                        </a:solidFill>
                        <a:latin typeface="Arial"/>
                        <a:cs typeface="Arial"/>
                      </a:endParaRP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dirty="0" smtClean="0">
                        <a:solidFill>
                          <a:schemeClr val="bg1"/>
                        </a:solidFill>
                        <a:latin typeface="Arial"/>
                        <a:cs typeface="Arial"/>
                      </a:endParaRP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0840">
                <a:tc>
                  <a:txBody>
                    <a:bodyPr/>
                    <a:lstStyle/>
                    <a:p>
                      <a:pPr algn="l"/>
                      <a:endParaRPr lang="en-US" sz="1800" b="1" dirty="0">
                        <a:solidFill>
                          <a:schemeClr val="bg1"/>
                        </a:solidFill>
                        <a:latin typeface="Arial"/>
                        <a:cs typeface="Arial"/>
                      </a:endParaRPr>
                    </a:p>
                  </a:txBody>
                  <a:tcP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gridSpan="3">
                  <a:txBody>
                    <a:bodyPr/>
                    <a:lstStyle/>
                    <a:p>
                      <a:pPr algn="ctr"/>
                      <a:r>
                        <a:rPr lang="en-US" sz="1800" b="1" i="1" dirty="0" smtClean="0">
                          <a:solidFill>
                            <a:schemeClr val="bg1"/>
                          </a:solidFill>
                          <a:latin typeface="Arial"/>
                          <a:cs typeface="Arial"/>
                        </a:rPr>
                        <a:t>T</a:t>
                      </a:r>
                      <a:endParaRPr lang="en-US" sz="18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800" b="1" i="1" dirty="0" smtClean="0">
                          <a:solidFill>
                            <a:schemeClr val="bg1"/>
                          </a:solidFill>
                          <a:latin typeface="Arial"/>
                          <a:cs typeface="Arial"/>
                        </a:rPr>
                        <a:t>C</a:t>
                      </a:r>
                      <a:endParaRPr lang="en-US" sz="18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800" b="1" i="1" dirty="0" smtClean="0">
                          <a:solidFill>
                            <a:schemeClr val="bg1"/>
                          </a:solidFill>
                          <a:latin typeface="Arial"/>
                          <a:cs typeface="Arial"/>
                        </a:rPr>
                        <a:t>S</a:t>
                      </a:r>
                      <a:r>
                        <a:rPr lang="en-US" sz="1800" b="1" baseline="-25000" dirty="0" smtClean="0">
                          <a:solidFill>
                            <a:schemeClr val="bg1"/>
                          </a:solidFill>
                          <a:latin typeface="Arial"/>
                          <a:cs typeface="Arial"/>
                        </a:rPr>
                        <a:t>1</a:t>
                      </a:r>
                      <a:endParaRPr lang="en-US" sz="18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800" b="1" i="1" dirty="0" smtClean="0">
                          <a:solidFill>
                            <a:schemeClr val="bg1"/>
                          </a:solidFill>
                          <a:latin typeface="Arial"/>
                          <a:cs typeface="Arial"/>
                        </a:rPr>
                        <a:t>S</a:t>
                      </a:r>
                      <a:r>
                        <a:rPr lang="en-US" sz="1800" b="1" baseline="-25000" dirty="0" smtClean="0">
                          <a:solidFill>
                            <a:schemeClr val="bg1"/>
                          </a:solidFill>
                          <a:latin typeface="Arial"/>
                          <a:cs typeface="Arial"/>
                        </a:rPr>
                        <a:t>2</a:t>
                      </a:r>
                      <a:endParaRPr lang="en-US" sz="18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r>
              <a:tr h="434039">
                <a:tc>
                  <a:txBody>
                    <a:bodyPr/>
                    <a:lstStyle/>
                    <a:p>
                      <a:pPr algn="l"/>
                      <a:r>
                        <a:rPr lang="en-US" sz="1800" i="1" dirty="0" smtClean="0">
                          <a:latin typeface="Arial"/>
                          <a:cs typeface="Arial"/>
                        </a:rPr>
                        <a:t>C</a:t>
                      </a:r>
                      <a:r>
                        <a:rPr lang="en-US" sz="1800" i="1" baseline="-25000" dirty="0" smtClean="0">
                          <a:latin typeface="Arial"/>
                          <a:cs typeface="Arial"/>
                        </a:rPr>
                        <a:t>j</a:t>
                      </a:r>
                      <a:r>
                        <a:rPr lang="en-US" sz="1800" i="0" baseline="0" dirty="0" smtClean="0">
                          <a:latin typeface="Arial"/>
                          <a:cs typeface="Arial"/>
                        </a:rPr>
                        <a:t> for column</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l"/>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$70</a:t>
                      </a: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$50</a:t>
                      </a: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$0</a:t>
                      </a: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l"/>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434039">
                <a:tc>
                  <a:txBody>
                    <a:bodyPr/>
                    <a:lstStyle/>
                    <a:p>
                      <a:pPr algn="l"/>
                      <a:r>
                        <a:rPr lang="en-US" sz="1800" i="1" baseline="0" dirty="0" smtClean="0">
                          <a:latin typeface="Arial"/>
                          <a:cs typeface="Arial"/>
                        </a:rPr>
                        <a:t>Z</a:t>
                      </a:r>
                      <a:r>
                        <a:rPr lang="en-US" sz="1800" i="1" baseline="-25000" dirty="0" smtClean="0">
                          <a:latin typeface="Arial"/>
                          <a:cs typeface="Arial"/>
                        </a:rPr>
                        <a:t>j</a:t>
                      </a:r>
                      <a:r>
                        <a:rPr lang="en-US" sz="1800" i="0" baseline="0" dirty="0" smtClean="0">
                          <a:latin typeface="Arial"/>
                          <a:cs typeface="Arial"/>
                        </a:rPr>
                        <a:t> for column</a:t>
                      </a: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434039">
                <a:tc>
                  <a:txBody>
                    <a:bodyPr/>
                    <a:lstStyle/>
                    <a:p>
                      <a:pPr marL="0" marR="0" indent="0" algn="l" defTabSz="457200" rtl="0" eaLnBrk="1" fontAlgn="auto" latinLnBrk="0" hangingPunct="1">
                        <a:lnSpc>
                          <a:spcPct val="100000"/>
                        </a:lnSpc>
                        <a:spcBef>
                          <a:spcPts val="0"/>
                        </a:spcBef>
                        <a:spcAft>
                          <a:spcPts val="600"/>
                        </a:spcAft>
                        <a:buClrTx/>
                        <a:buSzTx/>
                        <a:buFontTx/>
                        <a:buNone/>
                        <a:tabLst/>
                        <a:defRPr/>
                      </a:pPr>
                      <a:r>
                        <a:rPr lang="en-US" sz="1800" i="1" dirty="0" smtClean="0">
                          <a:latin typeface="Arial"/>
                          <a:cs typeface="Arial"/>
                        </a:rPr>
                        <a:t>C</a:t>
                      </a:r>
                      <a:r>
                        <a:rPr lang="en-US" sz="1800" i="1" baseline="-25000" dirty="0" smtClean="0">
                          <a:latin typeface="Arial"/>
                          <a:cs typeface="Arial"/>
                        </a:rPr>
                        <a:t>j</a:t>
                      </a:r>
                      <a:r>
                        <a:rPr lang="en-US" sz="1800" i="0" baseline="0" dirty="0" smtClean="0">
                          <a:latin typeface="Arial"/>
                          <a:cs typeface="Arial"/>
                        </a:rPr>
                        <a:t> – </a:t>
                      </a:r>
                      <a:r>
                        <a:rPr lang="en-US" sz="1800" i="1" baseline="0" dirty="0" smtClean="0">
                          <a:latin typeface="Arial"/>
                          <a:cs typeface="Arial"/>
                        </a:rPr>
                        <a:t>Z</a:t>
                      </a:r>
                      <a:r>
                        <a:rPr lang="en-US" sz="1800" i="1" baseline="-25000" dirty="0" smtClean="0">
                          <a:latin typeface="Arial"/>
                          <a:cs typeface="Arial"/>
                        </a:rPr>
                        <a:t>j</a:t>
                      </a:r>
                      <a:r>
                        <a:rPr lang="en-US" sz="1800" i="0" baseline="0" dirty="0" smtClean="0">
                          <a:latin typeface="Arial"/>
                          <a:cs typeface="Arial"/>
                        </a:rPr>
                        <a:t> for column</a:t>
                      </a:r>
                      <a:endParaRPr lang="en-US" sz="1800" dirty="0" smtClean="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r>
                        <a:rPr lang="en-US" sz="1800" dirty="0" smtClean="0">
                          <a:latin typeface="Arial"/>
                          <a:cs typeface="Arial"/>
                        </a:rPr>
                        <a:t>$70</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r>
                        <a:rPr lang="en-US" sz="1800" dirty="0" smtClean="0">
                          <a:latin typeface="Arial"/>
                          <a:cs typeface="Arial"/>
                        </a:rPr>
                        <a:t>$50</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atin typeface="Arial" charset="0"/>
                <a:cs typeface="Arial" charset="0"/>
              </a:rPr>
              <a:t>Simplex Solution Procedures</a:t>
            </a:r>
          </a:p>
        </p:txBody>
      </p:sp>
      <p:sp>
        <p:nvSpPr>
          <p:cNvPr id="41986" name="Content Placeholder 2"/>
          <p:cNvSpPr>
            <a:spLocks noGrp="1"/>
          </p:cNvSpPr>
          <p:nvPr>
            <p:ph idx="1"/>
          </p:nvPr>
        </p:nvSpPr>
        <p:spPr>
          <a:xfrm>
            <a:off x="673100" y="1524000"/>
            <a:ext cx="7823200" cy="4572000"/>
          </a:xfrm>
        </p:spPr>
        <p:txBody>
          <a:bodyPr/>
          <a:lstStyle/>
          <a:p>
            <a:pPr marL="457200" indent="-457200">
              <a:buFont typeface="Calibri" pitchFamily="34" charset="0"/>
              <a:buAutoNum type="arabicPeriod"/>
            </a:pPr>
            <a:r>
              <a:rPr lang="en-US" sz="2000" smtClean="0">
                <a:latin typeface="Arial" charset="0"/>
                <a:cs typeface="Arial" charset="0"/>
              </a:rPr>
              <a:t>Determine which variable to enter into the solution mix next. One way of doing this is by identifying the column, and hence the variable, with the largest positive number in the </a:t>
            </a:r>
            <a:r>
              <a:rPr lang="en-US" sz="2000" i="1" smtClean="0">
                <a:latin typeface="Arial" charset="0"/>
                <a:cs typeface="Arial" charset="0"/>
              </a:rPr>
              <a:t>C</a:t>
            </a:r>
            <a:r>
              <a:rPr lang="en-US" sz="2000" i="1" baseline="-25000" smtClean="0">
                <a:latin typeface="Arial" charset="0"/>
                <a:cs typeface="Arial" charset="0"/>
              </a:rPr>
              <a:t>j</a:t>
            </a:r>
            <a:r>
              <a:rPr lang="en-US" sz="2000" smtClean="0">
                <a:latin typeface="Arial" charset="0"/>
                <a:cs typeface="Arial" charset="0"/>
              </a:rPr>
              <a:t> - </a:t>
            </a:r>
            <a:r>
              <a:rPr lang="en-US" sz="2000" i="1" smtClean="0">
                <a:latin typeface="Arial" charset="0"/>
                <a:cs typeface="Arial" charset="0"/>
              </a:rPr>
              <a:t>Z</a:t>
            </a:r>
            <a:r>
              <a:rPr lang="en-US" sz="2000" i="1" baseline="-25000" smtClean="0">
                <a:latin typeface="Arial" charset="0"/>
                <a:cs typeface="Arial" charset="0"/>
              </a:rPr>
              <a:t>j</a:t>
            </a:r>
            <a:r>
              <a:rPr lang="en-US" sz="2000" smtClean="0">
                <a:latin typeface="Arial" charset="0"/>
                <a:cs typeface="Arial" charset="0"/>
              </a:rPr>
              <a:t> row of the preceding tableau. The column identified in this step is called the </a:t>
            </a:r>
            <a:r>
              <a:rPr lang="en-US" sz="2000" b="1" smtClean="0">
                <a:latin typeface="Arial" charset="0"/>
                <a:cs typeface="Arial" charset="0"/>
              </a:rPr>
              <a:t>pivot column</a:t>
            </a:r>
            <a:r>
              <a:rPr lang="en-US" sz="2000" smtClean="0">
                <a:latin typeface="Arial" charset="0"/>
                <a:cs typeface="Arial" charset="0"/>
              </a:rPr>
              <a:t>. </a:t>
            </a:r>
          </a:p>
          <a:p>
            <a:pPr marL="457200" indent="-457200">
              <a:buFont typeface="Calibri" pitchFamily="34" charset="0"/>
              <a:buAutoNum type="arabicPeriod"/>
            </a:pPr>
            <a:r>
              <a:rPr lang="en-US" sz="2000" smtClean="0">
                <a:latin typeface="Arial" charset="0"/>
                <a:cs typeface="Arial" charset="0"/>
              </a:rPr>
              <a:t>Determine which variable to replace. Decide which basic variable currently in the solution will have to leave to make room for the new variable. Divide each amount in the </a:t>
            </a:r>
            <a:r>
              <a:rPr lang="en-US" sz="2000" b="1" smtClean="0">
                <a:latin typeface="Arial" charset="0"/>
                <a:cs typeface="Arial" charset="0"/>
              </a:rPr>
              <a:t>quantity column </a:t>
            </a:r>
            <a:r>
              <a:rPr lang="en-US" sz="2000" smtClean="0">
                <a:latin typeface="Arial" charset="0"/>
                <a:cs typeface="Arial" charset="0"/>
              </a:rPr>
              <a:t>by the corresponding number in the column selected in step 1. The row with the smallest nonnegative number calculated in this fashion will be replaced in the next tableau. This row is often referred to as the </a:t>
            </a:r>
            <a:r>
              <a:rPr lang="en-US" sz="2000" b="1" smtClean="0">
                <a:latin typeface="Arial" charset="0"/>
                <a:cs typeface="Arial" charset="0"/>
              </a:rPr>
              <a:t>pivot row</a:t>
            </a:r>
            <a:r>
              <a:rPr lang="en-US" sz="2000" smtClean="0">
                <a:latin typeface="Arial" charset="0"/>
                <a:cs typeface="Arial" charset="0"/>
              </a:rPr>
              <a:t>. The number at the intersection of the pivot row and pivot column is referred to as the </a:t>
            </a:r>
            <a:r>
              <a:rPr lang="en-US" sz="2000" b="1" smtClean="0">
                <a:latin typeface="Arial" charset="0"/>
                <a:cs typeface="Arial" charset="0"/>
              </a:rPr>
              <a:t>pivot number</a:t>
            </a:r>
            <a:r>
              <a:rPr lang="en-US" sz="2000" smtClean="0">
                <a:latin typeface="Arial" charset="0"/>
                <a:cs typeface="Arial" charset="0"/>
              </a:rPr>
              <a: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3B0E5E13-7340-4284-8B9A-7A4EA1390D85}" type="slidenum">
              <a:rPr lang="en-US"/>
              <a:pPr>
                <a:defRPr/>
              </a:pPr>
              <a:t>22</a:t>
            </a:fld>
            <a:endParaRPr lang="en-US"/>
          </a:p>
        </p:txBody>
      </p:sp>
    </p:spTree>
  </p:cSld>
  <p:clrMapOvr>
    <a:masterClrMapping/>
  </p:clrMapOvr>
  <p:transition spd="slow">
    <p:pull dir="l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7" name="Title 1"/>
          <p:cNvSpPr>
            <a:spLocks noGrp="1"/>
          </p:cNvSpPr>
          <p:nvPr>
            <p:ph type="title"/>
          </p:nvPr>
        </p:nvSpPr>
        <p:spPr/>
        <p:txBody>
          <a:bodyPr/>
          <a:lstStyle/>
          <a:p>
            <a:r>
              <a:rPr lang="en-US" smtClean="0">
                <a:latin typeface="Arial" charset="0"/>
                <a:cs typeface="Arial" charset="0"/>
              </a:rPr>
              <a:t>Simplex Solution Procedures</a:t>
            </a:r>
          </a:p>
        </p:txBody>
      </p:sp>
      <p:sp>
        <p:nvSpPr>
          <p:cNvPr id="10358" name="Content Placeholder 2"/>
          <p:cNvSpPr>
            <a:spLocks noGrp="1"/>
          </p:cNvSpPr>
          <p:nvPr>
            <p:ph idx="1"/>
          </p:nvPr>
        </p:nvSpPr>
        <p:spPr>
          <a:xfrm>
            <a:off x="673100" y="1524000"/>
            <a:ext cx="7823200" cy="1435100"/>
          </a:xfrm>
        </p:spPr>
        <p:txBody>
          <a:bodyPr/>
          <a:lstStyle/>
          <a:p>
            <a:pPr marL="457200" indent="-457200">
              <a:buFont typeface="Calibri" pitchFamily="34" charset="0"/>
              <a:buAutoNum type="arabicPeriod" startAt="3"/>
            </a:pPr>
            <a:r>
              <a:rPr lang="en-US" sz="2000" smtClean="0">
                <a:latin typeface="Arial" charset="0"/>
                <a:cs typeface="Arial" charset="0"/>
              </a:rPr>
              <a:t>Compute new values for the pivot row by dividing every number in the row by the pivot number. </a:t>
            </a:r>
          </a:p>
          <a:p>
            <a:pPr marL="457200" indent="-457200">
              <a:buFont typeface="Calibri" pitchFamily="34" charset="0"/>
              <a:buAutoNum type="arabicPeriod" startAt="3"/>
            </a:pPr>
            <a:r>
              <a:rPr lang="en-US" sz="2000" smtClean="0">
                <a:latin typeface="Arial" charset="0"/>
                <a:cs typeface="Arial" charset="0"/>
              </a:rPr>
              <a:t>Compute the new values for each remaining row. All remaining row(s) are calculated as follows: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348D4542-3CCD-4CEF-948D-4B94B3B0EFC1}" type="slidenum">
              <a:rPr lang="en-US"/>
              <a:pPr>
                <a:defRPr/>
              </a:pPr>
              <a:t>23</a:t>
            </a:fld>
            <a:endParaRPr lang="en-US"/>
          </a:p>
        </p:txBody>
      </p:sp>
      <p:grpSp>
        <p:nvGrpSpPr>
          <p:cNvPr id="8" name="Group 7"/>
          <p:cNvGrpSpPr>
            <a:grpSpLocks/>
          </p:cNvGrpSpPr>
          <p:nvPr/>
        </p:nvGrpSpPr>
        <p:grpSpPr bwMode="auto">
          <a:xfrm>
            <a:off x="468313" y="2974975"/>
            <a:ext cx="8313737" cy="1558925"/>
            <a:chOff x="468880" y="3368645"/>
            <a:chExt cx="8313170" cy="1558955"/>
          </a:xfrm>
        </p:grpSpPr>
        <p:sp>
          <p:nvSpPr>
            <p:cNvPr id="10363" name="TextBox 5"/>
            <p:cNvSpPr txBox="1">
              <a:spLocks noChangeArrowheads="1"/>
            </p:cNvSpPr>
            <p:nvPr/>
          </p:nvSpPr>
          <p:spPr bwMode="auto">
            <a:xfrm>
              <a:off x="468880" y="3368645"/>
              <a:ext cx="5094739" cy="400110"/>
            </a:xfrm>
            <a:prstGeom prst="rect">
              <a:avLst/>
            </a:prstGeom>
            <a:noFill/>
            <a:ln w="9525">
              <a:noFill/>
              <a:miter lim="800000"/>
              <a:headEnd/>
              <a:tailEnd/>
            </a:ln>
          </p:spPr>
          <p:txBody>
            <a:bodyPr wrap="none">
              <a:spAutoFit/>
            </a:bodyPr>
            <a:lstStyle/>
            <a:p>
              <a:r>
                <a:rPr lang="en-US" sz="2000"/>
                <a:t>(New row numbers) = (Numbers in old row)</a:t>
              </a:r>
            </a:p>
          </p:txBody>
        </p:sp>
        <p:graphicFrame>
          <p:nvGraphicFramePr>
            <p:cNvPr id="10356" name="Object 116"/>
            <p:cNvGraphicFramePr>
              <a:graphicFrameLocks noChangeAspect="1"/>
            </p:cNvGraphicFramePr>
            <p:nvPr/>
          </p:nvGraphicFramePr>
          <p:xfrm>
            <a:off x="3054350" y="3886200"/>
            <a:ext cx="5727700" cy="1041400"/>
          </p:xfrm>
          <a:graphic>
            <a:graphicData uri="http://schemas.openxmlformats.org/presentationml/2006/ole">
              <p:oleObj spid="_x0000_s10356" name="Equation" r:id="rId3" imgW="5714280" imgH="1032840" progId="Equation.3">
                <p:embed/>
              </p:oleObj>
            </a:graphicData>
          </a:graphic>
        </p:graphicFrame>
      </p:grpSp>
      <p:sp>
        <p:nvSpPr>
          <p:cNvPr id="9" name="Content Placeholder 2"/>
          <p:cNvSpPr txBox="1">
            <a:spLocks/>
          </p:cNvSpPr>
          <p:nvPr/>
        </p:nvSpPr>
        <p:spPr bwMode="auto">
          <a:xfrm>
            <a:off x="673100" y="4851400"/>
            <a:ext cx="7823200" cy="1435100"/>
          </a:xfrm>
          <a:prstGeom prst="rect">
            <a:avLst/>
          </a:prstGeom>
          <a:noFill/>
          <a:ln w="9525">
            <a:noFill/>
            <a:miter lim="800000"/>
            <a:headEnd/>
            <a:tailEnd/>
          </a:ln>
        </p:spPr>
        <p:txBody>
          <a:bodyPr/>
          <a:lstStyle/>
          <a:p>
            <a:pPr marL="457200" indent="-457200">
              <a:lnSpc>
                <a:spcPct val="90000"/>
              </a:lnSpc>
              <a:spcAft>
                <a:spcPts val="600"/>
              </a:spcAft>
              <a:buFont typeface="Calibri" pitchFamily="34" charset="0"/>
              <a:buAutoNum type="arabicPeriod" startAt="5"/>
            </a:pPr>
            <a:r>
              <a:rPr lang="en-US" sz="2000"/>
              <a:t>Compute the </a:t>
            </a:r>
            <a:r>
              <a:rPr lang="en-US" sz="2000" i="1"/>
              <a:t>Z</a:t>
            </a:r>
            <a:r>
              <a:rPr lang="en-US" sz="2000" i="1" baseline="-25000"/>
              <a:t>j</a:t>
            </a:r>
            <a:r>
              <a:rPr lang="en-US" sz="2000"/>
              <a:t> and </a:t>
            </a:r>
            <a:r>
              <a:rPr lang="en-US" sz="2000" i="1"/>
              <a:t>C</a:t>
            </a:r>
            <a:r>
              <a:rPr lang="en-US" sz="2000" i="1" baseline="-25000"/>
              <a:t>j</a:t>
            </a:r>
            <a:r>
              <a:rPr lang="en-US" sz="2000"/>
              <a:t> – </a:t>
            </a:r>
            <a:r>
              <a:rPr lang="en-US" sz="2000" i="1"/>
              <a:t>Z</a:t>
            </a:r>
            <a:r>
              <a:rPr lang="en-US" sz="2000" i="1" baseline="-25000"/>
              <a:t>j</a:t>
            </a:r>
            <a:r>
              <a:rPr lang="en-US" sz="2000"/>
              <a:t> rows, as demonstrated in the initial tableau. If all numbers in the </a:t>
            </a:r>
            <a:r>
              <a:rPr lang="en-US" sz="2000" i="1"/>
              <a:t>C</a:t>
            </a:r>
            <a:r>
              <a:rPr lang="en-US" sz="2000" i="1" baseline="-25000"/>
              <a:t>j</a:t>
            </a:r>
            <a:r>
              <a:rPr lang="en-US" sz="2000"/>
              <a:t> − </a:t>
            </a:r>
            <a:r>
              <a:rPr lang="en-US" sz="2000" i="1"/>
              <a:t>Z</a:t>
            </a:r>
            <a:r>
              <a:rPr lang="en-US" sz="2000" i="1" baseline="-25000"/>
              <a:t>j</a:t>
            </a:r>
            <a:r>
              <a:rPr lang="en-US" sz="2000"/>
              <a:t> row are 0 or negative, an optimal solution has been reached. If this is not the case, return to step 1.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latin typeface="Arial" charset="0"/>
                <a:cs typeface="Arial" charset="0"/>
              </a:rPr>
              <a:t>The Second Simplex Tableau</a:t>
            </a:r>
          </a:p>
        </p:txBody>
      </p:sp>
      <p:sp>
        <p:nvSpPr>
          <p:cNvPr id="45058" name="Content Placeholder 2"/>
          <p:cNvSpPr>
            <a:spLocks noGrp="1"/>
          </p:cNvSpPr>
          <p:nvPr>
            <p:ph idx="1"/>
          </p:nvPr>
        </p:nvSpPr>
        <p:spPr>
          <a:xfrm>
            <a:off x="673100" y="1600200"/>
            <a:ext cx="7823200" cy="495300"/>
          </a:xfrm>
        </p:spPr>
        <p:txBody>
          <a:bodyPr/>
          <a:lstStyle/>
          <a:p>
            <a:r>
              <a:rPr lang="en-US" sz="2400" smtClean="0">
                <a:latin typeface="Arial" charset="0"/>
                <a:cs typeface="Arial" charset="0"/>
              </a:rPr>
              <a:t>Step 1 – Select variable to enter, </a:t>
            </a:r>
            <a:r>
              <a:rPr lang="en-US" sz="2400" i="1" smtClean="0">
                <a:latin typeface="Arial" charset="0"/>
                <a:cs typeface="Arial" charset="0"/>
              </a:rPr>
              <a:t>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2FA15062-585A-41E1-83FB-F7E7EE5E43E8}" type="slidenum">
              <a:rPr lang="en-US"/>
              <a:pPr>
                <a:defRPr/>
              </a:pPr>
              <a:t>24</a:t>
            </a:fld>
            <a:endParaRPr lang="en-US"/>
          </a:p>
        </p:txBody>
      </p:sp>
      <p:graphicFrame>
        <p:nvGraphicFramePr>
          <p:cNvPr id="6" name="Table 5"/>
          <p:cNvGraphicFramePr>
            <a:graphicFrameLocks noGrp="1"/>
          </p:cNvGraphicFramePr>
          <p:nvPr/>
        </p:nvGraphicFramePr>
        <p:xfrm>
          <a:off x="1270000" y="2901950"/>
          <a:ext cx="6629400" cy="2408238"/>
        </p:xfrm>
        <a:graphic>
          <a:graphicData uri="http://schemas.openxmlformats.org/drawingml/2006/table">
            <a:tbl>
              <a:tblPr firstRow="1" bandRow="1">
                <a:tableStyleId>{69012ECD-51FC-41F1-AA8D-1B2483CD663E}</a:tableStyleId>
              </a:tblPr>
              <a:tblGrid>
                <a:gridCol w="911455"/>
                <a:gridCol w="1357375"/>
                <a:gridCol w="695655"/>
                <a:gridCol w="695655"/>
                <a:gridCol w="695655"/>
                <a:gridCol w="695655"/>
                <a:gridCol w="1577949"/>
              </a:tblGrid>
              <a:tr h="504171">
                <a:tc>
                  <a:txBody>
                    <a:bodyPr/>
                    <a:lstStyle/>
                    <a:p>
                      <a:r>
                        <a:rPr lang="en-US" sz="1600" i="1" dirty="0" smtClean="0">
                          <a:latin typeface="Arial"/>
                          <a:cs typeface="Arial"/>
                        </a:rPr>
                        <a:t>C</a:t>
                      </a:r>
                      <a:r>
                        <a:rPr lang="en-US" sz="1600" i="1" baseline="-25000" dirty="0" smtClean="0">
                          <a:latin typeface="Arial"/>
                          <a:cs typeface="Arial"/>
                        </a:rPr>
                        <a:t>j</a:t>
                      </a:r>
                      <a:endParaRPr lang="en-US" sz="16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600" dirty="0" smtClean="0">
                          <a:latin typeface="Arial"/>
                          <a:cs typeface="Arial"/>
                        </a:rPr>
                        <a:t>SOLUTION</a:t>
                      </a:r>
                    </a:p>
                    <a:p>
                      <a:r>
                        <a:rPr lang="en-US" sz="1600" dirty="0" smtClean="0">
                          <a:latin typeface="Arial"/>
                          <a:cs typeface="Arial"/>
                        </a:rPr>
                        <a:t>MIX</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$70</a:t>
                      </a:r>
                    </a:p>
                    <a:p>
                      <a:pPr algn="ctr"/>
                      <a:r>
                        <a:rPr lang="en-US" sz="1600" i="1" dirty="0" smtClean="0">
                          <a:latin typeface="Arial"/>
                          <a:cs typeface="Arial"/>
                        </a:rPr>
                        <a:t>T</a:t>
                      </a:r>
                      <a:endParaRPr lang="en-US" sz="16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$50</a:t>
                      </a:r>
                    </a:p>
                    <a:p>
                      <a:pPr algn="ctr"/>
                      <a:r>
                        <a:rPr lang="en-US" sz="1600" i="1" dirty="0" smtClean="0">
                          <a:latin typeface="Arial"/>
                          <a:cs typeface="Arial"/>
                        </a:rPr>
                        <a:t>C</a:t>
                      </a:r>
                      <a:endParaRPr lang="en-US" sz="16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$0</a:t>
                      </a:r>
                    </a:p>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$0</a:t>
                      </a:r>
                    </a:p>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QUANTITY</a:t>
                      </a:r>
                    </a:p>
                    <a:p>
                      <a:pPr algn="ctr"/>
                      <a:r>
                        <a:rPr lang="en-US" sz="1600" dirty="0" smtClean="0">
                          <a:latin typeface="Arial"/>
                          <a:cs typeface="Arial"/>
                        </a:rPr>
                        <a:t>(RHS)</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r>
              <a:tr h="302503">
                <a:tc>
                  <a:txBody>
                    <a:bodyPr/>
                    <a:lstStyle/>
                    <a:p>
                      <a:r>
                        <a:rPr lang="en-US" sz="1600" dirty="0" smtClean="0">
                          <a:latin typeface="Arial"/>
                          <a:cs typeface="Arial"/>
                        </a:rPr>
                        <a:t>$0</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100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r>
                        <a:rPr lang="en-US" sz="1600" dirty="0" smtClean="0">
                          <a:latin typeface="Arial"/>
                          <a:cs typeface="Arial"/>
                        </a:rPr>
                        <a:t>$0</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240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02503">
                <a:tc>
                  <a:txBody>
                    <a:bodyPr/>
                    <a:lstStyle/>
                    <a:p>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r>
                        <a:rPr lang="en-US" sz="1600" i="1" baseline="-25000" dirty="0" smtClean="0">
                          <a:latin typeface="Arial"/>
                          <a:cs typeface="Arial"/>
                        </a:rPr>
                        <a:t>j</a:t>
                      </a:r>
                      <a:r>
                        <a:rPr lang="en-US" sz="1600" baseline="0" dirty="0" smtClean="0">
                          <a:latin typeface="Arial"/>
                          <a:cs typeface="Arial"/>
                        </a:rPr>
                        <a:t> – </a:t>
                      </a:r>
                      <a:r>
                        <a:rPr lang="en-US" sz="1600" i="1" baseline="0"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$70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$50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smtClean="0">
                        <a:latin typeface="Arial"/>
                        <a:cs typeface="Arial"/>
                      </a:endParaRPr>
                    </a:p>
                    <a:p>
                      <a:pPr algn="ctr"/>
                      <a:endParaRPr lang="en-US" sz="1600" dirty="0" smtClean="0">
                        <a:latin typeface="Arial"/>
                        <a:cs typeface="Arial"/>
                      </a:endParaRPr>
                    </a:p>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extBox 6"/>
          <p:cNvSpPr txBox="1">
            <a:spLocks noChangeArrowheads="1"/>
          </p:cNvSpPr>
          <p:nvPr/>
        </p:nvSpPr>
        <p:spPr bwMode="auto">
          <a:xfrm>
            <a:off x="7069138" y="4529138"/>
            <a:ext cx="1196975" cy="368300"/>
          </a:xfrm>
          <a:prstGeom prst="rect">
            <a:avLst/>
          </a:prstGeom>
          <a:noFill/>
          <a:ln w="9525">
            <a:noFill/>
            <a:miter lim="800000"/>
            <a:headEnd/>
            <a:tailEnd/>
          </a:ln>
        </p:spPr>
        <p:txBody>
          <a:bodyPr wrap="none">
            <a:spAutoFit/>
          </a:bodyPr>
          <a:lstStyle/>
          <a:p>
            <a:r>
              <a:rPr lang="en-US"/>
              <a:t>total profit</a:t>
            </a:r>
          </a:p>
        </p:txBody>
      </p:sp>
      <p:grpSp>
        <p:nvGrpSpPr>
          <p:cNvPr id="12" name="Group 11"/>
          <p:cNvGrpSpPr>
            <a:grpSpLocks/>
          </p:cNvGrpSpPr>
          <p:nvPr/>
        </p:nvGrpSpPr>
        <p:grpSpPr bwMode="auto">
          <a:xfrm>
            <a:off x="3911600" y="4802188"/>
            <a:ext cx="1760538" cy="368300"/>
            <a:chOff x="3911600" y="4217725"/>
            <a:chExt cx="1760091" cy="369332"/>
          </a:xfrm>
        </p:grpSpPr>
        <p:sp>
          <p:nvSpPr>
            <p:cNvPr id="45110" name="TextBox 7"/>
            <p:cNvSpPr txBox="1">
              <a:spLocks noChangeArrowheads="1"/>
            </p:cNvSpPr>
            <p:nvPr/>
          </p:nvSpPr>
          <p:spPr bwMode="auto">
            <a:xfrm>
              <a:off x="4165600" y="4217725"/>
              <a:ext cx="1506091" cy="369332"/>
            </a:xfrm>
            <a:prstGeom prst="rect">
              <a:avLst/>
            </a:prstGeom>
            <a:noFill/>
            <a:ln w="9525">
              <a:noFill/>
              <a:miter lim="800000"/>
              <a:headEnd/>
              <a:tailEnd/>
            </a:ln>
          </p:spPr>
          <p:txBody>
            <a:bodyPr wrap="none">
              <a:spAutoFit/>
            </a:bodyPr>
            <a:lstStyle/>
            <a:p>
              <a:r>
                <a:rPr lang="en-US"/>
                <a:t>Pivot column</a:t>
              </a:r>
            </a:p>
          </p:txBody>
        </p:sp>
        <p:sp>
          <p:nvSpPr>
            <p:cNvPr id="10" name="Freeform 9"/>
            <p:cNvSpPr/>
            <p:nvPr/>
          </p:nvSpPr>
          <p:spPr>
            <a:xfrm>
              <a:off x="3911600" y="4254339"/>
              <a:ext cx="287265" cy="160787"/>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
        <p:nvSpPr>
          <p:cNvPr id="11" name="Freeform 10"/>
          <p:cNvSpPr/>
          <p:nvPr/>
        </p:nvSpPr>
        <p:spPr>
          <a:xfrm>
            <a:off x="6780213" y="4348163"/>
            <a:ext cx="288925" cy="401637"/>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402166 h 402166"/>
              <a:gd name="connsiteX1" fmla="*/ 0 w 529166"/>
              <a:gd name="connsiteY1" fmla="*/ 402166 h 402166"/>
              <a:gd name="connsiteX2" fmla="*/ 311274 w 529166"/>
              <a:gd name="connsiteY2" fmla="*/ 0 h 402166"/>
              <a:gd name="connsiteX0" fmla="*/ 538550 w 538550"/>
              <a:gd name="connsiteY0" fmla="*/ 402166 h 402166"/>
              <a:gd name="connsiteX1" fmla="*/ 9384 w 538550"/>
              <a:gd name="connsiteY1" fmla="*/ 402166 h 402166"/>
              <a:gd name="connsiteX2" fmla="*/ 11735 w 538550"/>
              <a:gd name="connsiteY2" fmla="*/ 12700 h 402166"/>
              <a:gd name="connsiteX3" fmla="*/ 320658 w 538550"/>
              <a:gd name="connsiteY3" fmla="*/ 0 h 402166"/>
              <a:gd name="connsiteX0" fmla="*/ 529166 w 529166"/>
              <a:gd name="connsiteY0" fmla="*/ 402166 h 402166"/>
              <a:gd name="connsiteX1" fmla="*/ 0 w 529166"/>
              <a:gd name="connsiteY1" fmla="*/ 402166 h 402166"/>
              <a:gd name="connsiteX2" fmla="*/ 2351 w 529166"/>
              <a:gd name="connsiteY2" fmla="*/ 12700 h 402166"/>
              <a:gd name="connsiteX3" fmla="*/ 311274 w 529166"/>
              <a:gd name="connsiteY3" fmla="*/ 0 h 402166"/>
              <a:gd name="connsiteX0" fmla="*/ 529166 w 529166"/>
              <a:gd name="connsiteY0" fmla="*/ 402166 h 402166"/>
              <a:gd name="connsiteX1" fmla="*/ 0 w 529166"/>
              <a:gd name="connsiteY1" fmla="*/ 402166 h 402166"/>
              <a:gd name="connsiteX2" fmla="*/ 2351 w 529166"/>
              <a:gd name="connsiteY2" fmla="*/ 0 h 402166"/>
              <a:gd name="connsiteX3" fmla="*/ 311274 w 529166"/>
              <a:gd name="connsiteY3" fmla="*/ 0 h 402166"/>
              <a:gd name="connsiteX0" fmla="*/ 529166 w 529166"/>
              <a:gd name="connsiteY0" fmla="*/ 402166 h 402166"/>
              <a:gd name="connsiteX1" fmla="*/ 0 w 529166"/>
              <a:gd name="connsiteY1" fmla="*/ 402166 h 402166"/>
              <a:gd name="connsiteX2" fmla="*/ 2351 w 529166"/>
              <a:gd name="connsiteY2" fmla="*/ 0 h 402166"/>
              <a:gd name="connsiteX3" fmla="*/ 311274 w 529166"/>
              <a:gd name="connsiteY3" fmla="*/ 0 h 402166"/>
            </a:gdLst>
            <a:ahLst/>
            <a:cxnLst>
              <a:cxn ang="0">
                <a:pos x="connsiteX0" y="connsiteY0"/>
              </a:cxn>
              <a:cxn ang="0">
                <a:pos x="connsiteX1" y="connsiteY1"/>
              </a:cxn>
              <a:cxn ang="0">
                <a:pos x="connsiteX2" y="connsiteY2"/>
              </a:cxn>
              <a:cxn ang="0">
                <a:pos x="connsiteX3" y="connsiteY3"/>
              </a:cxn>
            </a:cxnLst>
            <a:rect l="l" t="t" r="r" b="b"/>
            <a:pathLst>
              <a:path w="529166" h="402166">
                <a:moveTo>
                  <a:pt x="529166" y="402166"/>
                </a:moveTo>
                <a:lnTo>
                  <a:pt x="0" y="402166"/>
                </a:lnTo>
                <a:cubicBezTo>
                  <a:pt x="1175" y="201083"/>
                  <a:pt x="1175" y="194733"/>
                  <a:pt x="2351" y="0"/>
                </a:cubicBezTo>
                <a:lnTo>
                  <a:pt x="311274"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nvGrpSpPr>
          <p:cNvPr id="13" name="Group 12"/>
          <p:cNvGrpSpPr>
            <a:grpSpLocks/>
          </p:cNvGrpSpPr>
          <p:nvPr/>
        </p:nvGrpSpPr>
        <p:grpSpPr bwMode="auto">
          <a:xfrm>
            <a:off x="1439863" y="3094038"/>
            <a:ext cx="800100" cy="365125"/>
            <a:chOff x="836539" y="4091118"/>
            <a:chExt cx="800098" cy="364307"/>
          </a:xfrm>
        </p:grpSpPr>
        <p:sp>
          <p:nvSpPr>
            <p:cNvPr id="45108" name="Line 24"/>
            <p:cNvSpPr>
              <a:spLocks noChangeShapeType="1"/>
            </p:cNvSpPr>
            <p:nvPr/>
          </p:nvSpPr>
          <p:spPr bwMode="auto">
            <a:xfrm flipH="1">
              <a:off x="836539" y="4191000"/>
              <a:ext cx="0" cy="264425"/>
            </a:xfrm>
            <a:prstGeom prst="line">
              <a:avLst/>
            </a:prstGeom>
            <a:noFill/>
            <a:ln w="38100">
              <a:solidFill>
                <a:schemeClr val="tx1"/>
              </a:solidFill>
              <a:round/>
              <a:headEnd/>
              <a:tailEnd type="triangle" w="sm" len="med"/>
            </a:ln>
          </p:spPr>
          <p:txBody>
            <a:bodyPr/>
            <a:lstStyle/>
            <a:p>
              <a:endParaRPr lang="en-US"/>
            </a:p>
          </p:txBody>
        </p:sp>
        <p:sp>
          <p:nvSpPr>
            <p:cNvPr id="45109" name="Line 24"/>
            <p:cNvSpPr>
              <a:spLocks noChangeShapeType="1"/>
            </p:cNvSpPr>
            <p:nvPr/>
          </p:nvSpPr>
          <p:spPr bwMode="auto">
            <a:xfrm>
              <a:off x="1009667" y="4091118"/>
              <a:ext cx="626970" cy="0"/>
            </a:xfrm>
            <a:prstGeom prst="line">
              <a:avLst/>
            </a:prstGeom>
            <a:noFill/>
            <a:ln w="38100">
              <a:solidFill>
                <a:schemeClr val="tx1"/>
              </a:solidFill>
              <a:round/>
              <a:headEnd/>
              <a:tailEnd type="triangle" w="sm" len="med"/>
            </a:ln>
          </p:spPr>
          <p:txBody>
            <a:bodyPr/>
            <a:lstStyle/>
            <a:p>
              <a:endParaRPr lang="en-US"/>
            </a:p>
          </p:txBody>
        </p:sp>
      </p:grpSp>
      <p:sp>
        <p:nvSpPr>
          <p:cNvPr id="16" name="Text Box 15"/>
          <p:cNvSpPr txBox="1">
            <a:spLocks noChangeArrowheads="1"/>
          </p:cNvSpPr>
          <p:nvPr/>
        </p:nvSpPr>
        <p:spPr bwMode="auto">
          <a:xfrm>
            <a:off x="1193800" y="2243138"/>
            <a:ext cx="5556250" cy="307975"/>
          </a:xfrm>
          <a:prstGeom prst="rect">
            <a:avLst/>
          </a:prstGeom>
          <a:noFill/>
          <a:ln w="9525">
            <a:noFill/>
            <a:miter lim="800000"/>
            <a:headEnd/>
            <a:tailEnd/>
          </a:ln>
        </p:spPr>
        <p:txBody>
          <a:bodyPr wrap="none">
            <a:spAutoFit/>
          </a:bodyPr>
          <a:lstStyle/>
          <a:p>
            <a:r>
              <a:rPr lang="en-US" sz="1400">
                <a:ea typeface="MS PGothic" pitchFamily="34" charset="-128"/>
              </a:rPr>
              <a:t>TABLE M7.2 – Pivot Column Identified in the Initial Simplex Tableau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par>
                                <p:cTn id="8" presetID="18" presetClass="entr" presetSubtype="6" fill="hold" nodeType="withEffect">
                                  <p:stCondLst>
                                    <p:cond delay="1000"/>
                                  </p:stCondLst>
                                  <p:childTnLst>
                                    <p:set>
                                      <p:cBhvr>
                                        <p:cTn id="9" dur="1" fill="hold">
                                          <p:stCondLst>
                                            <p:cond delay="0"/>
                                          </p:stCondLst>
                                        </p:cTn>
                                        <p:tgtEl>
                                          <p:spTgt spid="13"/>
                                        </p:tgtEl>
                                        <p:attrNameLst>
                                          <p:attrName>style.visibility</p:attrName>
                                        </p:attrNameLst>
                                      </p:cBhvr>
                                      <p:to>
                                        <p:strVal val="visible"/>
                                      </p:to>
                                    </p:set>
                                    <p:animEffect transition="in" filter="strips(downRight)">
                                      <p:cBhvr>
                                        <p:cTn id="10" dur="1000"/>
                                        <p:tgtEl>
                                          <p:spTgt spid="13"/>
                                        </p:tgtEl>
                                      </p:cBhvr>
                                    </p:animEffect>
                                  </p:childTnLst>
                                </p:cTn>
                              </p:par>
                            </p:childTnLst>
                          </p:cTn>
                        </p:par>
                        <p:par>
                          <p:cTn id="11" fill="hold">
                            <p:stCondLst>
                              <p:cond delay="2000"/>
                            </p:stCondLst>
                            <p:childTnLst>
                              <p:par>
                                <p:cTn id="12" presetID="16" presetClass="entr" presetSubtype="37" fill="hold" nodeType="afterEffect">
                                  <p:stCondLst>
                                    <p:cond delay="1000"/>
                                  </p:stCondLst>
                                  <p:childTnLst>
                                    <p:set>
                                      <p:cBhvr>
                                        <p:cTn id="13" dur="1" fill="hold">
                                          <p:stCondLst>
                                            <p:cond delay="0"/>
                                          </p:stCondLst>
                                        </p:cTn>
                                        <p:tgtEl>
                                          <p:spTgt spid="12"/>
                                        </p:tgtEl>
                                        <p:attrNameLst>
                                          <p:attrName>style.visibility</p:attrName>
                                        </p:attrNameLst>
                                      </p:cBhvr>
                                      <p:to>
                                        <p:strVal val="visible"/>
                                      </p:to>
                                    </p:set>
                                    <p:animEffect transition="in" filter="barn(outVertical)">
                                      <p:cBhvr>
                                        <p:cTn id="14" dur="1000"/>
                                        <p:tgtEl>
                                          <p:spTgt spid="12"/>
                                        </p:tgtEl>
                                      </p:cBhvr>
                                    </p:animEffect>
                                  </p:childTnLst>
                                </p:cTn>
                              </p:par>
                              <p:par>
                                <p:cTn id="15" presetID="22" presetClass="entr" presetSubtype="8" fill="hold" grpId="0" nodeType="withEffect">
                                  <p:stCondLst>
                                    <p:cond delay="100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par>
                                <p:cTn id="18" presetID="21" presetClass="entr" presetSubtype="1" fill="hold" nodeType="withEffect">
                                  <p:stCondLst>
                                    <p:cond delay="1000"/>
                                  </p:stCondLst>
                                  <p:childTnLst>
                                    <p:set>
                                      <p:cBhvr>
                                        <p:cTn id="19" dur="1" fill="hold">
                                          <p:stCondLst>
                                            <p:cond delay="0"/>
                                          </p:stCondLst>
                                        </p:cTn>
                                        <p:tgtEl>
                                          <p:spTgt spid="11"/>
                                        </p:tgtEl>
                                        <p:attrNameLst>
                                          <p:attrName>style.visibility</p:attrName>
                                        </p:attrNameLst>
                                      </p:cBhvr>
                                      <p:to>
                                        <p:strVal val="visible"/>
                                      </p:to>
                                    </p:set>
                                    <p:animEffect transition="in" filter="wheel(1)">
                                      <p:cBhvr>
                                        <p:cTn id="20" dur="1000"/>
                                        <p:tgtEl>
                                          <p:spTgt spid="11"/>
                                        </p:tgtEl>
                                      </p:cBhvr>
                                    </p:animEffect>
                                  </p:childTnLst>
                                </p:cTn>
                              </p:par>
                            </p:childTnLst>
                          </p:cTn>
                        </p:par>
                        <p:par>
                          <p:cTn id="21" fill="hold">
                            <p:stCondLst>
                              <p:cond delay="4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01" name="Title 1"/>
          <p:cNvSpPr>
            <a:spLocks noGrp="1"/>
          </p:cNvSpPr>
          <p:nvPr>
            <p:ph type="title"/>
          </p:nvPr>
        </p:nvSpPr>
        <p:spPr/>
        <p:txBody>
          <a:bodyPr/>
          <a:lstStyle/>
          <a:p>
            <a:r>
              <a:rPr lang="en-US" smtClean="0">
                <a:latin typeface="Arial" charset="0"/>
                <a:cs typeface="Arial" charset="0"/>
              </a:rPr>
              <a:t>The Second Simplex Tableau</a:t>
            </a:r>
          </a:p>
        </p:txBody>
      </p:sp>
      <p:sp>
        <p:nvSpPr>
          <p:cNvPr id="12502" name="Content Placeholder 2"/>
          <p:cNvSpPr>
            <a:spLocks noGrp="1"/>
          </p:cNvSpPr>
          <p:nvPr>
            <p:ph idx="1"/>
          </p:nvPr>
        </p:nvSpPr>
        <p:spPr>
          <a:xfrm>
            <a:off x="673100" y="1600200"/>
            <a:ext cx="7823200" cy="495300"/>
          </a:xfrm>
        </p:spPr>
        <p:txBody>
          <a:bodyPr/>
          <a:lstStyle/>
          <a:p>
            <a:r>
              <a:rPr lang="en-US" sz="2400" smtClean="0">
                <a:latin typeface="Arial" charset="0"/>
                <a:cs typeface="Arial" charset="0"/>
              </a:rPr>
              <a:t>Step 2 – Select the variable to be replaced, </a:t>
            </a:r>
            <a:r>
              <a:rPr lang="en-US" sz="2400" i="1" smtClean="0">
                <a:latin typeface="Arial" charset="0"/>
                <a:cs typeface="Arial" charset="0"/>
              </a:rPr>
              <a:t>S</a:t>
            </a:r>
            <a:r>
              <a:rPr lang="en-US" sz="2400" baseline="-25000" smtClean="0">
                <a:latin typeface="Arial" charset="0"/>
                <a:cs typeface="Arial" charset="0"/>
              </a:rPr>
              <a:t>1</a:t>
            </a:r>
            <a:endParaRPr lang="en-US" sz="2400" i="1"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0D761D98-BE28-405F-A2E4-A5208DAE41D6}" type="slidenum">
              <a:rPr lang="en-US"/>
              <a:pPr>
                <a:defRPr/>
              </a:pPr>
              <a:t>25</a:t>
            </a:fld>
            <a:endParaRPr lang="en-US"/>
          </a:p>
        </p:txBody>
      </p:sp>
      <p:grpSp>
        <p:nvGrpSpPr>
          <p:cNvPr id="19" name="Group 18"/>
          <p:cNvGrpSpPr>
            <a:grpSpLocks/>
          </p:cNvGrpSpPr>
          <p:nvPr/>
        </p:nvGrpSpPr>
        <p:grpSpPr bwMode="auto">
          <a:xfrm>
            <a:off x="1358900" y="2463800"/>
            <a:ext cx="6051550" cy="1309688"/>
            <a:chOff x="1358900" y="2463800"/>
            <a:chExt cx="6051550" cy="1310257"/>
          </a:xfrm>
        </p:grpSpPr>
        <p:sp>
          <p:nvSpPr>
            <p:cNvPr id="12508" name="TextBox 8"/>
            <p:cNvSpPr txBox="1">
              <a:spLocks noChangeArrowheads="1"/>
            </p:cNvSpPr>
            <p:nvPr/>
          </p:nvSpPr>
          <p:spPr bwMode="auto">
            <a:xfrm>
              <a:off x="1358900" y="2463800"/>
              <a:ext cx="906810" cy="400110"/>
            </a:xfrm>
            <a:prstGeom prst="rect">
              <a:avLst/>
            </a:prstGeom>
            <a:noFill/>
            <a:ln w="9525">
              <a:noFill/>
              <a:miter lim="800000"/>
              <a:headEnd/>
              <a:tailEnd/>
            </a:ln>
          </p:spPr>
          <p:txBody>
            <a:bodyPr wrap="none">
              <a:spAutoFit/>
            </a:bodyPr>
            <a:lstStyle/>
            <a:p>
              <a:r>
                <a:rPr lang="en-US" sz="2000"/>
                <a:t>For </a:t>
              </a:r>
              <a:r>
                <a:rPr lang="en-US" sz="2000" i="1"/>
                <a:t>S</a:t>
              </a:r>
              <a:r>
                <a:rPr lang="en-US" sz="2000" baseline="-25000"/>
                <a:t>1</a:t>
              </a:r>
              <a:endParaRPr lang="en-US" sz="2000"/>
            </a:p>
          </p:txBody>
        </p:sp>
        <p:graphicFrame>
          <p:nvGraphicFramePr>
            <p:cNvPr id="12499" name="Object 211"/>
            <p:cNvGraphicFramePr>
              <a:graphicFrameLocks noChangeAspect="1"/>
            </p:cNvGraphicFramePr>
            <p:nvPr/>
          </p:nvGraphicFramePr>
          <p:xfrm>
            <a:off x="1733550" y="2986657"/>
            <a:ext cx="5676900" cy="787400"/>
          </p:xfrm>
          <a:graphic>
            <a:graphicData uri="http://schemas.openxmlformats.org/presentationml/2006/ole">
              <p:oleObj spid="_x0000_s12499" name="Equation" r:id="rId3" imgW="5668560" imgH="776880" progId="Equation.3">
                <p:embed/>
              </p:oleObj>
            </a:graphicData>
          </a:graphic>
        </p:graphicFrame>
      </p:grpSp>
      <p:grpSp>
        <p:nvGrpSpPr>
          <p:cNvPr id="20" name="Group 19"/>
          <p:cNvGrpSpPr>
            <a:grpSpLocks/>
          </p:cNvGrpSpPr>
          <p:nvPr/>
        </p:nvGrpSpPr>
        <p:grpSpPr bwMode="auto">
          <a:xfrm>
            <a:off x="1358900" y="4024313"/>
            <a:ext cx="6076950" cy="1309687"/>
            <a:chOff x="1358900" y="4023804"/>
            <a:chExt cx="6076950" cy="1310256"/>
          </a:xfrm>
        </p:grpSpPr>
        <p:sp>
          <p:nvSpPr>
            <p:cNvPr id="12507" name="TextBox 15"/>
            <p:cNvSpPr txBox="1">
              <a:spLocks noChangeArrowheads="1"/>
            </p:cNvSpPr>
            <p:nvPr/>
          </p:nvSpPr>
          <p:spPr bwMode="auto">
            <a:xfrm>
              <a:off x="1358900" y="4023804"/>
              <a:ext cx="906810" cy="400110"/>
            </a:xfrm>
            <a:prstGeom prst="rect">
              <a:avLst/>
            </a:prstGeom>
            <a:noFill/>
            <a:ln w="9525">
              <a:noFill/>
              <a:miter lim="800000"/>
              <a:headEnd/>
              <a:tailEnd/>
            </a:ln>
          </p:spPr>
          <p:txBody>
            <a:bodyPr wrap="none">
              <a:spAutoFit/>
            </a:bodyPr>
            <a:lstStyle/>
            <a:p>
              <a:r>
                <a:rPr lang="en-US" sz="2000"/>
                <a:t>For </a:t>
              </a:r>
              <a:r>
                <a:rPr lang="en-US" sz="2000" i="1"/>
                <a:t>S</a:t>
              </a:r>
              <a:r>
                <a:rPr lang="en-US" sz="2000" baseline="-25000"/>
                <a:t>2</a:t>
              </a:r>
              <a:endParaRPr lang="en-US" sz="2000"/>
            </a:p>
          </p:txBody>
        </p:sp>
        <p:graphicFrame>
          <p:nvGraphicFramePr>
            <p:cNvPr id="12500" name="Object 212"/>
            <p:cNvGraphicFramePr>
              <a:graphicFrameLocks noChangeAspect="1"/>
            </p:cNvGraphicFramePr>
            <p:nvPr/>
          </p:nvGraphicFramePr>
          <p:xfrm>
            <a:off x="1733550" y="4546660"/>
            <a:ext cx="5702300" cy="787400"/>
          </p:xfrm>
          <a:graphic>
            <a:graphicData uri="http://schemas.openxmlformats.org/presentationml/2006/ole">
              <p:oleObj spid="_x0000_s12500" name="Equation" r:id="rId4" imgW="5686560" imgH="77688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9"/>
                                        </p:tgtEl>
                                        <p:attrNameLst>
                                          <p:attrName>style.visibility</p:attrName>
                                        </p:attrNameLst>
                                      </p:cBhvr>
                                      <p:to>
                                        <p:strVal val="visible"/>
                                      </p:to>
                                    </p:set>
                                    <p:animEffect transition="in" filter="strips(downRight)">
                                      <p:cBhvr>
                                        <p:cTn id="7" dur="1000"/>
                                        <p:tgtEl>
                                          <p:spTgt spid="19"/>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20"/>
                                        </p:tgtEl>
                                        <p:attrNameLst>
                                          <p:attrName>style.visibility</p:attrName>
                                        </p:attrNameLst>
                                      </p:cBhvr>
                                      <p:to>
                                        <p:strVal val="visible"/>
                                      </p:to>
                                    </p:set>
                                    <p:animEffect transition="in" filter="strips(downRight)">
                                      <p:cBhvr>
                                        <p:cTn id="1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ontent Placeholder 2"/>
          <p:cNvSpPr txBox="1">
            <a:spLocks/>
          </p:cNvSpPr>
          <p:nvPr/>
        </p:nvSpPr>
        <p:spPr bwMode="auto">
          <a:xfrm>
            <a:off x="673100" y="1600200"/>
            <a:ext cx="7823200" cy="495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Step 2 – Select the variable to be replaced, </a:t>
            </a:r>
            <a:r>
              <a:rPr lang="en-US" sz="2400" i="1"/>
              <a:t>S</a:t>
            </a:r>
            <a:r>
              <a:rPr lang="en-US" sz="2400" baseline="-25000"/>
              <a:t>1</a:t>
            </a:r>
            <a:endParaRPr lang="en-US" sz="2400" i="1"/>
          </a:p>
        </p:txBody>
      </p:sp>
      <p:sp>
        <p:nvSpPr>
          <p:cNvPr id="48130" name="Title 1"/>
          <p:cNvSpPr>
            <a:spLocks noGrp="1"/>
          </p:cNvSpPr>
          <p:nvPr>
            <p:ph type="title"/>
          </p:nvPr>
        </p:nvSpPr>
        <p:spPr/>
        <p:txBody>
          <a:bodyPr/>
          <a:lstStyle/>
          <a:p>
            <a:r>
              <a:rPr lang="en-US" smtClean="0">
                <a:latin typeface="Arial" charset="0"/>
                <a:cs typeface="Arial" charset="0"/>
              </a:rPr>
              <a:t>The Second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2B79D703-CA17-472F-A535-DB16AA758F4C}" type="slidenum">
              <a:rPr lang="en-US"/>
              <a:pPr>
                <a:defRPr/>
              </a:pPr>
              <a:t>26</a:t>
            </a:fld>
            <a:endParaRPr lang="en-US"/>
          </a:p>
        </p:txBody>
      </p:sp>
      <p:graphicFrame>
        <p:nvGraphicFramePr>
          <p:cNvPr id="12" name="Table 11"/>
          <p:cNvGraphicFramePr>
            <a:graphicFrameLocks noGrp="1"/>
          </p:cNvGraphicFramePr>
          <p:nvPr/>
        </p:nvGraphicFramePr>
        <p:xfrm>
          <a:off x="1270000" y="2901950"/>
          <a:ext cx="6629400" cy="2895600"/>
        </p:xfrm>
        <a:graphic>
          <a:graphicData uri="http://schemas.openxmlformats.org/drawingml/2006/table">
            <a:tbl>
              <a:tblPr firstRow="1" bandRow="1">
                <a:tableStyleId>{69012ECD-51FC-41F1-AA8D-1B2483CD663E}</a:tableStyleId>
              </a:tblPr>
              <a:tblGrid>
                <a:gridCol w="911455"/>
                <a:gridCol w="1357375"/>
                <a:gridCol w="695655"/>
                <a:gridCol w="695655"/>
                <a:gridCol w="695655"/>
                <a:gridCol w="695655"/>
                <a:gridCol w="1577949"/>
              </a:tblGrid>
              <a:tr h="504171">
                <a:tc>
                  <a:txBody>
                    <a:bodyPr/>
                    <a:lstStyle/>
                    <a:p>
                      <a:r>
                        <a:rPr lang="en-US" sz="1600" i="1" dirty="0" smtClean="0">
                          <a:latin typeface="Arial"/>
                          <a:cs typeface="Arial"/>
                        </a:rPr>
                        <a:t>C</a:t>
                      </a:r>
                      <a:r>
                        <a:rPr lang="en-US" sz="1600" i="1" baseline="-25000" dirty="0" smtClean="0">
                          <a:latin typeface="Arial"/>
                          <a:cs typeface="Arial"/>
                        </a:rPr>
                        <a:t>j</a:t>
                      </a:r>
                      <a:endParaRPr lang="en-US" sz="16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r>
                        <a:rPr lang="en-US" sz="1600" dirty="0" smtClean="0">
                          <a:latin typeface="Arial"/>
                          <a:cs typeface="Arial"/>
                        </a:rPr>
                        <a:t>SOLUTION</a:t>
                      </a:r>
                    </a:p>
                    <a:p>
                      <a:r>
                        <a:rPr lang="en-US" sz="1600" dirty="0" smtClean="0">
                          <a:latin typeface="Arial"/>
                          <a:cs typeface="Arial"/>
                        </a:rPr>
                        <a:t>MIX</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$70</a:t>
                      </a:r>
                    </a:p>
                    <a:p>
                      <a:pPr algn="ctr"/>
                      <a:r>
                        <a:rPr lang="en-US" sz="1600" i="1" dirty="0" smtClean="0">
                          <a:latin typeface="Arial"/>
                          <a:cs typeface="Arial"/>
                        </a:rPr>
                        <a:t>T</a:t>
                      </a:r>
                      <a:endParaRPr lang="en-US" sz="16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$50</a:t>
                      </a:r>
                    </a:p>
                    <a:p>
                      <a:pPr algn="ctr"/>
                      <a:r>
                        <a:rPr lang="en-US" sz="1600" i="1" dirty="0" smtClean="0">
                          <a:latin typeface="Arial"/>
                          <a:cs typeface="Arial"/>
                        </a:rPr>
                        <a:t>C</a:t>
                      </a:r>
                      <a:endParaRPr lang="en-US" sz="1600" i="1"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$0</a:t>
                      </a:r>
                    </a:p>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$0</a:t>
                      </a:r>
                    </a:p>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QUANTITY</a:t>
                      </a:r>
                    </a:p>
                    <a:p>
                      <a:pPr algn="ctr"/>
                      <a:r>
                        <a:rPr lang="en-US" sz="1600" dirty="0" smtClean="0">
                          <a:latin typeface="Arial"/>
                          <a:cs typeface="Arial"/>
                        </a:rPr>
                        <a:t>(RHS)</a:t>
                      </a:r>
                      <a:endParaRPr lang="en-US" sz="1600" dirty="0">
                        <a:latin typeface="Arial"/>
                        <a:cs typeface="Arial"/>
                      </a:endParaRPr>
                    </a:p>
                  </a:txBody>
                  <a:tcPr anchor="b">
                    <a:lnB w="19050" cap="flat" cmpd="sng" algn="ctr">
                      <a:solidFill>
                        <a:scrgbClr r="0" g="0" b="0"/>
                      </a:solidFill>
                      <a:prstDash val="solid"/>
                      <a:round/>
                      <a:headEnd type="none" w="med" len="med"/>
                      <a:tailEnd type="none" w="med" len="med"/>
                    </a:lnB>
                  </a:tcPr>
                </a:tc>
              </a:tr>
              <a:tr h="302503">
                <a:tc>
                  <a:txBody>
                    <a:bodyPr/>
                    <a:lstStyle/>
                    <a:p>
                      <a:r>
                        <a:rPr lang="en-US" sz="1600" dirty="0" smtClean="0">
                          <a:latin typeface="Arial"/>
                          <a:cs typeface="Arial"/>
                        </a:rPr>
                        <a:t>$0</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100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r>
                        <a:rPr lang="en-US" sz="1600" dirty="0" smtClean="0">
                          <a:latin typeface="Arial"/>
                          <a:cs typeface="Arial"/>
                        </a:rPr>
                        <a:t>$0</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240</a:t>
                      </a:r>
                    </a:p>
                    <a:p>
                      <a:pPr algn="ctr"/>
                      <a:endParaRPr lang="en-US" sz="1600" dirty="0" smtClean="0">
                        <a:latin typeface="Arial"/>
                        <a:cs typeface="Arial"/>
                      </a:endParaRPr>
                    </a:p>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02503">
                <a:tc>
                  <a:txBody>
                    <a:bodyPr/>
                    <a:lstStyle/>
                    <a:p>
                      <a:endParaRPr lang="en-US" sz="1600"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02503">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r>
                        <a:rPr lang="en-US" sz="1600" i="1" baseline="-25000" dirty="0" smtClean="0">
                          <a:latin typeface="Arial"/>
                          <a:cs typeface="Arial"/>
                        </a:rPr>
                        <a:t>j</a:t>
                      </a:r>
                      <a:r>
                        <a:rPr lang="en-US" sz="1600" baseline="0" dirty="0" smtClean="0">
                          <a:latin typeface="Arial"/>
                          <a:cs typeface="Arial"/>
                        </a:rPr>
                        <a:t> – </a:t>
                      </a:r>
                      <a:r>
                        <a:rPr lang="en-US" sz="1600" i="1" baseline="0"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$70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$50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smtClean="0">
                        <a:latin typeface="Arial"/>
                        <a:cs typeface="Arial"/>
                      </a:endParaRPr>
                    </a:p>
                    <a:p>
                      <a:pPr algn="ctr"/>
                      <a:endParaRPr lang="en-US" sz="1600" dirty="0" smtClean="0">
                        <a:latin typeface="Arial"/>
                        <a:cs typeface="Arial"/>
                      </a:endParaRPr>
                    </a:p>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3" name="TextBox 12"/>
          <p:cNvSpPr txBox="1">
            <a:spLocks noChangeArrowheads="1"/>
          </p:cNvSpPr>
          <p:nvPr/>
        </p:nvSpPr>
        <p:spPr bwMode="auto">
          <a:xfrm>
            <a:off x="7589838" y="3452813"/>
            <a:ext cx="1146175" cy="368300"/>
          </a:xfrm>
          <a:prstGeom prst="rect">
            <a:avLst/>
          </a:prstGeom>
          <a:noFill/>
          <a:ln w="9525">
            <a:noFill/>
            <a:miter lim="800000"/>
            <a:headEnd/>
            <a:tailEnd/>
          </a:ln>
        </p:spPr>
        <p:txBody>
          <a:bodyPr wrap="none">
            <a:spAutoFit/>
          </a:bodyPr>
          <a:lstStyle/>
          <a:p>
            <a:r>
              <a:rPr lang="en-US"/>
              <a:t>Pivot row</a:t>
            </a:r>
          </a:p>
        </p:txBody>
      </p:sp>
      <p:grpSp>
        <p:nvGrpSpPr>
          <p:cNvPr id="14" name="Group 13"/>
          <p:cNvGrpSpPr>
            <a:grpSpLocks/>
          </p:cNvGrpSpPr>
          <p:nvPr/>
        </p:nvGrpSpPr>
        <p:grpSpPr bwMode="auto">
          <a:xfrm>
            <a:off x="3911600" y="5291138"/>
            <a:ext cx="1760538" cy="368300"/>
            <a:chOff x="3911600" y="4217725"/>
            <a:chExt cx="1760091" cy="369332"/>
          </a:xfrm>
        </p:grpSpPr>
        <p:sp>
          <p:nvSpPr>
            <p:cNvPr id="48184" name="TextBox 14"/>
            <p:cNvSpPr txBox="1">
              <a:spLocks noChangeArrowheads="1"/>
            </p:cNvSpPr>
            <p:nvPr/>
          </p:nvSpPr>
          <p:spPr bwMode="auto">
            <a:xfrm>
              <a:off x="4165600" y="4217725"/>
              <a:ext cx="1506091" cy="369332"/>
            </a:xfrm>
            <a:prstGeom prst="rect">
              <a:avLst/>
            </a:prstGeom>
            <a:noFill/>
            <a:ln w="9525">
              <a:noFill/>
              <a:miter lim="800000"/>
              <a:headEnd/>
              <a:tailEnd/>
            </a:ln>
          </p:spPr>
          <p:txBody>
            <a:bodyPr wrap="none">
              <a:spAutoFit/>
            </a:bodyPr>
            <a:lstStyle/>
            <a:p>
              <a:r>
                <a:rPr lang="en-US"/>
                <a:t>Pivot column</a:t>
              </a:r>
            </a:p>
          </p:txBody>
        </p:sp>
        <p:sp>
          <p:nvSpPr>
            <p:cNvPr id="21" name="Freeform 20"/>
            <p:cNvSpPr/>
            <p:nvPr/>
          </p:nvSpPr>
          <p:spPr>
            <a:xfrm>
              <a:off x="3911600" y="4254339"/>
              <a:ext cx="287265" cy="160787"/>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
        <p:nvSpPr>
          <p:cNvPr id="22" name="Freeform 21"/>
          <p:cNvSpPr/>
          <p:nvPr/>
        </p:nvSpPr>
        <p:spPr>
          <a:xfrm>
            <a:off x="4067175" y="3646488"/>
            <a:ext cx="519113" cy="728662"/>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402166 h 402166"/>
              <a:gd name="connsiteX1" fmla="*/ 0 w 529166"/>
              <a:gd name="connsiteY1" fmla="*/ 402166 h 402166"/>
              <a:gd name="connsiteX2" fmla="*/ 311274 w 529166"/>
              <a:gd name="connsiteY2" fmla="*/ 0 h 402166"/>
              <a:gd name="connsiteX0" fmla="*/ 538550 w 538550"/>
              <a:gd name="connsiteY0" fmla="*/ 402166 h 402166"/>
              <a:gd name="connsiteX1" fmla="*/ 9384 w 538550"/>
              <a:gd name="connsiteY1" fmla="*/ 402166 h 402166"/>
              <a:gd name="connsiteX2" fmla="*/ 11735 w 538550"/>
              <a:gd name="connsiteY2" fmla="*/ 12700 h 402166"/>
              <a:gd name="connsiteX3" fmla="*/ 320658 w 538550"/>
              <a:gd name="connsiteY3" fmla="*/ 0 h 402166"/>
              <a:gd name="connsiteX0" fmla="*/ 529166 w 529166"/>
              <a:gd name="connsiteY0" fmla="*/ 402166 h 402166"/>
              <a:gd name="connsiteX1" fmla="*/ 0 w 529166"/>
              <a:gd name="connsiteY1" fmla="*/ 402166 h 402166"/>
              <a:gd name="connsiteX2" fmla="*/ 2351 w 529166"/>
              <a:gd name="connsiteY2" fmla="*/ 12700 h 402166"/>
              <a:gd name="connsiteX3" fmla="*/ 311274 w 529166"/>
              <a:gd name="connsiteY3" fmla="*/ 0 h 402166"/>
              <a:gd name="connsiteX0" fmla="*/ 529166 w 529166"/>
              <a:gd name="connsiteY0" fmla="*/ 402166 h 402166"/>
              <a:gd name="connsiteX1" fmla="*/ 0 w 529166"/>
              <a:gd name="connsiteY1" fmla="*/ 402166 h 402166"/>
              <a:gd name="connsiteX2" fmla="*/ 2351 w 529166"/>
              <a:gd name="connsiteY2" fmla="*/ 0 h 402166"/>
              <a:gd name="connsiteX3" fmla="*/ 311274 w 529166"/>
              <a:gd name="connsiteY3" fmla="*/ 0 h 402166"/>
              <a:gd name="connsiteX0" fmla="*/ 529166 w 529166"/>
              <a:gd name="connsiteY0" fmla="*/ 402166 h 402166"/>
              <a:gd name="connsiteX1" fmla="*/ 0 w 529166"/>
              <a:gd name="connsiteY1" fmla="*/ 402166 h 402166"/>
              <a:gd name="connsiteX2" fmla="*/ 2351 w 529166"/>
              <a:gd name="connsiteY2" fmla="*/ 0 h 402166"/>
              <a:gd name="connsiteX3" fmla="*/ 311274 w 529166"/>
              <a:gd name="connsiteY3" fmla="*/ 0 h 402166"/>
              <a:gd name="connsiteX0" fmla="*/ 953279 w 953279"/>
              <a:gd name="connsiteY0" fmla="*/ 402166 h 402166"/>
              <a:gd name="connsiteX1" fmla="*/ 424113 w 953279"/>
              <a:gd name="connsiteY1" fmla="*/ 402166 h 402166"/>
              <a:gd name="connsiteX2" fmla="*/ 426464 w 953279"/>
              <a:gd name="connsiteY2" fmla="*/ 0 h 402166"/>
              <a:gd name="connsiteX3" fmla="*/ 0 w 953279"/>
              <a:gd name="connsiteY3" fmla="*/ 0 h 402166"/>
            </a:gdLst>
            <a:ahLst/>
            <a:cxnLst>
              <a:cxn ang="0">
                <a:pos x="connsiteX0" y="connsiteY0"/>
              </a:cxn>
              <a:cxn ang="0">
                <a:pos x="connsiteX1" y="connsiteY1"/>
              </a:cxn>
              <a:cxn ang="0">
                <a:pos x="connsiteX2" y="connsiteY2"/>
              </a:cxn>
              <a:cxn ang="0">
                <a:pos x="connsiteX3" y="connsiteY3"/>
              </a:cxn>
            </a:cxnLst>
            <a:rect l="l" t="t" r="r" b="b"/>
            <a:pathLst>
              <a:path w="953279" h="402166">
                <a:moveTo>
                  <a:pt x="953279" y="402166"/>
                </a:moveTo>
                <a:lnTo>
                  <a:pt x="424113" y="402166"/>
                </a:lnTo>
                <a:cubicBezTo>
                  <a:pt x="425288" y="201083"/>
                  <a:pt x="425288" y="194733"/>
                  <a:pt x="426464" y="0"/>
                </a:cubicBez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nvGrpSpPr>
          <p:cNvPr id="23" name="Group 22"/>
          <p:cNvGrpSpPr>
            <a:grpSpLocks/>
          </p:cNvGrpSpPr>
          <p:nvPr/>
        </p:nvGrpSpPr>
        <p:grpSpPr bwMode="auto">
          <a:xfrm>
            <a:off x="1439863" y="3094038"/>
            <a:ext cx="800100" cy="365125"/>
            <a:chOff x="836539" y="4091118"/>
            <a:chExt cx="800098" cy="364307"/>
          </a:xfrm>
        </p:grpSpPr>
        <p:sp>
          <p:nvSpPr>
            <p:cNvPr id="48182" name="Line 24"/>
            <p:cNvSpPr>
              <a:spLocks noChangeShapeType="1"/>
            </p:cNvSpPr>
            <p:nvPr/>
          </p:nvSpPr>
          <p:spPr bwMode="auto">
            <a:xfrm flipH="1">
              <a:off x="836539" y="4191000"/>
              <a:ext cx="0" cy="264425"/>
            </a:xfrm>
            <a:prstGeom prst="line">
              <a:avLst/>
            </a:prstGeom>
            <a:noFill/>
            <a:ln w="38100">
              <a:solidFill>
                <a:schemeClr val="tx1"/>
              </a:solidFill>
              <a:round/>
              <a:headEnd/>
              <a:tailEnd type="triangle" w="sm" len="med"/>
            </a:ln>
          </p:spPr>
          <p:txBody>
            <a:bodyPr/>
            <a:lstStyle/>
            <a:p>
              <a:endParaRPr lang="en-US"/>
            </a:p>
          </p:txBody>
        </p:sp>
        <p:sp>
          <p:nvSpPr>
            <p:cNvPr id="48183" name="Line 24"/>
            <p:cNvSpPr>
              <a:spLocks noChangeShapeType="1"/>
            </p:cNvSpPr>
            <p:nvPr/>
          </p:nvSpPr>
          <p:spPr bwMode="auto">
            <a:xfrm>
              <a:off x="1009667" y="4091118"/>
              <a:ext cx="626970" cy="0"/>
            </a:xfrm>
            <a:prstGeom prst="line">
              <a:avLst/>
            </a:prstGeom>
            <a:noFill/>
            <a:ln w="38100">
              <a:solidFill>
                <a:schemeClr val="tx1"/>
              </a:solidFill>
              <a:round/>
              <a:headEnd/>
              <a:tailEnd type="triangle" w="sm" len="med"/>
            </a:ln>
          </p:spPr>
          <p:txBody>
            <a:bodyPr/>
            <a:lstStyle/>
            <a:p>
              <a:endParaRPr lang="en-US"/>
            </a:p>
          </p:txBody>
        </p:sp>
      </p:grpSp>
      <p:sp>
        <p:nvSpPr>
          <p:cNvPr id="26" name="Freeform 25"/>
          <p:cNvSpPr/>
          <p:nvPr/>
        </p:nvSpPr>
        <p:spPr>
          <a:xfrm>
            <a:off x="7346950" y="3640138"/>
            <a:ext cx="287338"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7" name="TextBox 26"/>
          <p:cNvSpPr txBox="1">
            <a:spLocks noChangeArrowheads="1"/>
          </p:cNvSpPr>
          <p:nvPr/>
        </p:nvSpPr>
        <p:spPr bwMode="auto">
          <a:xfrm>
            <a:off x="4533900" y="4191000"/>
            <a:ext cx="1544638" cy="369888"/>
          </a:xfrm>
          <a:prstGeom prst="rect">
            <a:avLst/>
          </a:prstGeom>
          <a:noFill/>
          <a:ln w="9525">
            <a:noFill/>
            <a:miter lim="800000"/>
            <a:headEnd/>
            <a:tailEnd/>
          </a:ln>
        </p:spPr>
        <p:txBody>
          <a:bodyPr wrap="none">
            <a:spAutoFit/>
          </a:bodyPr>
          <a:lstStyle/>
          <a:p>
            <a:r>
              <a:rPr lang="en-US"/>
              <a:t>Pivot number</a:t>
            </a:r>
          </a:p>
        </p:txBody>
      </p:sp>
      <p:sp>
        <p:nvSpPr>
          <p:cNvPr id="6" name="Oval 5"/>
          <p:cNvSpPr/>
          <p:nvPr/>
        </p:nvSpPr>
        <p:spPr>
          <a:xfrm>
            <a:off x="3727450" y="3509963"/>
            <a:ext cx="304800" cy="304800"/>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Text Box 15"/>
          <p:cNvSpPr txBox="1">
            <a:spLocks noChangeArrowheads="1"/>
          </p:cNvSpPr>
          <p:nvPr/>
        </p:nvSpPr>
        <p:spPr bwMode="auto">
          <a:xfrm>
            <a:off x="1181100" y="2281238"/>
            <a:ext cx="6784975" cy="307975"/>
          </a:xfrm>
          <a:prstGeom prst="rect">
            <a:avLst/>
          </a:prstGeom>
          <a:noFill/>
          <a:ln w="9525">
            <a:noFill/>
            <a:miter lim="800000"/>
            <a:headEnd/>
            <a:tailEnd/>
          </a:ln>
        </p:spPr>
        <p:txBody>
          <a:bodyPr wrap="none">
            <a:spAutoFit/>
          </a:bodyPr>
          <a:lstStyle/>
          <a:p>
            <a:r>
              <a:rPr lang="en-US" sz="1400">
                <a:ea typeface="MS PGothic" pitchFamily="34" charset="-128"/>
              </a:rPr>
              <a:t>TABLE M7.3 – Pivot Row and Pivot Number Identified in the Initial Simplex Tableau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par>
                                <p:cTn id="8" presetID="18" presetClass="entr" presetSubtype="6" fill="hold" nodeType="withEffect">
                                  <p:stCondLst>
                                    <p:cond delay="1000"/>
                                  </p:stCondLst>
                                  <p:childTnLst>
                                    <p:set>
                                      <p:cBhvr>
                                        <p:cTn id="9" dur="1" fill="hold">
                                          <p:stCondLst>
                                            <p:cond delay="0"/>
                                          </p:stCondLst>
                                        </p:cTn>
                                        <p:tgtEl>
                                          <p:spTgt spid="23"/>
                                        </p:tgtEl>
                                        <p:attrNameLst>
                                          <p:attrName>style.visibility</p:attrName>
                                        </p:attrNameLst>
                                      </p:cBhvr>
                                      <p:to>
                                        <p:strVal val="visible"/>
                                      </p:to>
                                    </p:set>
                                    <p:animEffect transition="in" filter="strips(downRight)">
                                      <p:cBhvr>
                                        <p:cTn id="10" dur="1000"/>
                                        <p:tgtEl>
                                          <p:spTgt spid="23"/>
                                        </p:tgtEl>
                                      </p:cBhvr>
                                    </p:animEffect>
                                  </p:childTnLst>
                                </p:cTn>
                              </p:par>
                            </p:childTnLst>
                          </p:cTn>
                        </p:par>
                        <p:par>
                          <p:cTn id="11" fill="hold">
                            <p:stCondLst>
                              <p:cond delay="2000"/>
                            </p:stCondLst>
                            <p:childTnLst>
                              <p:par>
                                <p:cTn id="12" presetID="16" presetClass="entr" presetSubtype="37" fill="hold" nodeType="afterEffect">
                                  <p:stCondLst>
                                    <p:cond delay="1000"/>
                                  </p:stCondLst>
                                  <p:childTnLst>
                                    <p:set>
                                      <p:cBhvr>
                                        <p:cTn id="13" dur="1" fill="hold">
                                          <p:stCondLst>
                                            <p:cond delay="0"/>
                                          </p:stCondLst>
                                        </p:cTn>
                                        <p:tgtEl>
                                          <p:spTgt spid="14"/>
                                        </p:tgtEl>
                                        <p:attrNameLst>
                                          <p:attrName>style.visibility</p:attrName>
                                        </p:attrNameLst>
                                      </p:cBhvr>
                                      <p:to>
                                        <p:strVal val="visible"/>
                                      </p:to>
                                    </p:set>
                                    <p:animEffect transition="in" filter="barn(outVertical)">
                                      <p:cBhvr>
                                        <p:cTn id="14" dur="1000"/>
                                        <p:tgtEl>
                                          <p:spTgt spid="14"/>
                                        </p:tgtEl>
                                      </p:cBhvr>
                                    </p:animEffect>
                                  </p:childTnLst>
                                </p:cTn>
                              </p:par>
                              <p:par>
                                <p:cTn id="15" presetID="22" presetClass="entr" presetSubtype="8" fill="hold" grpId="0" nodeType="withEffect">
                                  <p:stCondLst>
                                    <p:cond delay="100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1000"/>
                                        <p:tgtEl>
                                          <p:spTgt spid="13"/>
                                        </p:tgtEl>
                                      </p:cBhvr>
                                    </p:animEffect>
                                  </p:childTnLst>
                                </p:cTn>
                              </p:par>
                              <p:par>
                                <p:cTn id="18" presetID="18" presetClass="entr" presetSubtype="9" fill="hold" nodeType="withEffect">
                                  <p:stCondLst>
                                    <p:cond delay="1000"/>
                                  </p:stCondLst>
                                  <p:childTnLst>
                                    <p:set>
                                      <p:cBhvr>
                                        <p:cTn id="19" dur="1" fill="hold">
                                          <p:stCondLst>
                                            <p:cond delay="0"/>
                                          </p:stCondLst>
                                        </p:cTn>
                                        <p:tgtEl>
                                          <p:spTgt spid="22"/>
                                        </p:tgtEl>
                                        <p:attrNameLst>
                                          <p:attrName>style.visibility</p:attrName>
                                        </p:attrNameLst>
                                      </p:cBhvr>
                                      <p:to>
                                        <p:strVal val="visible"/>
                                      </p:to>
                                    </p:set>
                                    <p:animEffect transition="in" filter="strips(upLeft)">
                                      <p:cBhvr>
                                        <p:cTn id="20" dur="1000"/>
                                        <p:tgtEl>
                                          <p:spTgt spid="22"/>
                                        </p:tgtEl>
                                      </p:cBhvr>
                                    </p:animEffect>
                                  </p:childTnLst>
                                </p:cTn>
                              </p:par>
                              <p:par>
                                <p:cTn id="21" presetID="22" presetClass="entr" presetSubtype="8" fill="hold" grpId="0" nodeType="withEffect">
                                  <p:stCondLst>
                                    <p:cond delay="100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1000"/>
                                        <p:tgtEl>
                                          <p:spTgt spid="27"/>
                                        </p:tgtEl>
                                      </p:cBhvr>
                                    </p:animEffect>
                                  </p:childTnLst>
                                </p:cTn>
                              </p:par>
                              <p:par>
                                <p:cTn id="24" presetID="21" presetClass="entr" presetSubtype="1"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Effect transition="in" filter="wheel(1)">
                                      <p:cBhvr>
                                        <p:cTn id="26" dur="1000"/>
                                        <p:tgtEl>
                                          <p:spTgt spid="6"/>
                                        </p:tgtEl>
                                      </p:cBhvr>
                                    </p:animEffect>
                                  </p:childTnLst>
                                </p:cTn>
                              </p:par>
                              <p:par>
                                <p:cTn id="27" presetID="22" presetClass="entr" presetSubtype="2" fill="hold" nodeType="withEffect">
                                  <p:stCondLst>
                                    <p:cond delay="1000"/>
                                  </p:stCondLst>
                                  <p:childTnLst>
                                    <p:set>
                                      <p:cBhvr>
                                        <p:cTn id="28" dur="1" fill="hold">
                                          <p:stCondLst>
                                            <p:cond delay="0"/>
                                          </p:stCondLst>
                                        </p:cTn>
                                        <p:tgtEl>
                                          <p:spTgt spid="26"/>
                                        </p:tgtEl>
                                        <p:attrNameLst>
                                          <p:attrName>style.visibility</p:attrName>
                                        </p:attrNameLst>
                                      </p:cBhvr>
                                      <p:to>
                                        <p:strVal val="visible"/>
                                      </p:to>
                                    </p:set>
                                    <p:animEffect transition="in" filter="wipe(right)">
                                      <p:cBhvr>
                                        <p:cTn id="29" dur="1000"/>
                                        <p:tgtEl>
                                          <p:spTgt spid="26"/>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7" grpId="0"/>
      <p:bldP spid="6" grpId="0" animBg="1"/>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latin typeface="Arial" charset="0"/>
                <a:cs typeface="Arial" charset="0"/>
              </a:rPr>
              <a:t>The Second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2D5B2E2B-0B0F-45DE-8930-DAF59E691BE5}" type="slidenum">
              <a:rPr lang="en-US"/>
              <a:pPr>
                <a:defRPr/>
              </a:pPr>
              <a:t>27</a:t>
            </a:fld>
            <a:endParaRPr lang="en-US"/>
          </a:p>
        </p:txBody>
      </p:sp>
      <p:sp>
        <p:nvSpPr>
          <p:cNvPr id="15" name="Text Box 15"/>
          <p:cNvSpPr txBox="1">
            <a:spLocks noChangeArrowheads="1"/>
          </p:cNvSpPr>
          <p:nvPr/>
        </p:nvSpPr>
        <p:spPr bwMode="auto">
          <a:xfrm>
            <a:off x="625475" y="1427163"/>
            <a:ext cx="5164138" cy="307975"/>
          </a:xfrm>
          <a:prstGeom prst="rect">
            <a:avLst/>
          </a:prstGeom>
          <a:noFill/>
          <a:ln w="9525">
            <a:noFill/>
            <a:miter lim="800000"/>
            <a:headEnd/>
            <a:tailEnd/>
          </a:ln>
        </p:spPr>
        <p:txBody>
          <a:bodyPr wrap="none">
            <a:spAutoFit/>
          </a:bodyPr>
          <a:lstStyle/>
          <a:p>
            <a:r>
              <a:rPr lang="en-US" sz="1400">
                <a:ea typeface="MS PGothic" pitchFamily="34" charset="-128"/>
              </a:rPr>
              <a:t>FIGURE M7.2 – Graph of the Flair Furniture Company Problem </a:t>
            </a:r>
          </a:p>
        </p:txBody>
      </p:sp>
      <p:grpSp>
        <p:nvGrpSpPr>
          <p:cNvPr id="3" name="Group 2"/>
          <p:cNvGrpSpPr>
            <a:grpSpLocks/>
          </p:cNvGrpSpPr>
          <p:nvPr/>
        </p:nvGrpSpPr>
        <p:grpSpPr bwMode="auto">
          <a:xfrm>
            <a:off x="1401763" y="1908175"/>
            <a:ext cx="6196012" cy="4540250"/>
            <a:chOff x="1401226" y="1908551"/>
            <a:chExt cx="6196548" cy="4540251"/>
          </a:xfrm>
        </p:grpSpPr>
        <p:grpSp>
          <p:nvGrpSpPr>
            <p:cNvPr id="49158" name="Group 39"/>
            <p:cNvGrpSpPr>
              <a:grpSpLocks/>
            </p:cNvGrpSpPr>
            <p:nvPr/>
          </p:nvGrpSpPr>
          <p:grpSpPr bwMode="auto">
            <a:xfrm>
              <a:off x="1401226" y="1908551"/>
              <a:ext cx="6196548" cy="4540251"/>
              <a:chOff x="1401226" y="1908551"/>
              <a:chExt cx="6196548" cy="4540251"/>
            </a:xfrm>
          </p:grpSpPr>
          <p:sp>
            <p:nvSpPr>
              <p:cNvPr id="49163" name="Freeform 28"/>
              <p:cNvSpPr>
                <a:spLocks/>
              </p:cNvSpPr>
              <p:nvPr/>
            </p:nvSpPr>
            <p:spPr bwMode="auto">
              <a:xfrm>
                <a:off x="2489200" y="3230939"/>
                <a:ext cx="1797050" cy="2540000"/>
              </a:xfrm>
              <a:custGeom>
                <a:avLst/>
                <a:gdLst>
                  <a:gd name="T0" fmla="*/ 0 w 1132"/>
                  <a:gd name="T1" fmla="*/ 0 h 1600"/>
                  <a:gd name="T2" fmla="*/ 0 w 1132"/>
                  <a:gd name="T3" fmla="*/ 2147483647 h 1600"/>
                  <a:gd name="T4" fmla="*/ 2147483647 w 1132"/>
                  <a:gd name="T5" fmla="*/ 2147483647 h 1600"/>
                  <a:gd name="T6" fmla="*/ 2147483647 w 1132"/>
                  <a:gd name="T7" fmla="*/ 2147483647 h 1600"/>
                  <a:gd name="T8" fmla="*/ 0 w 1132"/>
                  <a:gd name="T9" fmla="*/ 0 h 1600"/>
                  <a:gd name="T10" fmla="*/ 0 60000 65536"/>
                  <a:gd name="T11" fmla="*/ 0 60000 65536"/>
                  <a:gd name="T12" fmla="*/ 0 60000 65536"/>
                  <a:gd name="T13" fmla="*/ 0 60000 65536"/>
                  <a:gd name="T14" fmla="*/ 0 60000 65536"/>
                  <a:gd name="T15" fmla="*/ 0 w 1132"/>
                  <a:gd name="T16" fmla="*/ 0 h 1600"/>
                  <a:gd name="T17" fmla="*/ 1132 w 1132"/>
                  <a:gd name="T18" fmla="*/ 1600 h 1600"/>
                </a:gdLst>
                <a:ahLst/>
                <a:cxnLst>
                  <a:cxn ang="T10">
                    <a:pos x="T0" y="T1"/>
                  </a:cxn>
                  <a:cxn ang="T11">
                    <a:pos x="T2" y="T3"/>
                  </a:cxn>
                  <a:cxn ang="T12">
                    <a:pos x="T4" y="T5"/>
                  </a:cxn>
                  <a:cxn ang="T13">
                    <a:pos x="T6" y="T7"/>
                  </a:cxn>
                  <a:cxn ang="T14">
                    <a:pos x="T8" y="T9"/>
                  </a:cxn>
                </a:cxnLst>
                <a:rect l="T15" t="T16" r="T17" b="T18"/>
                <a:pathLst>
                  <a:path w="1132" h="1600">
                    <a:moveTo>
                      <a:pt x="0" y="0"/>
                    </a:moveTo>
                    <a:lnTo>
                      <a:pt x="0" y="1600"/>
                    </a:lnTo>
                    <a:lnTo>
                      <a:pt x="1132" y="1600"/>
                    </a:lnTo>
                    <a:lnTo>
                      <a:pt x="668" y="784"/>
                    </a:lnTo>
                    <a:lnTo>
                      <a:pt x="0" y="0"/>
                    </a:lnTo>
                    <a:close/>
                  </a:path>
                </a:pathLst>
              </a:custGeom>
              <a:solidFill>
                <a:srgbClr val="BBE2EE"/>
              </a:solidFill>
              <a:ln w="9525">
                <a:noFill/>
                <a:round/>
                <a:headEnd/>
                <a:tailEnd/>
              </a:ln>
            </p:spPr>
            <p:txBody>
              <a:bodyPr/>
              <a:lstStyle/>
              <a:p>
                <a:endParaRPr lang="en-US"/>
              </a:p>
            </p:txBody>
          </p:sp>
          <p:grpSp>
            <p:nvGrpSpPr>
              <p:cNvPr id="49164" name="Group 4"/>
              <p:cNvGrpSpPr>
                <a:grpSpLocks/>
              </p:cNvGrpSpPr>
              <p:nvPr/>
            </p:nvGrpSpPr>
            <p:grpSpPr bwMode="auto">
              <a:xfrm>
                <a:off x="1635125" y="1908551"/>
                <a:ext cx="5962649" cy="4540251"/>
                <a:chOff x="1054" y="1031"/>
                <a:chExt cx="3756" cy="2860"/>
              </a:xfrm>
            </p:grpSpPr>
            <p:sp>
              <p:nvSpPr>
                <p:cNvPr id="49183" name="Freeform 5"/>
                <p:cNvSpPr>
                  <a:spLocks/>
                </p:cNvSpPr>
                <p:nvPr/>
              </p:nvSpPr>
              <p:spPr bwMode="auto">
                <a:xfrm>
                  <a:off x="1592" y="1096"/>
                  <a:ext cx="3160" cy="2368"/>
                </a:xfrm>
                <a:custGeom>
                  <a:avLst/>
                  <a:gdLst>
                    <a:gd name="T0" fmla="*/ 0 w 2768"/>
                    <a:gd name="T1" fmla="*/ 0 h 2368"/>
                    <a:gd name="T2" fmla="*/ 0 w 2768"/>
                    <a:gd name="T3" fmla="*/ 2368 h 2368"/>
                    <a:gd name="T4" fmla="*/ 5368 w 2768"/>
                    <a:gd name="T5" fmla="*/ 2368 h 2368"/>
                    <a:gd name="T6" fmla="*/ 0 60000 65536"/>
                    <a:gd name="T7" fmla="*/ 0 60000 65536"/>
                    <a:gd name="T8" fmla="*/ 0 60000 65536"/>
                    <a:gd name="T9" fmla="*/ 0 w 2768"/>
                    <a:gd name="T10" fmla="*/ 0 h 2368"/>
                    <a:gd name="T11" fmla="*/ 2768 w 2768"/>
                    <a:gd name="T12" fmla="*/ 2368 h 2368"/>
                  </a:gdLst>
                  <a:ahLst/>
                  <a:cxnLst>
                    <a:cxn ang="T6">
                      <a:pos x="T0" y="T1"/>
                    </a:cxn>
                    <a:cxn ang="T7">
                      <a:pos x="T2" y="T3"/>
                    </a:cxn>
                    <a:cxn ang="T8">
                      <a:pos x="T4" y="T5"/>
                    </a:cxn>
                  </a:cxnLst>
                  <a:rect l="T9" t="T10" r="T11" b="T12"/>
                  <a:pathLst>
                    <a:path w="2768" h="2368">
                      <a:moveTo>
                        <a:pt x="0" y="0"/>
                      </a:moveTo>
                      <a:lnTo>
                        <a:pt x="0" y="2368"/>
                      </a:lnTo>
                      <a:lnTo>
                        <a:pt x="2768" y="2368"/>
                      </a:lnTo>
                    </a:path>
                  </a:pathLst>
                </a:custGeom>
                <a:noFill/>
                <a:ln w="38100" cmpd="sng">
                  <a:solidFill>
                    <a:schemeClr val="tx1"/>
                  </a:solidFill>
                  <a:round/>
                  <a:headEnd type="triangle" w="sm" len="med"/>
                  <a:tailEnd type="triangle" w="sm" len="med"/>
                </a:ln>
              </p:spPr>
              <p:txBody>
                <a:bodyPr/>
                <a:lstStyle/>
                <a:p>
                  <a:endParaRPr lang="en-US"/>
                </a:p>
              </p:txBody>
            </p:sp>
            <p:sp>
              <p:nvSpPr>
                <p:cNvPr id="49184" name="Text Box 6"/>
                <p:cNvSpPr txBox="1">
                  <a:spLocks noChangeArrowheads="1"/>
                </p:cNvSpPr>
                <p:nvPr/>
              </p:nvSpPr>
              <p:spPr bwMode="auto">
                <a:xfrm>
                  <a:off x="1282" y="1304"/>
                  <a:ext cx="441" cy="2268"/>
                </a:xfrm>
                <a:prstGeom prst="rect">
                  <a:avLst/>
                </a:prstGeom>
                <a:noFill/>
                <a:ln w="9525">
                  <a:noFill/>
                  <a:miter lim="800000"/>
                  <a:headEnd/>
                  <a:tailEnd/>
                </a:ln>
              </p:spPr>
              <p:txBody>
                <a:bodyPr wrap="none">
                  <a:spAutoFit/>
                </a:bodyPr>
                <a:lstStyle/>
                <a:p>
                  <a:pPr algn="r">
                    <a:lnSpc>
                      <a:spcPct val="130000"/>
                    </a:lnSpc>
                  </a:pPr>
                  <a:r>
                    <a:rPr lang="en-US" sz="1600">
                      <a:ea typeface="MS PGothic" pitchFamily="34" charset="-128"/>
                    </a:rPr>
                    <a:t>100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80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60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40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20 –</a:t>
                  </a:r>
                </a:p>
                <a:p>
                  <a:pPr algn="r">
                    <a:lnSpc>
                      <a:spcPct val="130000"/>
                    </a:lnSpc>
                  </a:pPr>
                  <a:r>
                    <a:rPr lang="en-US" sz="1600">
                      <a:ea typeface="MS PGothic" pitchFamily="34" charset="-128"/>
                    </a:rPr>
                    <a:t>–</a:t>
                  </a:r>
                </a:p>
                <a:p>
                  <a:pPr algn="r">
                    <a:lnSpc>
                      <a:spcPct val="130000"/>
                    </a:lnSpc>
                  </a:pPr>
                  <a:r>
                    <a:rPr lang="en-US" sz="1600">
                      <a:ea typeface="MS PGothic" pitchFamily="34" charset="-128"/>
                    </a:rPr>
                    <a:t>–</a:t>
                  </a:r>
                </a:p>
              </p:txBody>
            </p:sp>
            <p:sp>
              <p:nvSpPr>
                <p:cNvPr id="49185" name="Text Box 7"/>
                <p:cNvSpPr txBox="1">
                  <a:spLocks noChangeArrowheads="1"/>
                </p:cNvSpPr>
                <p:nvPr/>
              </p:nvSpPr>
              <p:spPr bwMode="auto">
                <a:xfrm>
                  <a:off x="1366" y="1031"/>
                  <a:ext cx="245" cy="213"/>
                </a:xfrm>
                <a:prstGeom prst="rect">
                  <a:avLst/>
                </a:prstGeom>
                <a:noFill/>
                <a:ln w="9525">
                  <a:noFill/>
                  <a:miter lim="800000"/>
                  <a:headEnd/>
                  <a:tailEnd/>
                </a:ln>
              </p:spPr>
              <p:txBody>
                <a:bodyPr wrap="none">
                  <a:spAutoFit/>
                </a:bodyPr>
                <a:lstStyle/>
                <a:p>
                  <a:r>
                    <a:rPr lang="en-US" sz="1600" i="1">
                      <a:ea typeface="MS PGothic" pitchFamily="34" charset="-128"/>
                    </a:rPr>
                    <a:t>C</a:t>
                  </a:r>
                </a:p>
              </p:txBody>
            </p:sp>
            <p:sp>
              <p:nvSpPr>
                <p:cNvPr id="49186" name="Text Box 8"/>
                <p:cNvSpPr txBox="1">
                  <a:spLocks noChangeArrowheads="1"/>
                </p:cNvSpPr>
                <p:nvPr/>
              </p:nvSpPr>
              <p:spPr bwMode="auto">
                <a:xfrm>
                  <a:off x="1310" y="3273"/>
                  <a:ext cx="2844" cy="396"/>
                </a:xfrm>
                <a:prstGeom prst="rect">
                  <a:avLst/>
                </a:prstGeom>
                <a:noFill/>
                <a:ln w="9525">
                  <a:noFill/>
                  <a:miter lim="800000"/>
                  <a:headEnd/>
                  <a:tailEnd/>
                </a:ln>
              </p:spPr>
              <p:txBody>
                <a:bodyPr wrap="none">
                  <a:spAutoFit/>
                </a:bodyPr>
                <a:lstStyle/>
                <a:p>
                  <a:pPr>
                    <a:lnSpc>
                      <a:spcPct val="110000"/>
                    </a:lnSpc>
                    <a:tabLst>
                      <a:tab pos="355600" algn="ctr"/>
                      <a:tab pos="723900" algn="ctr"/>
                      <a:tab pos="1079500" algn="ctr"/>
                      <a:tab pos="1435100" algn="ctr"/>
                      <a:tab pos="1790700" algn="ctr"/>
                      <a:tab pos="2159000" algn="ctr"/>
                      <a:tab pos="2514600" algn="ctr"/>
                      <a:tab pos="2870200" algn="ctr"/>
                      <a:tab pos="3225800" algn="ctr"/>
                      <a:tab pos="3594100" algn="ctr"/>
                      <a:tab pos="3949700" algn="ctr"/>
                      <a:tab pos="4305300" algn="ctr"/>
                    </a:tabLst>
                  </a:pPr>
                  <a:r>
                    <a:rPr lang="en-US" sz="1600">
                      <a:ea typeface="MS PGothic" pitchFamily="34" charset="-128"/>
                    </a:rPr>
                    <a:t>	</a:t>
                  </a:r>
                  <a:r>
                    <a:rPr lang="en-US" sz="1400">
                      <a:ea typeface="MS PGothic" pitchFamily="34" charset="-128"/>
                    </a:rPr>
                    <a:t>|	</a:t>
                  </a:r>
                  <a:r>
                    <a:rPr lang="en-US" sz="1000">
                      <a:ea typeface="MS PGothic" pitchFamily="34" charset="-128"/>
                    </a:rPr>
                    <a:t>|	|	|	|	|	|	|	|	|	|	|</a:t>
                  </a:r>
                </a:p>
                <a:p>
                  <a:pPr>
                    <a:lnSpc>
                      <a:spcPct val="110000"/>
                    </a:lnSpc>
                    <a:tabLst>
                      <a:tab pos="355600" algn="ctr"/>
                      <a:tab pos="723900" algn="ctr"/>
                      <a:tab pos="1079500" algn="ctr"/>
                      <a:tab pos="1435100" algn="ctr"/>
                      <a:tab pos="1790700" algn="ctr"/>
                      <a:tab pos="2159000" algn="ctr"/>
                      <a:tab pos="2514600" algn="ctr"/>
                      <a:tab pos="2870200" algn="ctr"/>
                      <a:tab pos="3225800" algn="ctr"/>
                      <a:tab pos="3594100" algn="ctr"/>
                      <a:tab pos="3949700" algn="ctr"/>
                      <a:tab pos="4305300" algn="ctr"/>
                    </a:tabLst>
                  </a:pPr>
                  <a:r>
                    <a:rPr lang="en-US" sz="1600">
                      <a:ea typeface="MS PGothic" pitchFamily="34" charset="-128"/>
                    </a:rPr>
                    <a:t>	0		20		40		60		80		100</a:t>
                  </a:r>
                </a:p>
              </p:txBody>
            </p:sp>
            <p:sp>
              <p:nvSpPr>
                <p:cNvPr id="49187" name="Text Box 9"/>
                <p:cNvSpPr txBox="1">
                  <a:spLocks noChangeArrowheads="1"/>
                </p:cNvSpPr>
                <p:nvPr/>
              </p:nvSpPr>
              <p:spPr bwMode="auto">
                <a:xfrm>
                  <a:off x="4582" y="3479"/>
                  <a:ext cx="228" cy="213"/>
                </a:xfrm>
                <a:prstGeom prst="rect">
                  <a:avLst/>
                </a:prstGeom>
                <a:noFill/>
                <a:ln w="9525">
                  <a:noFill/>
                  <a:miter lim="800000"/>
                  <a:headEnd/>
                  <a:tailEnd/>
                </a:ln>
              </p:spPr>
              <p:txBody>
                <a:bodyPr wrap="none">
                  <a:spAutoFit/>
                </a:bodyPr>
                <a:lstStyle/>
                <a:p>
                  <a:r>
                    <a:rPr lang="en-US" sz="1600" i="1">
                      <a:ea typeface="MS PGothic" pitchFamily="34" charset="-128"/>
                    </a:rPr>
                    <a:t>T</a:t>
                  </a:r>
                </a:p>
              </p:txBody>
            </p:sp>
            <p:sp>
              <p:nvSpPr>
                <p:cNvPr id="49188" name="Text Box 10"/>
                <p:cNvSpPr txBox="1">
                  <a:spLocks noChangeArrowheads="1"/>
                </p:cNvSpPr>
                <p:nvPr/>
              </p:nvSpPr>
              <p:spPr bwMode="auto">
                <a:xfrm rot="-5400000">
                  <a:off x="596" y="2205"/>
                  <a:ext cx="1129" cy="213"/>
                </a:xfrm>
                <a:prstGeom prst="rect">
                  <a:avLst/>
                </a:prstGeom>
                <a:noFill/>
                <a:ln w="9525">
                  <a:noFill/>
                  <a:miter lim="800000"/>
                  <a:headEnd/>
                  <a:tailEnd/>
                </a:ln>
              </p:spPr>
              <p:txBody>
                <a:bodyPr wrap="none">
                  <a:spAutoFit/>
                </a:bodyPr>
                <a:lstStyle/>
                <a:p>
                  <a:r>
                    <a:rPr lang="en-US" sz="1600">
                      <a:ea typeface="MS PGothic" pitchFamily="34" charset="-128"/>
                    </a:rPr>
                    <a:t>Number of Chairs</a:t>
                  </a:r>
                </a:p>
              </p:txBody>
            </p:sp>
            <p:sp>
              <p:nvSpPr>
                <p:cNvPr id="49189" name="Text Box 11"/>
                <p:cNvSpPr txBox="1">
                  <a:spLocks noChangeArrowheads="1"/>
                </p:cNvSpPr>
                <p:nvPr/>
              </p:nvSpPr>
              <p:spPr bwMode="auto">
                <a:xfrm>
                  <a:off x="2358" y="3678"/>
                  <a:ext cx="1127" cy="213"/>
                </a:xfrm>
                <a:prstGeom prst="rect">
                  <a:avLst/>
                </a:prstGeom>
                <a:noFill/>
                <a:ln w="9525">
                  <a:noFill/>
                  <a:miter lim="800000"/>
                  <a:headEnd/>
                  <a:tailEnd/>
                </a:ln>
              </p:spPr>
              <p:txBody>
                <a:bodyPr wrap="none">
                  <a:spAutoFit/>
                </a:bodyPr>
                <a:lstStyle/>
                <a:p>
                  <a:r>
                    <a:rPr lang="en-US" sz="1600">
                      <a:ea typeface="MS PGothic" pitchFamily="34" charset="-128"/>
                    </a:rPr>
                    <a:t>Number of Tables</a:t>
                  </a:r>
                </a:p>
              </p:txBody>
            </p:sp>
          </p:grpSp>
          <p:grpSp>
            <p:nvGrpSpPr>
              <p:cNvPr id="49165" name="Group 27"/>
              <p:cNvGrpSpPr>
                <a:grpSpLocks/>
              </p:cNvGrpSpPr>
              <p:nvPr/>
            </p:nvGrpSpPr>
            <p:grpSpPr bwMode="auto">
              <a:xfrm>
                <a:off x="2489200" y="3230939"/>
                <a:ext cx="2159000" cy="2527300"/>
                <a:chOff x="1592" y="1864"/>
                <a:chExt cx="1360" cy="1592"/>
              </a:xfrm>
            </p:grpSpPr>
            <p:sp>
              <p:nvSpPr>
                <p:cNvPr id="49181" name="Line 19"/>
                <p:cNvSpPr>
                  <a:spLocks noChangeShapeType="1"/>
                </p:cNvSpPr>
                <p:nvPr/>
              </p:nvSpPr>
              <p:spPr bwMode="auto">
                <a:xfrm>
                  <a:off x="1592" y="1864"/>
                  <a:ext cx="673" cy="788"/>
                </a:xfrm>
                <a:prstGeom prst="line">
                  <a:avLst/>
                </a:prstGeom>
                <a:noFill/>
                <a:ln w="57150">
                  <a:solidFill>
                    <a:schemeClr val="accent1"/>
                  </a:solidFill>
                  <a:round/>
                  <a:headEnd type="oval" w="sm" len="sm"/>
                  <a:tailEnd type="none" w="sm" len="sm"/>
                </a:ln>
              </p:spPr>
              <p:txBody>
                <a:bodyPr/>
                <a:lstStyle/>
                <a:p>
                  <a:endParaRPr lang="en-US"/>
                </a:p>
              </p:txBody>
            </p:sp>
            <p:sp>
              <p:nvSpPr>
                <p:cNvPr id="49182" name="Line 20"/>
                <p:cNvSpPr>
                  <a:spLocks noChangeShapeType="1"/>
                </p:cNvSpPr>
                <p:nvPr/>
              </p:nvSpPr>
              <p:spPr bwMode="auto">
                <a:xfrm>
                  <a:off x="2261" y="2650"/>
                  <a:ext cx="691" cy="806"/>
                </a:xfrm>
                <a:prstGeom prst="line">
                  <a:avLst/>
                </a:prstGeom>
                <a:noFill/>
                <a:ln w="57150">
                  <a:solidFill>
                    <a:schemeClr val="accent1"/>
                  </a:solidFill>
                  <a:prstDash val="dash"/>
                  <a:round/>
                  <a:headEnd type="none" w="sm" len="sm"/>
                  <a:tailEnd type="oval" w="sm" len="sm"/>
                </a:ln>
              </p:spPr>
              <p:txBody>
                <a:bodyPr/>
                <a:lstStyle/>
                <a:p>
                  <a:endParaRPr lang="en-US"/>
                </a:p>
              </p:txBody>
            </p:sp>
          </p:grpSp>
          <p:grpSp>
            <p:nvGrpSpPr>
              <p:cNvPr id="49166" name="Group 26"/>
              <p:cNvGrpSpPr>
                <a:grpSpLocks/>
              </p:cNvGrpSpPr>
              <p:nvPr/>
            </p:nvGrpSpPr>
            <p:grpSpPr bwMode="auto">
              <a:xfrm>
                <a:off x="2489200" y="2608639"/>
                <a:ext cx="1790700" cy="3149600"/>
                <a:chOff x="1592" y="1472"/>
                <a:chExt cx="1128" cy="1984"/>
              </a:xfrm>
            </p:grpSpPr>
            <p:sp>
              <p:nvSpPr>
                <p:cNvPr id="49179" name="Line 17"/>
                <p:cNvSpPr>
                  <a:spLocks noChangeShapeType="1"/>
                </p:cNvSpPr>
                <p:nvPr/>
              </p:nvSpPr>
              <p:spPr bwMode="auto">
                <a:xfrm>
                  <a:off x="2249" y="2630"/>
                  <a:ext cx="471" cy="826"/>
                </a:xfrm>
                <a:prstGeom prst="line">
                  <a:avLst/>
                </a:prstGeom>
                <a:noFill/>
                <a:ln w="57150">
                  <a:solidFill>
                    <a:schemeClr val="accent1"/>
                  </a:solidFill>
                  <a:round/>
                  <a:headEnd type="none" w="sm" len="sm"/>
                  <a:tailEnd type="oval" w="sm" len="sm"/>
                </a:ln>
              </p:spPr>
              <p:txBody>
                <a:bodyPr/>
                <a:lstStyle/>
                <a:p>
                  <a:endParaRPr lang="en-US"/>
                </a:p>
              </p:txBody>
            </p:sp>
            <p:sp>
              <p:nvSpPr>
                <p:cNvPr id="49180" name="Line 21"/>
                <p:cNvSpPr>
                  <a:spLocks noChangeShapeType="1"/>
                </p:cNvSpPr>
                <p:nvPr/>
              </p:nvSpPr>
              <p:spPr bwMode="auto">
                <a:xfrm>
                  <a:off x="1592" y="1472"/>
                  <a:ext cx="657" cy="1159"/>
                </a:xfrm>
                <a:prstGeom prst="line">
                  <a:avLst/>
                </a:prstGeom>
                <a:noFill/>
                <a:ln w="57150">
                  <a:solidFill>
                    <a:schemeClr val="accent1"/>
                  </a:solidFill>
                  <a:prstDash val="dash"/>
                  <a:round/>
                  <a:headEnd type="oval" w="sm" len="sm"/>
                  <a:tailEnd type="none" w="sm" len="sm"/>
                </a:ln>
              </p:spPr>
              <p:txBody>
                <a:bodyPr/>
                <a:lstStyle/>
                <a:p>
                  <a:endParaRPr lang="en-US"/>
                </a:p>
              </p:txBody>
            </p:sp>
          </p:grpSp>
          <p:sp>
            <p:nvSpPr>
              <p:cNvPr id="49167" name="Text Box 25"/>
              <p:cNvSpPr txBox="1">
                <a:spLocks noChangeArrowheads="1"/>
              </p:cNvSpPr>
              <p:nvPr/>
            </p:nvSpPr>
            <p:spPr bwMode="auto">
              <a:xfrm>
                <a:off x="4563081" y="4627424"/>
                <a:ext cx="1217438" cy="369332"/>
              </a:xfrm>
              <a:prstGeom prst="rect">
                <a:avLst/>
              </a:prstGeom>
              <a:noFill/>
              <a:ln w="9525">
                <a:noFill/>
                <a:miter lim="800000"/>
                <a:headEnd/>
                <a:tailEnd/>
              </a:ln>
            </p:spPr>
            <p:txBody>
              <a:bodyPr wrap="none">
                <a:spAutoFit/>
              </a:bodyPr>
              <a:lstStyle/>
              <a:p>
                <a:r>
                  <a:rPr lang="en-US" i="1">
                    <a:ea typeface="MS PGothic" pitchFamily="34" charset="-128"/>
                  </a:rPr>
                  <a:t>D</a:t>
                </a:r>
                <a:r>
                  <a:rPr lang="en-US">
                    <a:ea typeface="MS PGothic" pitchFamily="34" charset="-128"/>
                  </a:rPr>
                  <a:t> = (50,0)</a:t>
                </a:r>
              </a:p>
            </p:txBody>
          </p:sp>
          <p:sp>
            <p:nvSpPr>
              <p:cNvPr id="49168" name="Text Box 25"/>
              <p:cNvSpPr txBox="1">
                <a:spLocks noChangeArrowheads="1"/>
              </p:cNvSpPr>
              <p:nvPr/>
            </p:nvSpPr>
            <p:spPr bwMode="auto">
              <a:xfrm>
                <a:off x="3172267" y="2798960"/>
                <a:ext cx="1215583" cy="369332"/>
              </a:xfrm>
              <a:prstGeom prst="rect">
                <a:avLst/>
              </a:prstGeom>
              <a:noFill/>
              <a:ln w="9525">
                <a:noFill/>
                <a:miter lim="800000"/>
                <a:headEnd/>
                <a:tailEnd/>
              </a:ln>
            </p:spPr>
            <p:txBody>
              <a:bodyPr wrap="none">
                <a:spAutoFit/>
              </a:bodyPr>
              <a:lstStyle/>
              <a:p>
                <a:r>
                  <a:rPr lang="en-US" i="1">
                    <a:ea typeface="MS PGothic" pitchFamily="34" charset="-128"/>
                  </a:rPr>
                  <a:t>B</a:t>
                </a:r>
                <a:r>
                  <a:rPr lang="en-US">
                    <a:ea typeface="MS PGothic" pitchFamily="34" charset="-128"/>
                  </a:rPr>
                  <a:t> = (0,80)</a:t>
                </a:r>
              </a:p>
            </p:txBody>
          </p:sp>
          <p:sp>
            <p:nvSpPr>
              <p:cNvPr id="49169" name="Text Box 25"/>
              <p:cNvSpPr txBox="1">
                <a:spLocks noChangeArrowheads="1"/>
              </p:cNvSpPr>
              <p:nvPr/>
            </p:nvSpPr>
            <p:spPr bwMode="auto">
              <a:xfrm>
                <a:off x="1401226" y="5534958"/>
                <a:ext cx="976479" cy="369332"/>
              </a:xfrm>
              <a:prstGeom prst="rect">
                <a:avLst/>
              </a:prstGeom>
              <a:noFill/>
              <a:ln w="9525">
                <a:noFill/>
                <a:miter lim="800000"/>
                <a:headEnd/>
                <a:tailEnd/>
              </a:ln>
            </p:spPr>
            <p:txBody>
              <a:bodyPr wrap="none">
                <a:spAutoFit/>
              </a:bodyPr>
              <a:lstStyle/>
              <a:p>
                <a:r>
                  <a:rPr lang="en-US">
                    <a:ea typeface="MS PGothic" pitchFamily="34" charset="-128"/>
                  </a:rPr>
                  <a:t>(0,0)  </a:t>
                </a:r>
                <a:r>
                  <a:rPr lang="en-US" i="1">
                    <a:ea typeface="MS PGothic" pitchFamily="34" charset="-128"/>
                  </a:rPr>
                  <a:t>A</a:t>
                </a:r>
              </a:p>
            </p:txBody>
          </p:sp>
          <p:sp>
            <p:nvSpPr>
              <p:cNvPr id="49170" name="Text Box 25"/>
              <p:cNvSpPr txBox="1">
                <a:spLocks noChangeArrowheads="1"/>
              </p:cNvSpPr>
              <p:nvPr/>
            </p:nvSpPr>
            <p:spPr bwMode="auto">
              <a:xfrm>
                <a:off x="3620381" y="4117875"/>
                <a:ext cx="1356697" cy="369332"/>
              </a:xfrm>
              <a:prstGeom prst="rect">
                <a:avLst/>
              </a:prstGeom>
              <a:noFill/>
              <a:ln w="9525">
                <a:noFill/>
                <a:miter lim="800000"/>
                <a:headEnd/>
                <a:tailEnd/>
              </a:ln>
            </p:spPr>
            <p:txBody>
              <a:bodyPr wrap="none">
                <a:spAutoFit/>
              </a:bodyPr>
              <a:lstStyle/>
              <a:p>
                <a:r>
                  <a:rPr lang="en-US" i="1">
                    <a:ea typeface="MS PGothic" pitchFamily="34" charset="-128"/>
                  </a:rPr>
                  <a:t>C</a:t>
                </a:r>
                <a:r>
                  <a:rPr lang="en-US">
                    <a:ea typeface="MS PGothic" pitchFamily="34" charset="-128"/>
                  </a:rPr>
                  <a:t> = (30,40)</a:t>
                </a:r>
              </a:p>
            </p:txBody>
          </p:sp>
          <p:sp>
            <p:nvSpPr>
              <p:cNvPr id="49171" name="Line 24"/>
              <p:cNvSpPr>
                <a:spLocks noChangeShapeType="1"/>
              </p:cNvSpPr>
              <p:nvPr/>
            </p:nvSpPr>
            <p:spPr bwMode="auto">
              <a:xfrm flipH="1">
                <a:off x="4305299" y="4996756"/>
                <a:ext cx="342901" cy="656430"/>
              </a:xfrm>
              <a:prstGeom prst="line">
                <a:avLst/>
              </a:prstGeom>
              <a:noFill/>
              <a:ln w="38100">
                <a:solidFill>
                  <a:schemeClr val="tx1"/>
                </a:solidFill>
                <a:round/>
                <a:headEnd/>
                <a:tailEnd type="triangle" w="sm" len="med"/>
              </a:ln>
            </p:spPr>
            <p:txBody>
              <a:bodyPr/>
              <a:lstStyle/>
              <a:p>
                <a:endParaRPr lang="en-US"/>
              </a:p>
            </p:txBody>
          </p:sp>
          <p:sp>
            <p:nvSpPr>
              <p:cNvPr id="49172" name="Line 24"/>
              <p:cNvSpPr>
                <a:spLocks noChangeShapeType="1"/>
              </p:cNvSpPr>
              <p:nvPr/>
            </p:nvSpPr>
            <p:spPr bwMode="auto">
              <a:xfrm flipH="1">
                <a:off x="2590799" y="3045200"/>
                <a:ext cx="581467" cy="127378"/>
              </a:xfrm>
              <a:prstGeom prst="line">
                <a:avLst/>
              </a:prstGeom>
              <a:noFill/>
              <a:ln w="38100">
                <a:solidFill>
                  <a:schemeClr val="tx1"/>
                </a:solidFill>
                <a:round/>
                <a:headEnd/>
                <a:tailEnd type="triangle" w="sm" len="med"/>
              </a:ln>
            </p:spPr>
            <p:txBody>
              <a:bodyPr/>
              <a:lstStyle/>
              <a:p>
                <a:endParaRPr lang="en-US"/>
              </a:p>
            </p:txBody>
          </p:sp>
          <p:sp>
            <p:nvSpPr>
              <p:cNvPr id="33" name="Oval 32"/>
              <p:cNvSpPr/>
              <p:nvPr/>
            </p:nvSpPr>
            <p:spPr>
              <a:xfrm>
                <a:off x="2404613" y="5672515"/>
                <a:ext cx="169877" cy="17145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4" name="Oval 33"/>
              <p:cNvSpPr/>
              <p:nvPr/>
            </p:nvSpPr>
            <p:spPr>
              <a:xfrm>
                <a:off x="2404613" y="3135689"/>
                <a:ext cx="169877"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 name="Oval 34"/>
              <p:cNvSpPr/>
              <p:nvPr/>
            </p:nvSpPr>
            <p:spPr>
              <a:xfrm>
                <a:off x="2404613" y="2522914"/>
                <a:ext cx="169877" cy="17145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Oval 35"/>
              <p:cNvSpPr/>
              <p:nvPr/>
            </p:nvSpPr>
            <p:spPr>
              <a:xfrm>
                <a:off x="3450865" y="4402515"/>
                <a:ext cx="169878"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Oval 36"/>
              <p:cNvSpPr/>
              <p:nvPr/>
            </p:nvSpPr>
            <p:spPr>
              <a:xfrm>
                <a:off x="4195468" y="5678865"/>
                <a:ext cx="169877"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Oval 37"/>
              <p:cNvSpPr/>
              <p:nvPr/>
            </p:nvSpPr>
            <p:spPr>
              <a:xfrm>
                <a:off x="4563800" y="5678865"/>
                <a:ext cx="169877" cy="169862"/>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49159" name="Text Box 25"/>
            <p:cNvSpPr txBox="1">
              <a:spLocks noChangeArrowheads="1"/>
            </p:cNvSpPr>
            <p:nvPr/>
          </p:nvSpPr>
          <p:spPr bwMode="auto">
            <a:xfrm>
              <a:off x="3118899" y="2212139"/>
              <a:ext cx="1326829" cy="369332"/>
            </a:xfrm>
            <a:prstGeom prst="rect">
              <a:avLst/>
            </a:prstGeom>
            <a:noFill/>
            <a:ln w="9525">
              <a:noFill/>
              <a:miter lim="800000"/>
              <a:headEnd/>
              <a:tailEnd/>
            </a:ln>
          </p:spPr>
          <p:txBody>
            <a:bodyPr wrap="none">
              <a:spAutoFit/>
            </a:bodyPr>
            <a:lstStyle/>
            <a:p>
              <a:r>
                <a:rPr lang="en-US" i="1">
                  <a:ea typeface="MS PGothic" pitchFamily="34" charset="-128"/>
                </a:rPr>
                <a:t>F </a:t>
              </a:r>
              <a:r>
                <a:rPr lang="en-US">
                  <a:ea typeface="MS PGothic" pitchFamily="34" charset="-128"/>
                </a:rPr>
                <a:t>= (0,100)</a:t>
              </a:r>
            </a:p>
          </p:txBody>
        </p:sp>
        <p:sp>
          <p:nvSpPr>
            <p:cNvPr id="49160" name="Line 24"/>
            <p:cNvSpPr>
              <a:spLocks noChangeShapeType="1"/>
            </p:cNvSpPr>
            <p:nvPr/>
          </p:nvSpPr>
          <p:spPr bwMode="auto">
            <a:xfrm flipH="1">
              <a:off x="2677132" y="2472719"/>
              <a:ext cx="444500" cy="113038"/>
            </a:xfrm>
            <a:prstGeom prst="line">
              <a:avLst/>
            </a:prstGeom>
            <a:noFill/>
            <a:ln w="38100">
              <a:solidFill>
                <a:schemeClr val="tx1"/>
              </a:solidFill>
              <a:round/>
              <a:headEnd/>
              <a:tailEnd type="triangle" w="sm" len="med"/>
            </a:ln>
          </p:spPr>
          <p:txBody>
            <a:bodyPr/>
            <a:lstStyle/>
            <a:p>
              <a:endParaRPr lang="en-US"/>
            </a:p>
          </p:txBody>
        </p:sp>
        <p:sp>
          <p:nvSpPr>
            <p:cNvPr id="49161" name="Text Box 25"/>
            <p:cNvSpPr txBox="1">
              <a:spLocks noChangeArrowheads="1"/>
            </p:cNvSpPr>
            <p:nvPr/>
          </p:nvSpPr>
          <p:spPr bwMode="auto">
            <a:xfrm>
              <a:off x="5294578" y="5098395"/>
              <a:ext cx="1215583" cy="369332"/>
            </a:xfrm>
            <a:prstGeom prst="rect">
              <a:avLst/>
            </a:prstGeom>
            <a:noFill/>
            <a:ln w="9525">
              <a:noFill/>
              <a:miter lim="800000"/>
              <a:headEnd/>
              <a:tailEnd/>
            </a:ln>
          </p:spPr>
          <p:txBody>
            <a:bodyPr wrap="none">
              <a:spAutoFit/>
            </a:bodyPr>
            <a:lstStyle/>
            <a:p>
              <a:r>
                <a:rPr lang="en-US" i="1">
                  <a:ea typeface="MS PGothic" pitchFamily="34" charset="-128"/>
                </a:rPr>
                <a:t>E</a:t>
              </a:r>
              <a:r>
                <a:rPr lang="en-US">
                  <a:ea typeface="MS PGothic" pitchFamily="34" charset="-128"/>
                </a:rPr>
                <a:t> = (60,0)</a:t>
              </a:r>
            </a:p>
          </p:txBody>
        </p:sp>
        <p:sp>
          <p:nvSpPr>
            <p:cNvPr id="49162" name="Line 24"/>
            <p:cNvSpPr>
              <a:spLocks noChangeShapeType="1"/>
            </p:cNvSpPr>
            <p:nvPr/>
          </p:nvSpPr>
          <p:spPr bwMode="auto">
            <a:xfrm flipH="1">
              <a:off x="4737099" y="5308600"/>
              <a:ext cx="557478" cy="357286"/>
            </a:xfrm>
            <a:prstGeom prst="line">
              <a:avLst/>
            </a:prstGeom>
            <a:noFill/>
            <a:ln w="38100">
              <a:solidFill>
                <a:schemeClr val="tx1"/>
              </a:solidFill>
              <a:round/>
              <a:headEnd/>
              <a:tailEnd type="triangle" w="sm" len="med"/>
            </a:ln>
          </p:spPr>
          <p:txBody>
            <a:bodyPr/>
            <a:lstStyle/>
            <a:p>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upRight)">
                                      <p:cBhvr>
                                        <p:cTn id="7" dur="1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7" name="Title 1"/>
          <p:cNvSpPr>
            <a:spLocks noGrp="1"/>
          </p:cNvSpPr>
          <p:nvPr>
            <p:ph type="title"/>
          </p:nvPr>
        </p:nvSpPr>
        <p:spPr/>
        <p:txBody>
          <a:bodyPr/>
          <a:lstStyle/>
          <a:p>
            <a:r>
              <a:rPr lang="en-US" smtClean="0">
                <a:latin typeface="Arial" charset="0"/>
                <a:cs typeface="Arial" charset="0"/>
              </a:rPr>
              <a:t>The Second Simplex Tableau</a:t>
            </a:r>
          </a:p>
        </p:txBody>
      </p:sp>
      <p:sp>
        <p:nvSpPr>
          <p:cNvPr id="13418" name="Content Placeholder 2"/>
          <p:cNvSpPr>
            <a:spLocks noGrp="1"/>
          </p:cNvSpPr>
          <p:nvPr>
            <p:ph idx="1"/>
          </p:nvPr>
        </p:nvSpPr>
        <p:spPr>
          <a:xfrm>
            <a:off x="673100" y="1600200"/>
            <a:ext cx="7823200" cy="495300"/>
          </a:xfrm>
        </p:spPr>
        <p:txBody>
          <a:bodyPr/>
          <a:lstStyle/>
          <a:p>
            <a:r>
              <a:rPr lang="en-US" sz="2400" smtClean="0">
                <a:latin typeface="Arial" charset="0"/>
                <a:cs typeface="Arial" charset="0"/>
              </a:rPr>
              <a:t>Step 3 – Compute the replacement for the pivot row</a:t>
            </a:r>
            <a:endParaRPr lang="en-US" sz="2400" i="1"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D38ED3E3-9D44-4C62-BC2D-51417E4DFFED}" type="slidenum">
              <a:rPr lang="en-US"/>
              <a:pPr>
                <a:defRPr/>
              </a:pPr>
              <a:t>28</a:t>
            </a:fld>
            <a:endParaRPr lang="en-US"/>
          </a:p>
        </p:txBody>
      </p:sp>
      <p:graphicFrame>
        <p:nvGraphicFramePr>
          <p:cNvPr id="6" name="Object 104"/>
          <p:cNvGraphicFramePr>
            <a:graphicFrameLocks noChangeAspect="1"/>
          </p:cNvGraphicFramePr>
          <p:nvPr/>
        </p:nvGraphicFramePr>
        <p:xfrm>
          <a:off x="2063750" y="2463800"/>
          <a:ext cx="5016500" cy="635000"/>
        </p:xfrm>
        <a:graphic>
          <a:graphicData uri="http://schemas.openxmlformats.org/presentationml/2006/ole">
            <p:oleObj spid="_x0000_s13416" name="Equation" r:id="rId3" imgW="5001120" imgH="621360" progId="Equation.3">
              <p:embed/>
            </p:oleObj>
          </a:graphicData>
        </a:graphic>
      </p:graphicFrame>
      <p:graphicFrame>
        <p:nvGraphicFramePr>
          <p:cNvPr id="7" name="Table 6"/>
          <p:cNvGraphicFramePr>
            <a:graphicFrameLocks noGrp="1"/>
          </p:cNvGraphicFramePr>
          <p:nvPr/>
        </p:nvGraphicFramePr>
        <p:xfrm>
          <a:off x="1270000" y="4197350"/>
          <a:ext cx="6629400" cy="933450"/>
        </p:xfrm>
        <a:graphic>
          <a:graphicData uri="http://schemas.openxmlformats.org/drawingml/2006/table">
            <a:tbl>
              <a:tblPr firstRow="1" bandRow="1">
                <a:tableStyleId>{69012ECD-51FC-41F1-AA8D-1B2483CD663E}</a:tableStyleId>
              </a:tblPr>
              <a:tblGrid>
                <a:gridCol w="622300"/>
                <a:gridCol w="1841500"/>
                <a:gridCol w="660400"/>
                <a:gridCol w="660400"/>
                <a:gridCol w="660400"/>
                <a:gridCol w="660400"/>
                <a:gridCol w="1523999"/>
              </a:tblGrid>
              <a:tr h="466646">
                <a:tc>
                  <a:txBody>
                    <a:bodyPr/>
                    <a:lstStyle/>
                    <a:p>
                      <a:r>
                        <a:rPr lang="en-US" sz="1600" i="1" dirty="0" smtClean="0">
                          <a:latin typeface="Arial"/>
                          <a:cs typeface="Arial"/>
                        </a:rPr>
                        <a:t>C</a:t>
                      </a:r>
                      <a:r>
                        <a:rPr lang="en-US" sz="1600" i="1" baseline="-25000" dirty="0" smtClean="0">
                          <a:latin typeface="Arial"/>
                          <a:cs typeface="Arial"/>
                        </a:rPr>
                        <a:t>j</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r>
                        <a:rPr lang="en-US" sz="1600" dirty="0" smtClean="0">
                          <a:latin typeface="Arial"/>
                          <a:cs typeface="Arial"/>
                        </a:rPr>
                        <a:t>SOLUTION MIX</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T</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C</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QUANTITY</a:t>
                      </a:r>
                    </a:p>
                  </a:txBody>
                  <a:tcPr anchor="ctr">
                    <a:lnB w="19050" cap="flat" cmpd="sng" algn="ctr">
                      <a:solidFill>
                        <a:scrgbClr r="0" g="0" b="0"/>
                      </a:solidFill>
                      <a:prstDash val="solid"/>
                      <a:round/>
                      <a:headEnd type="none" w="med" len="med"/>
                      <a:tailEnd type="none" w="med" len="med"/>
                    </a:lnB>
                  </a:tcPr>
                </a:tc>
              </a:tr>
              <a:tr h="466646">
                <a:tc>
                  <a:txBody>
                    <a:bodyPr/>
                    <a:lstStyle/>
                    <a:p>
                      <a:r>
                        <a:rPr lang="en-US" sz="1600" dirty="0" smtClean="0">
                          <a:latin typeface="Arial"/>
                          <a:cs typeface="Arial"/>
                        </a:rPr>
                        <a:t>$70</a:t>
                      </a:r>
                      <a:endParaRPr lang="en-US" sz="1600" dirty="0">
                        <a:latin typeface="Arial"/>
                        <a:cs typeface="Arial"/>
                      </a:endParaRPr>
                    </a:p>
                  </a:txBody>
                  <a:tcPr anchor="ctr">
                    <a:lnL w="9525" cap="flat" cmpd="sng" algn="ctr">
                      <a:noFill/>
                      <a:prstDash val="solid"/>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T</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50</a:t>
                      </a:r>
                      <a:endParaRPr lang="en-US" sz="1600" dirty="0">
                        <a:latin typeface="Arial"/>
                        <a:cs typeface="Arial"/>
                      </a:endParaRPr>
                    </a:p>
                  </a:txBody>
                  <a:tcPr anchor="ct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Content Placeholder 2"/>
          <p:cNvSpPr txBox="1">
            <a:spLocks/>
          </p:cNvSpPr>
          <p:nvPr/>
        </p:nvSpPr>
        <p:spPr bwMode="auto">
          <a:xfrm>
            <a:off x="673100" y="3517900"/>
            <a:ext cx="7823200" cy="495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The entire pivot row</a:t>
            </a:r>
            <a:endParaRPr lang="en-US" sz="2400" i="1"/>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strips(downRight)">
                                      <p:cBhvr>
                                        <p:cTn id="11" dur="1000"/>
                                        <p:tgtEl>
                                          <p:spTgt spid="8"/>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strips(downRigh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4273704C-880F-424F-964F-F37CCCFD8C08}" type="slidenum">
              <a:rPr lang="en-US"/>
              <a:pPr>
                <a:defRPr/>
              </a:pPr>
              <a:t>29</a:t>
            </a:fld>
            <a:endParaRPr lang="en-US"/>
          </a:p>
        </p:txBody>
      </p:sp>
      <p:sp>
        <p:nvSpPr>
          <p:cNvPr id="52227" name="Title 1"/>
          <p:cNvSpPr>
            <a:spLocks noGrp="1"/>
          </p:cNvSpPr>
          <p:nvPr>
            <p:ph type="title"/>
          </p:nvPr>
        </p:nvSpPr>
        <p:spPr/>
        <p:txBody>
          <a:bodyPr/>
          <a:lstStyle/>
          <a:p>
            <a:r>
              <a:rPr lang="en-US" smtClean="0">
                <a:latin typeface="Arial" charset="0"/>
                <a:cs typeface="Arial" charset="0"/>
              </a:rPr>
              <a:t>The Second Simplex Tableau</a:t>
            </a:r>
          </a:p>
        </p:txBody>
      </p:sp>
      <p:sp>
        <p:nvSpPr>
          <p:cNvPr id="52228" name="Content Placeholder 2"/>
          <p:cNvSpPr>
            <a:spLocks noGrp="1"/>
          </p:cNvSpPr>
          <p:nvPr>
            <p:ph idx="1"/>
          </p:nvPr>
        </p:nvSpPr>
        <p:spPr>
          <a:xfrm>
            <a:off x="673100" y="1600200"/>
            <a:ext cx="7823200" cy="584200"/>
          </a:xfrm>
        </p:spPr>
        <p:txBody>
          <a:bodyPr/>
          <a:lstStyle/>
          <a:p>
            <a:r>
              <a:rPr lang="en-US" sz="2400" smtClean="0">
                <a:latin typeface="Arial" charset="0"/>
                <a:cs typeface="Arial" charset="0"/>
              </a:rPr>
              <a:t>Step 4 – Compute new values for the </a:t>
            </a:r>
            <a:r>
              <a:rPr lang="en-US" sz="2400" i="1" smtClean="0">
                <a:latin typeface="Arial" charset="0"/>
                <a:cs typeface="Arial" charset="0"/>
              </a:rPr>
              <a:t>S</a:t>
            </a:r>
            <a:r>
              <a:rPr lang="en-US" sz="2400" baseline="-25000" smtClean="0">
                <a:latin typeface="Arial" charset="0"/>
                <a:cs typeface="Arial" charset="0"/>
              </a:rPr>
              <a:t>2</a:t>
            </a:r>
            <a:r>
              <a:rPr lang="en-US" sz="2400" smtClean="0">
                <a:latin typeface="Arial" charset="0"/>
                <a:cs typeface="Arial" charset="0"/>
              </a:rPr>
              <a:t> row</a:t>
            </a:r>
          </a:p>
        </p:txBody>
      </p:sp>
      <p:graphicFrame>
        <p:nvGraphicFramePr>
          <p:cNvPr id="9" name="Table 8"/>
          <p:cNvGraphicFramePr>
            <a:graphicFrameLocks noGrp="1"/>
          </p:cNvGraphicFramePr>
          <p:nvPr/>
        </p:nvGraphicFramePr>
        <p:xfrm>
          <a:off x="533400" y="2540000"/>
          <a:ext cx="8089900" cy="2590800"/>
        </p:xfrm>
        <a:graphic>
          <a:graphicData uri="http://schemas.openxmlformats.org/drawingml/2006/table">
            <a:tbl>
              <a:tblPr firstRow="1" bandRow="1">
                <a:tableStyleId>{69012ECD-51FC-41F1-AA8D-1B2483CD663E}</a:tableStyleId>
              </a:tblPr>
              <a:tblGrid>
                <a:gridCol w="1371600"/>
                <a:gridCol w="355600"/>
                <a:gridCol w="1333500"/>
                <a:gridCol w="406400"/>
                <a:gridCol w="1727200"/>
                <a:gridCol w="419100"/>
                <a:gridCol w="2476500"/>
              </a:tblGrid>
              <a:tr h="736600">
                <a:tc>
                  <a:txBody>
                    <a:bodyPr/>
                    <a:lstStyle/>
                    <a:p>
                      <a:pPr algn="ctr"/>
                      <a:r>
                        <a:rPr lang="en-US" sz="1400" dirty="0" smtClean="0">
                          <a:latin typeface="Arial"/>
                          <a:cs typeface="Arial"/>
                        </a:rPr>
                        <a:t>Number in New </a:t>
                      </a:r>
                      <a:r>
                        <a:rPr lang="en-US" sz="1400" i="1" dirty="0" smtClean="0">
                          <a:latin typeface="Arial"/>
                          <a:cs typeface="Arial"/>
                        </a:rPr>
                        <a:t>S</a:t>
                      </a:r>
                      <a:r>
                        <a:rPr lang="en-US" sz="1400" baseline="-25000" dirty="0" smtClean="0">
                          <a:latin typeface="Arial"/>
                          <a:cs typeface="Arial"/>
                        </a:rPr>
                        <a:t>2</a:t>
                      </a:r>
                      <a:r>
                        <a:rPr lang="en-US" sz="1400" baseline="0" dirty="0" smtClean="0">
                          <a:latin typeface="Arial"/>
                          <a:cs typeface="Arial"/>
                        </a:rPr>
                        <a:t> Row</a:t>
                      </a:r>
                      <a:endParaRPr lang="en-US" sz="1400" dirty="0">
                        <a:latin typeface="Arial"/>
                        <a:cs typeface="Arial"/>
                      </a:endParaRPr>
                    </a:p>
                  </a:txBody>
                  <a:tcPr anchor="ct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Number in Old </a:t>
                      </a:r>
                      <a:r>
                        <a:rPr lang="en-US" sz="1400" i="1" dirty="0" smtClean="0">
                          <a:latin typeface="Arial"/>
                          <a:cs typeface="Arial"/>
                        </a:rPr>
                        <a:t>S</a:t>
                      </a:r>
                      <a:r>
                        <a:rPr lang="en-US" sz="1400" baseline="-25000" dirty="0" smtClean="0">
                          <a:latin typeface="Arial"/>
                          <a:cs typeface="Arial"/>
                        </a:rPr>
                        <a:t>2</a:t>
                      </a:r>
                      <a:r>
                        <a:rPr lang="en-US" sz="1400" baseline="0" dirty="0" smtClean="0">
                          <a:latin typeface="Arial"/>
                          <a:cs typeface="Arial"/>
                        </a:rPr>
                        <a:t> Row</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Number Below Pivot Number</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Corresponding Number </a:t>
                      </a:r>
                    </a:p>
                    <a:p>
                      <a:pPr algn="ctr"/>
                      <a:r>
                        <a:rPr lang="en-US" sz="1400" dirty="0" smtClean="0">
                          <a:latin typeface="Arial"/>
                          <a:cs typeface="Arial"/>
                        </a:rPr>
                        <a:t>in the New </a:t>
                      </a:r>
                      <a:r>
                        <a:rPr lang="en-US" sz="1400" i="1" dirty="0" smtClean="0">
                          <a:latin typeface="Arial"/>
                          <a:cs typeface="Arial"/>
                        </a:rPr>
                        <a:t>T</a:t>
                      </a:r>
                      <a:r>
                        <a:rPr lang="en-US" sz="1400" dirty="0" smtClean="0">
                          <a:latin typeface="Arial"/>
                          <a:cs typeface="Arial"/>
                        </a:rPr>
                        <a:t> Row</a:t>
                      </a:r>
                      <a:endParaRPr lang="en-US" sz="1400" dirty="0">
                        <a:latin typeface="Arial"/>
                        <a:cs typeface="Arial"/>
                      </a:endParaRPr>
                    </a:p>
                  </a:txBody>
                  <a:tcPr anchor="ct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1</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-2</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1</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40</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240</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19" name="Group 18"/>
          <p:cNvGrpSpPr>
            <a:grpSpLocks/>
          </p:cNvGrpSpPr>
          <p:nvPr/>
        </p:nvGrpSpPr>
        <p:grpSpPr bwMode="auto">
          <a:xfrm>
            <a:off x="642938" y="2581275"/>
            <a:ext cx="7915275" cy="649288"/>
            <a:chOff x="643467" y="2581275"/>
            <a:chExt cx="7914215" cy="648757"/>
          </a:xfrm>
        </p:grpSpPr>
        <p:sp>
          <p:nvSpPr>
            <p:cNvPr id="11" name="Double Bracket 10"/>
            <p:cNvSpPr/>
            <p:nvPr/>
          </p:nvSpPr>
          <p:spPr>
            <a:xfrm>
              <a:off x="643467" y="2636793"/>
              <a:ext cx="1188878"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2" name="Double Bracket 11"/>
            <p:cNvSpPr/>
            <p:nvPr/>
          </p:nvSpPr>
          <p:spPr>
            <a:xfrm>
              <a:off x="6294210" y="2636793"/>
              <a:ext cx="2201567"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3" name="Double Bracket 12"/>
            <p:cNvSpPr/>
            <p:nvPr/>
          </p:nvSpPr>
          <p:spPr>
            <a:xfrm>
              <a:off x="4140261" y="2636793"/>
              <a:ext cx="1485701"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4" name="Double Bracket 13"/>
            <p:cNvSpPr/>
            <p:nvPr/>
          </p:nvSpPr>
          <p:spPr>
            <a:xfrm>
              <a:off x="2343451" y="2636793"/>
              <a:ext cx="1188879"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7" name="Freeform 16"/>
            <p:cNvSpPr/>
            <p:nvPr/>
          </p:nvSpPr>
          <p:spPr>
            <a:xfrm>
              <a:off x="8460857" y="2581275"/>
              <a:ext cx="96825" cy="648757"/>
            </a:xfrm>
            <a:custGeom>
              <a:avLst/>
              <a:gdLst>
                <a:gd name="connsiteX0" fmla="*/ 0 w 97367"/>
                <a:gd name="connsiteY0" fmla="*/ 0 h 618066"/>
                <a:gd name="connsiteX1" fmla="*/ 97367 w 97367"/>
                <a:gd name="connsiteY1" fmla="*/ 0 h 618066"/>
                <a:gd name="connsiteX2" fmla="*/ 93134 w 97367"/>
                <a:gd name="connsiteY2" fmla="*/ 618066 h 618066"/>
                <a:gd name="connsiteX0" fmla="*/ 2116 w 99483"/>
                <a:gd name="connsiteY0" fmla="*/ 0 h 611716"/>
                <a:gd name="connsiteX1" fmla="*/ 99483 w 99483"/>
                <a:gd name="connsiteY1" fmla="*/ 0 h 611716"/>
                <a:gd name="connsiteX2" fmla="*/ 0 w 99483"/>
                <a:gd name="connsiteY2" fmla="*/ 611716 h 611716"/>
                <a:gd name="connsiteX0" fmla="*/ 2116 w 104119"/>
                <a:gd name="connsiteY0" fmla="*/ 0 h 611716"/>
                <a:gd name="connsiteX1" fmla="*/ 99483 w 104119"/>
                <a:gd name="connsiteY1" fmla="*/ 0 h 611716"/>
                <a:gd name="connsiteX2" fmla="*/ 95250 w 104119"/>
                <a:gd name="connsiteY2" fmla="*/ 607483 h 611716"/>
                <a:gd name="connsiteX3" fmla="*/ 0 w 104119"/>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11716"/>
                <a:gd name="connsiteX1" fmla="*/ 97367 w 97367"/>
                <a:gd name="connsiteY1" fmla="*/ 0 h 611716"/>
                <a:gd name="connsiteX2" fmla="*/ 93134 w 97367"/>
                <a:gd name="connsiteY2" fmla="*/ 607483 h 611716"/>
                <a:gd name="connsiteX3" fmla="*/ 1059 w 97367"/>
                <a:gd name="connsiteY3" fmla="*/ 611716 h 611716"/>
                <a:gd name="connsiteX0" fmla="*/ 0 w 97367"/>
                <a:gd name="connsiteY0" fmla="*/ 0 h 608541"/>
                <a:gd name="connsiteX1" fmla="*/ 97367 w 97367"/>
                <a:gd name="connsiteY1" fmla="*/ 0 h 608541"/>
                <a:gd name="connsiteX2" fmla="*/ 93134 w 97367"/>
                <a:gd name="connsiteY2" fmla="*/ 607483 h 608541"/>
                <a:gd name="connsiteX3" fmla="*/ 7409 w 97367"/>
                <a:gd name="connsiteY3" fmla="*/ 608541 h 608541"/>
              </a:gdLst>
              <a:ahLst/>
              <a:cxnLst>
                <a:cxn ang="0">
                  <a:pos x="connsiteX0" y="connsiteY0"/>
                </a:cxn>
                <a:cxn ang="0">
                  <a:pos x="connsiteX1" y="connsiteY1"/>
                </a:cxn>
                <a:cxn ang="0">
                  <a:pos x="connsiteX2" y="connsiteY2"/>
                </a:cxn>
                <a:cxn ang="0">
                  <a:pos x="connsiteX3" y="connsiteY3"/>
                </a:cxn>
              </a:cxnLst>
              <a:rect l="l" t="t" r="r" b="b"/>
              <a:pathLst>
                <a:path w="97367" h="608541">
                  <a:moveTo>
                    <a:pt x="0" y="0"/>
                  </a:moveTo>
                  <a:lnTo>
                    <a:pt x="97367" y="0"/>
                  </a:lnTo>
                  <a:cubicBezTo>
                    <a:pt x="95250" y="303741"/>
                    <a:pt x="95250" y="303741"/>
                    <a:pt x="93134" y="607483"/>
                  </a:cubicBezTo>
                  <a:lnTo>
                    <a:pt x="7409" y="608541"/>
                  </a:lnTo>
                </a:path>
              </a:pathLst>
            </a:custGeom>
            <a:ln w="28575" cmpd="sng">
              <a:solidFill>
                <a:srgbClr val="FFFFFF"/>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8" name="Freeform 17"/>
            <p:cNvSpPr/>
            <p:nvPr/>
          </p:nvSpPr>
          <p:spPr>
            <a:xfrm flipH="1">
              <a:off x="4051373" y="2581275"/>
              <a:ext cx="96825" cy="648757"/>
            </a:xfrm>
            <a:custGeom>
              <a:avLst/>
              <a:gdLst>
                <a:gd name="connsiteX0" fmla="*/ 0 w 97367"/>
                <a:gd name="connsiteY0" fmla="*/ 0 h 618066"/>
                <a:gd name="connsiteX1" fmla="*/ 97367 w 97367"/>
                <a:gd name="connsiteY1" fmla="*/ 0 h 618066"/>
                <a:gd name="connsiteX2" fmla="*/ 93134 w 97367"/>
                <a:gd name="connsiteY2" fmla="*/ 618066 h 618066"/>
                <a:gd name="connsiteX0" fmla="*/ 2116 w 99483"/>
                <a:gd name="connsiteY0" fmla="*/ 0 h 611716"/>
                <a:gd name="connsiteX1" fmla="*/ 99483 w 99483"/>
                <a:gd name="connsiteY1" fmla="*/ 0 h 611716"/>
                <a:gd name="connsiteX2" fmla="*/ 0 w 99483"/>
                <a:gd name="connsiteY2" fmla="*/ 611716 h 611716"/>
                <a:gd name="connsiteX0" fmla="*/ 2116 w 104119"/>
                <a:gd name="connsiteY0" fmla="*/ 0 h 611716"/>
                <a:gd name="connsiteX1" fmla="*/ 99483 w 104119"/>
                <a:gd name="connsiteY1" fmla="*/ 0 h 611716"/>
                <a:gd name="connsiteX2" fmla="*/ 95250 w 104119"/>
                <a:gd name="connsiteY2" fmla="*/ 607483 h 611716"/>
                <a:gd name="connsiteX3" fmla="*/ 0 w 104119"/>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11716"/>
                <a:gd name="connsiteX1" fmla="*/ 97367 w 97367"/>
                <a:gd name="connsiteY1" fmla="*/ 0 h 611716"/>
                <a:gd name="connsiteX2" fmla="*/ 93134 w 97367"/>
                <a:gd name="connsiteY2" fmla="*/ 607483 h 611716"/>
                <a:gd name="connsiteX3" fmla="*/ 1059 w 97367"/>
                <a:gd name="connsiteY3" fmla="*/ 611716 h 611716"/>
                <a:gd name="connsiteX0" fmla="*/ 0 w 97367"/>
                <a:gd name="connsiteY0" fmla="*/ 0 h 608541"/>
                <a:gd name="connsiteX1" fmla="*/ 97367 w 97367"/>
                <a:gd name="connsiteY1" fmla="*/ 0 h 608541"/>
                <a:gd name="connsiteX2" fmla="*/ 93134 w 97367"/>
                <a:gd name="connsiteY2" fmla="*/ 607483 h 608541"/>
                <a:gd name="connsiteX3" fmla="*/ 7409 w 97367"/>
                <a:gd name="connsiteY3" fmla="*/ 608541 h 608541"/>
              </a:gdLst>
              <a:ahLst/>
              <a:cxnLst>
                <a:cxn ang="0">
                  <a:pos x="connsiteX0" y="connsiteY0"/>
                </a:cxn>
                <a:cxn ang="0">
                  <a:pos x="connsiteX1" y="connsiteY1"/>
                </a:cxn>
                <a:cxn ang="0">
                  <a:pos x="connsiteX2" y="connsiteY2"/>
                </a:cxn>
                <a:cxn ang="0">
                  <a:pos x="connsiteX3" y="connsiteY3"/>
                </a:cxn>
              </a:cxnLst>
              <a:rect l="l" t="t" r="r" b="b"/>
              <a:pathLst>
                <a:path w="97367" h="608541">
                  <a:moveTo>
                    <a:pt x="0" y="0"/>
                  </a:moveTo>
                  <a:lnTo>
                    <a:pt x="97367" y="0"/>
                  </a:lnTo>
                  <a:cubicBezTo>
                    <a:pt x="95250" y="303741"/>
                    <a:pt x="95250" y="303741"/>
                    <a:pt x="93134" y="607483"/>
                  </a:cubicBezTo>
                  <a:lnTo>
                    <a:pt x="7409" y="608541"/>
                  </a:lnTo>
                </a:path>
              </a:pathLst>
            </a:custGeom>
            <a:ln w="28575" cmpd="sng">
              <a:solidFill>
                <a:srgbClr val="FFFFFF"/>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par>
                                <p:cTn id="8" presetID="18" presetClass="entr" presetSubtype="6" fill="hold" nodeType="withEffect">
                                  <p:stCondLst>
                                    <p:cond delay="1000"/>
                                  </p:stCondLst>
                                  <p:childTnLst>
                                    <p:set>
                                      <p:cBhvr>
                                        <p:cTn id="9" dur="1" fill="hold">
                                          <p:stCondLst>
                                            <p:cond delay="0"/>
                                          </p:stCondLst>
                                        </p:cTn>
                                        <p:tgtEl>
                                          <p:spTgt spid="19"/>
                                        </p:tgtEl>
                                        <p:attrNameLst>
                                          <p:attrName>style.visibility</p:attrName>
                                        </p:attrNameLst>
                                      </p:cBhvr>
                                      <p:to>
                                        <p:strVal val="visible"/>
                                      </p:to>
                                    </p:set>
                                    <p:animEffect transition="in" filter="strips(downRight)">
                                      <p:cBhvr>
                                        <p:cTn id="1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M7.1	</a:t>
            </a:r>
            <a:r>
              <a:rPr lang="en-US" sz="2800" dirty="0" smtClean="0">
                <a:solidFill>
                  <a:srgbClr val="000000"/>
                </a:solidFill>
                <a:ea typeface="ＭＳ Ｐゴシック" charset="0"/>
              </a:rPr>
              <a:t>Introduction </a:t>
            </a:r>
            <a:endParaRPr lang="en-US" sz="2800" dirty="0">
              <a:solidFill>
                <a:srgbClr val="000000"/>
              </a:solidFill>
              <a:ea typeface="ＭＳ Ｐゴシック" charset="0"/>
            </a:endParaRP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M7.2	</a:t>
            </a:r>
            <a:r>
              <a:rPr lang="en-US" sz="2800" dirty="0" smtClean="0">
                <a:solidFill>
                  <a:srgbClr val="000000"/>
                </a:solidFill>
                <a:ea typeface="ＭＳ Ｐゴシック" charset="0"/>
              </a:rPr>
              <a:t>How </a:t>
            </a:r>
            <a:r>
              <a:rPr lang="en-US" sz="2800" dirty="0">
                <a:solidFill>
                  <a:srgbClr val="000000"/>
                </a:solidFill>
                <a:ea typeface="ＭＳ Ｐゴシック" charset="0"/>
              </a:rPr>
              <a:t>to Set Up the Initial Simplex Solution </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M7.3	</a:t>
            </a:r>
            <a:r>
              <a:rPr lang="en-US" sz="2800" dirty="0" smtClean="0">
                <a:solidFill>
                  <a:srgbClr val="000000"/>
                </a:solidFill>
                <a:ea typeface="ＭＳ Ｐゴシック" charset="0"/>
              </a:rPr>
              <a:t>Simplex </a:t>
            </a:r>
            <a:r>
              <a:rPr lang="en-US" sz="2800" dirty="0">
                <a:solidFill>
                  <a:srgbClr val="000000"/>
                </a:solidFill>
                <a:ea typeface="ＭＳ Ｐゴシック" charset="0"/>
              </a:rPr>
              <a:t>Solution Procedures </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M7.4	</a:t>
            </a:r>
            <a:r>
              <a:rPr lang="en-US" sz="2800" dirty="0" smtClean="0">
                <a:solidFill>
                  <a:srgbClr val="000000"/>
                </a:solidFill>
                <a:ea typeface="ＭＳ Ｐゴシック" charset="0"/>
              </a:rPr>
              <a:t>The </a:t>
            </a:r>
            <a:r>
              <a:rPr lang="en-US" sz="2800" dirty="0">
                <a:solidFill>
                  <a:srgbClr val="000000"/>
                </a:solidFill>
                <a:ea typeface="ＭＳ Ｐゴシック" charset="0"/>
              </a:rPr>
              <a:t>Second Simplex Tableau </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M7.5	</a:t>
            </a:r>
            <a:r>
              <a:rPr lang="en-US" sz="2800" dirty="0" smtClean="0">
                <a:solidFill>
                  <a:srgbClr val="000000"/>
                </a:solidFill>
                <a:ea typeface="ＭＳ Ｐゴシック" charset="0"/>
              </a:rPr>
              <a:t>Developing </a:t>
            </a:r>
            <a:r>
              <a:rPr lang="en-US" sz="2800" dirty="0">
                <a:solidFill>
                  <a:srgbClr val="000000"/>
                </a:solidFill>
                <a:ea typeface="ＭＳ Ｐゴシック" charset="0"/>
              </a:rPr>
              <a:t>the Third Tableau </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M7.6	</a:t>
            </a:r>
            <a:r>
              <a:rPr lang="en-US" sz="2800" dirty="0" smtClean="0">
                <a:solidFill>
                  <a:srgbClr val="000000"/>
                </a:solidFill>
                <a:ea typeface="ＭＳ Ｐゴシック" charset="0"/>
              </a:rPr>
              <a:t>Review </a:t>
            </a:r>
            <a:r>
              <a:rPr lang="en-US" sz="2800" dirty="0">
                <a:solidFill>
                  <a:srgbClr val="000000"/>
                </a:solidFill>
                <a:ea typeface="ＭＳ Ｐゴシック" charset="0"/>
              </a:rPr>
              <a:t>of Procedures for Solving LP Maximization Problems </a:t>
            </a: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60420" name="TextBox 8"/>
          <p:cNvSpPr txBox="1">
            <a:spLocks noChangeArrowheads="1"/>
          </p:cNvSpPr>
          <p:nvPr/>
        </p:nvSpPr>
        <p:spPr bwMode="auto">
          <a:xfrm>
            <a:off x="2463800" y="519113"/>
            <a:ext cx="4800600" cy="708025"/>
          </a:xfrm>
          <a:prstGeom prst="rect">
            <a:avLst/>
          </a:prstGeom>
          <a:noFill/>
          <a:ln w="9525">
            <a:noFill/>
            <a:miter lim="800000"/>
            <a:headEnd/>
            <a:tailEnd/>
          </a:ln>
        </p:spPr>
        <p:txBody>
          <a:bodyPr wrap="none">
            <a:spAutoFit/>
          </a:bodyPr>
          <a:lstStyle/>
          <a:p>
            <a:r>
              <a:rPr lang="en-US" sz="4000" b="1">
                <a:solidFill>
                  <a:srgbClr val="FFFFFF"/>
                </a:solidFill>
              </a:rPr>
              <a:t>MODULE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M7 – </a:t>
            </a:r>
            <a:fld id="{A8E5CEF5-0ED3-4A59-90F7-944B2016E994}"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Content Placeholder 2"/>
          <p:cNvSpPr txBox="1">
            <a:spLocks/>
          </p:cNvSpPr>
          <p:nvPr/>
        </p:nvSpPr>
        <p:spPr bwMode="auto">
          <a:xfrm>
            <a:off x="673100" y="1600200"/>
            <a:ext cx="7823200" cy="584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Step 4 – Compute new values for the </a:t>
            </a:r>
            <a:r>
              <a:rPr lang="en-US" sz="2400" i="1"/>
              <a:t>S</a:t>
            </a:r>
            <a:r>
              <a:rPr lang="en-US" sz="2400" baseline="-25000"/>
              <a:t>2</a:t>
            </a:r>
            <a:r>
              <a:rPr lang="en-US" sz="2400"/>
              <a:t> row</a:t>
            </a:r>
          </a:p>
        </p:txBody>
      </p:sp>
      <p:sp>
        <p:nvSpPr>
          <p:cNvPr id="53250" name="Title 1"/>
          <p:cNvSpPr>
            <a:spLocks noGrp="1"/>
          </p:cNvSpPr>
          <p:nvPr>
            <p:ph type="title"/>
          </p:nvPr>
        </p:nvSpPr>
        <p:spPr/>
        <p:txBody>
          <a:bodyPr/>
          <a:lstStyle/>
          <a:p>
            <a:r>
              <a:rPr lang="en-US" smtClean="0">
                <a:latin typeface="Arial" charset="0"/>
                <a:cs typeface="Arial" charset="0"/>
              </a:rPr>
              <a:t>The Second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9AE4A478-A093-4A2C-9063-12CCDF377044}" type="slidenum">
              <a:rPr lang="en-US"/>
              <a:pPr>
                <a:defRPr/>
              </a:pPr>
              <a:t>30</a:t>
            </a:fld>
            <a:endParaRPr lang="en-US"/>
          </a:p>
        </p:txBody>
      </p:sp>
      <p:graphicFrame>
        <p:nvGraphicFramePr>
          <p:cNvPr id="9" name="Table 8"/>
          <p:cNvGraphicFramePr>
            <a:graphicFrameLocks noGrp="1"/>
          </p:cNvGraphicFramePr>
          <p:nvPr/>
        </p:nvGraphicFramePr>
        <p:xfrm>
          <a:off x="533400" y="2540000"/>
          <a:ext cx="8089900" cy="2590800"/>
        </p:xfrm>
        <a:graphic>
          <a:graphicData uri="http://schemas.openxmlformats.org/drawingml/2006/table">
            <a:tbl>
              <a:tblPr firstRow="1" bandRow="1">
                <a:tableStyleId>{69012ECD-51FC-41F1-AA8D-1B2483CD663E}</a:tableStyleId>
              </a:tblPr>
              <a:tblGrid>
                <a:gridCol w="1371600"/>
                <a:gridCol w="355600"/>
                <a:gridCol w="1333500"/>
                <a:gridCol w="406400"/>
                <a:gridCol w="1727200"/>
                <a:gridCol w="419100"/>
                <a:gridCol w="2476500"/>
              </a:tblGrid>
              <a:tr h="736600">
                <a:tc>
                  <a:txBody>
                    <a:bodyPr/>
                    <a:lstStyle/>
                    <a:p>
                      <a:pPr algn="ctr"/>
                      <a:r>
                        <a:rPr lang="en-US" sz="1400" dirty="0" smtClean="0">
                          <a:latin typeface="Arial"/>
                          <a:cs typeface="Arial"/>
                        </a:rPr>
                        <a:t>Number in New </a:t>
                      </a:r>
                      <a:r>
                        <a:rPr lang="en-US" sz="1400" i="1" dirty="0" smtClean="0">
                          <a:latin typeface="Arial"/>
                          <a:cs typeface="Arial"/>
                        </a:rPr>
                        <a:t>S</a:t>
                      </a:r>
                      <a:r>
                        <a:rPr lang="en-US" sz="1400" baseline="-25000" dirty="0" smtClean="0">
                          <a:latin typeface="Arial"/>
                          <a:cs typeface="Arial"/>
                        </a:rPr>
                        <a:t>2</a:t>
                      </a:r>
                      <a:r>
                        <a:rPr lang="en-US" sz="1400" baseline="0" dirty="0" smtClean="0">
                          <a:latin typeface="Arial"/>
                          <a:cs typeface="Arial"/>
                        </a:rPr>
                        <a:t> Row</a:t>
                      </a:r>
                      <a:endParaRPr lang="en-US" sz="1400" dirty="0">
                        <a:latin typeface="Arial"/>
                        <a:cs typeface="Arial"/>
                      </a:endParaRPr>
                    </a:p>
                  </a:txBody>
                  <a:tcPr anchor="ct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Number in Old </a:t>
                      </a:r>
                      <a:r>
                        <a:rPr lang="en-US" sz="1400" i="1" dirty="0" smtClean="0">
                          <a:latin typeface="Arial"/>
                          <a:cs typeface="Arial"/>
                        </a:rPr>
                        <a:t>S</a:t>
                      </a:r>
                      <a:r>
                        <a:rPr lang="en-US" sz="1400" baseline="-25000" dirty="0" smtClean="0">
                          <a:latin typeface="Arial"/>
                          <a:cs typeface="Arial"/>
                        </a:rPr>
                        <a:t>2</a:t>
                      </a:r>
                      <a:r>
                        <a:rPr lang="en-US" sz="1400" baseline="0" dirty="0" smtClean="0">
                          <a:latin typeface="Arial"/>
                          <a:cs typeface="Arial"/>
                        </a:rPr>
                        <a:t> Row</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Number Below Pivot Number</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Corresponding Number </a:t>
                      </a:r>
                    </a:p>
                    <a:p>
                      <a:pPr algn="ctr"/>
                      <a:r>
                        <a:rPr lang="en-US" sz="1400" dirty="0" smtClean="0">
                          <a:latin typeface="Arial"/>
                          <a:cs typeface="Arial"/>
                        </a:rPr>
                        <a:t>in the New </a:t>
                      </a:r>
                      <a:r>
                        <a:rPr lang="en-US" sz="1400" i="1" dirty="0" smtClean="0">
                          <a:latin typeface="Arial"/>
                          <a:cs typeface="Arial"/>
                        </a:rPr>
                        <a:t>T</a:t>
                      </a:r>
                      <a:r>
                        <a:rPr lang="en-US" sz="1400" dirty="0" smtClean="0">
                          <a:latin typeface="Arial"/>
                          <a:cs typeface="Arial"/>
                        </a:rPr>
                        <a:t> Row</a:t>
                      </a:r>
                      <a:endParaRPr lang="en-US" sz="1400" dirty="0">
                        <a:latin typeface="Arial"/>
                        <a:cs typeface="Arial"/>
                      </a:endParaRPr>
                    </a:p>
                  </a:txBody>
                  <a:tcPr anchor="ct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1</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-2</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1</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40</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240</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53298" name="Group 18"/>
          <p:cNvGrpSpPr>
            <a:grpSpLocks/>
          </p:cNvGrpSpPr>
          <p:nvPr/>
        </p:nvGrpSpPr>
        <p:grpSpPr bwMode="auto">
          <a:xfrm>
            <a:off x="642938" y="2581275"/>
            <a:ext cx="7915275" cy="649288"/>
            <a:chOff x="643467" y="2581275"/>
            <a:chExt cx="7914215" cy="648757"/>
          </a:xfrm>
        </p:grpSpPr>
        <p:sp>
          <p:nvSpPr>
            <p:cNvPr id="11" name="Double Bracket 10"/>
            <p:cNvSpPr/>
            <p:nvPr/>
          </p:nvSpPr>
          <p:spPr>
            <a:xfrm>
              <a:off x="643467" y="2636793"/>
              <a:ext cx="1188878"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2" name="Double Bracket 11"/>
            <p:cNvSpPr/>
            <p:nvPr/>
          </p:nvSpPr>
          <p:spPr>
            <a:xfrm>
              <a:off x="6294210" y="2636793"/>
              <a:ext cx="2201567"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3" name="Double Bracket 12"/>
            <p:cNvSpPr/>
            <p:nvPr/>
          </p:nvSpPr>
          <p:spPr>
            <a:xfrm>
              <a:off x="4140261" y="2636793"/>
              <a:ext cx="1485701"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4" name="Double Bracket 13"/>
            <p:cNvSpPr/>
            <p:nvPr/>
          </p:nvSpPr>
          <p:spPr>
            <a:xfrm>
              <a:off x="2343451" y="2636793"/>
              <a:ext cx="1188879"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7" name="Freeform 16"/>
            <p:cNvSpPr/>
            <p:nvPr/>
          </p:nvSpPr>
          <p:spPr>
            <a:xfrm>
              <a:off x="8460857" y="2581275"/>
              <a:ext cx="96825" cy="648757"/>
            </a:xfrm>
            <a:custGeom>
              <a:avLst/>
              <a:gdLst>
                <a:gd name="connsiteX0" fmla="*/ 0 w 97367"/>
                <a:gd name="connsiteY0" fmla="*/ 0 h 618066"/>
                <a:gd name="connsiteX1" fmla="*/ 97367 w 97367"/>
                <a:gd name="connsiteY1" fmla="*/ 0 h 618066"/>
                <a:gd name="connsiteX2" fmla="*/ 93134 w 97367"/>
                <a:gd name="connsiteY2" fmla="*/ 618066 h 618066"/>
                <a:gd name="connsiteX0" fmla="*/ 2116 w 99483"/>
                <a:gd name="connsiteY0" fmla="*/ 0 h 611716"/>
                <a:gd name="connsiteX1" fmla="*/ 99483 w 99483"/>
                <a:gd name="connsiteY1" fmla="*/ 0 h 611716"/>
                <a:gd name="connsiteX2" fmla="*/ 0 w 99483"/>
                <a:gd name="connsiteY2" fmla="*/ 611716 h 611716"/>
                <a:gd name="connsiteX0" fmla="*/ 2116 w 104119"/>
                <a:gd name="connsiteY0" fmla="*/ 0 h 611716"/>
                <a:gd name="connsiteX1" fmla="*/ 99483 w 104119"/>
                <a:gd name="connsiteY1" fmla="*/ 0 h 611716"/>
                <a:gd name="connsiteX2" fmla="*/ 95250 w 104119"/>
                <a:gd name="connsiteY2" fmla="*/ 607483 h 611716"/>
                <a:gd name="connsiteX3" fmla="*/ 0 w 104119"/>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11716"/>
                <a:gd name="connsiteX1" fmla="*/ 97367 w 97367"/>
                <a:gd name="connsiteY1" fmla="*/ 0 h 611716"/>
                <a:gd name="connsiteX2" fmla="*/ 93134 w 97367"/>
                <a:gd name="connsiteY2" fmla="*/ 607483 h 611716"/>
                <a:gd name="connsiteX3" fmla="*/ 1059 w 97367"/>
                <a:gd name="connsiteY3" fmla="*/ 611716 h 611716"/>
                <a:gd name="connsiteX0" fmla="*/ 0 w 97367"/>
                <a:gd name="connsiteY0" fmla="*/ 0 h 608541"/>
                <a:gd name="connsiteX1" fmla="*/ 97367 w 97367"/>
                <a:gd name="connsiteY1" fmla="*/ 0 h 608541"/>
                <a:gd name="connsiteX2" fmla="*/ 93134 w 97367"/>
                <a:gd name="connsiteY2" fmla="*/ 607483 h 608541"/>
                <a:gd name="connsiteX3" fmla="*/ 7409 w 97367"/>
                <a:gd name="connsiteY3" fmla="*/ 608541 h 608541"/>
              </a:gdLst>
              <a:ahLst/>
              <a:cxnLst>
                <a:cxn ang="0">
                  <a:pos x="connsiteX0" y="connsiteY0"/>
                </a:cxn>
                <a:cxn ang="0">
                  <a:pos x="connsiteX1" y="connsiteY1"/>
                </a:cxn>
                <a:cxn ang="0">
                  <a:pos x="connsiteX2" y="connsiteY2"/>
                </a:cxn>
                <a:cxn ang="0">
                  <a:pos x="connsiteX3" y="connsiteY3"/>
                </a:cxn>
              </a:cxnLst>
              <a:rect l="l" t="t" r="r" b="b"/>
              <a:pathLst>
                <a:path w="97367" h="608541">
                  <a:moveTo>
                    <a:pt x="0" y="0"/>
                  </a:moveTo>
                  <a:lnTo>
                    <a:pt x="97367" y="0"/>
                  </a:lnTo>
                  <a:cubicBezTo>
                    <a:pt x="95250" y="303741"/>
                    <a:pt x="95250" y="303741"/>
                    <a:pt x="93134" y="607483"/>
                  </a:cubicBezTo>
                  <a:lnTo>
                    <a:pt x="7409" y="608541"/>
                  </a:lnTo>
                </a:path>
              </a:pathLst>
            </a:custGeom>
            <a:ln w="28575" cmpd="sng">
              <a:solidFill>
                <a:srgbClr val="FFFFFF"/>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8" name="Freeform 17"/>
            <p:cNvSpPr/>
            <p:nvPr/>
          </p:nvSpPr>
          <p:spPr>
            <a:xfrm flipH="1">
              <a:off x="4051373" y="2581275"/>
              <a:ext cx="96825" cy="648757"/>
            </a:xfrm>
            <a:custGeom>
              <a:avLst/>
              <a:gdLst>
                <a:gd name="connsiteX0" fmla="*/ 0 w 97367"/>
                <a:gd name="connsiteY0" fmla="*/ 0 h 618066"/>
                <a:gd name="connsiteX1" fmla="*/ 97367 w 97367"/>
                <a:gd name="connsiteY1" fmla="*/ 0 h 618066"/>
                <a:gd name="connsiteX2" fmla="*/ 93134 w 97367"/>
                <a:gd name="connsiteY2" fmla="*/ 618066 h 618066"/>
                <a:gd name="connsiteX0" fmla="*/ 2116 w 99483"/>
                <a:gd name="connsiteY0" fmla="*/ 0 h 611716"/>
                <a:gd name="connsiteX1" fmla="*/ 99483 w 99483"/>
                <a:gd name="connsiteY1" fmla="*/ 0 h 611716"/>
                <a:gd name="connsiteX2" fmla="*/ 0 w 99483"/>
                <a:gd name="connsiteY2" fmla="*/ 611716 h 611716"/>
                <a:gd name="connsiteX0" fmla="*/ 2116 w 104119"/>
                <a:gd name="connsiteY0" fmla="*/ 0 h 611716"/>
                <a:gd name="connsiteX1" fmla="*/ 99483 w 104119"/>
                <a:gd name="connsiteY1" fmla="*/ 0 h 611716"/>
                <a:gd name="connsiteX2" fmla="*/ 95250 w 104119"/>
                <a:gd name="connsiteY2" fmla="*/ 607483 h 611716"/>
                <a:gd name="connsiteX3" fmla="*/ 0 w 104119"/>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11716"/>
                <a:gd name="connsiteX1" fmla="*/ 97367 w 97367"/>
                <a:gd name="connsiteY1" fmla="*/ 0 h 611716"/>
                <a:gd name="connsiteX2" fmla="*/ 93134 w 97367"/>
                <a:gd name="connsiteY2" fmla="*/ 607483 h 611716"/>
                <a:gd name="connsiteX3" fmla="*/ 1059 w 97367"/>
                <a:gd name="connsiteY3" fmla="*/ 611716 h 611716"/>
                <a:gd name="connsiteX0" fmla="*/ 0 w 97367"/>
                <a:gd name="connsiteY0" fmla="*/ 0 h 608541"/>
                <a:gd name="connsiteX1" fmla="*/ 97367 w 97367"/>
                <a:gd name="connsiteY1" fmla="*/ 0 h 608541"/>
                <a:gd name="connsiteX2" fmla="*/ 93134 w 97367"/>
                <a:gd name="connsiteY2" fmla="*/ 607483 h 608541"/>
                <a:gd name="connsiteX3" fmla="*/ 7409 w 97367"/>
                <a:gd name="connsiteY3" fmla="*/ 608541 h 608541"/>
              </a:gdLst>
              <a:ahLst/>
              <a:cxnLst>
                <a:cxn ang="0">
                  <a:pos x="connsiteX0" y="connsiteY0"/>
                </a:cxn>
                <a:cxn ang="0">
                  <a:pos x="connsiteX1" y="connsiteY1"/>
                </a:cxn>
                <a:cxn ang="0">
                  <a:pos x="connsiteX2" y="connsiteY2"/>
                </a:cxn>
                <a:cxn ang="0">
                  <a:pos x="connsiteX3" y="connsiteY3"/>
                </a:cxn>
              </a:cxnLst>
              <a:rect l="l" t="t" r="r" b="b"/>
              <a:pathLst>
                <a:path w="97367" h="608541">
                  <a:moveTo>
                    <a:pt x="0" y="0"/>
                  </a:moveTo>
                  <a:lnTo>
                    <a:pt x="97367" y="0"/>
                  </a:lnTo>
                  <a:cubicBezTo>
                    <a:pt x="95250" y="303741"/>
                    <a:pt x="95250" y="303741"/>
                    <a:pt x="93134" y="607483"/>
                  </a:cubicBezTo>
                  <a:lnTo>
                    <a:pt x="7409" y="608541"/>
                  </a:lnTo>
                </a:path>
              </a:pathLst>
            </a:custGeom>
            <a:ln w="28575" cmpd="sng">
              <a:solidFill>
                <a:srgbClr val="FFFFFF"/>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
        <p:nvSpPr>
          <p:cNvPr id="16" name="Rectangle 15"/>
          <p:cNvSpPr/>
          <p:nvPr/>
        </p:nvSpPr>
        <p:spPr>
          <a:xfrm>
            <a:off x="850900" y="889000"/>
            <a:ext cx="8178800" cy="2921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aphicFrame>
        <p:nvGraphicFramePr>
          <p:cNvPr id="20" name="Table 19"/>
          <p:cNvGraphicFramePr>
            <a:graphicFrameLocks noGrp="1"/>
          </p:cNvGraphicFramePr>
          <p:nvPr/>
        </p:nvGraphicFramePr>
        <p:xfrm>
          <a:off x="1663700" y="1943100"/>
          <a:ext cx="6629400" cy="1400175"/>
        </p:xfrm>
        <a:graphic>
          <a:graphicData uri="http://schemas.openxmlformats.org/drawingml/2006/table">
            <a:tbl>
              <a:tblPr firstRow="1" bandRow="1">
                <a:tableStyleId>{69012ECD-51FC-41F1-AA8D-1B2483CD663E}</a:tableStyleId>
              </a:tblPr>
              <a:tblGrid>
                <a:gridCol w="622300"/>
                <a:gridCol w="1841500"/>
                <a:gridCol w="660400"/>
                <a:gridCol w="660400"/>
                <a:gridCol w="660400"/>
                <a:gridCol w="660400"/>
                <a:gridCol w="1523999"/>
              </a:tblGrid>
              <a:tr h="466646">
                <a:tc>
                  <a:txBody>
                    <a:bodyPr/>
                    <a:lstStyle/>
                    <a:p>
                      <a:r>
                        <a:rPr lang="en-US" sz="1600" i="1" dirty="0" smtClean="0">
                          <a:latin typeface="Arial"/>
                          <a:cs typeface="Arial"/>
                        </a:rPr>
                        <a:t>C</a:t>
                      </a:r>
                      <a:r>
                        <a:rPr lang="en-US" sz="1600" i="1" baseline="-25000" dirty="0" smtClean="0">
                          <a:latin typeface="Arial"/>
                          <a:cs typeface="Arial"/>
                        </a:rPr>
                        <a:t>j</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r>
                        <a:rPr lang="en-US" sz="1600" dirty="0" smtClean="0">
                          <a:latin typeface="Arial"/>
                          <a:cs typeface="Arial"/>
                        </a:rPr>
                        <a:t>SOLUTION MIX</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T</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C</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QUANTITY</a:t>
                      </a:r>
                    </a:p>
                  </a:txBody>
                  <a:tcPr anchor="ctr">
                    <a:lnB w="19050" cap="flat" cmpd="sng" algn="ctr">
                      <a:solidFill>
                        <a:scrgbClr r="0" g="0" b="0"/>
                      </a:solidFill>
                      <a:prstDash val="solid"/>
                      <a:round/>
                      <a:headEnd type="none" w="med" len="med"/>
                      <a:tailEnd type="none" w="med" len="med"/>
                    </a:lnB>
                  </a:tcPr>
                </a:tc>
              </a:tr>
              <a:tr h="466646">
                <a:tc>
                  <a:txBody>
                    <a:bodyPr/>
                    <a:lstStyle/>
                    <a:p>
                      <a:r>
                        <a:rPr lang="en-US" sz="1600" dirty="0" smtClean="0">
                          <a:latin typeface="Arial"/>
                          <a:cs typeface="Arial"/>
                        </a:rPr>
                        <a:t>$70</a:t>
                      </a:r>
                      <a:endParaRPr lang="en-US" sz="1600" dirty="0">
                        <a:latin typeface="Arial"/>
                        <a:cs typeface="Arial"/>
                      </a:endParaRPr>
                    </a:p>
                  </a:txBody>
                  <a:tcPr anchor="ctr">
                    <a:lnL w="9525" cap="flat" cmpd="sng" algn="ctr">
                      <a:noFill/>
                      <a:prstDash val="solid"/>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i="1" dirty="0" smtClean="0">
                          <a:latin typeface="Arial"/>
                          <a:cs typeface="Arial"/>
                        </a:rPr>
                        <a:t>T</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0.5</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0.5</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0</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50</a:t>
                      </a:r>
                      <a:endParaRPr lang="en-US" sz="1600" dirty="0">
                        <a:latin typeface="Arial"/>
                        <a:cs typeface="Arial"/>
                      </a:endParaRPr>
                    </a:p>
                  </a:txBody>
                  <a:tcPr anchor="ct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66646">
                <a:tc>
                  <a:txBody>
                    <a:bodyPr/>
                    <a:lstStyle/>
                    <a:p>
                      <a:r>
                        <a:rPr lang="en-US" sz="1600" dirty="0" smtClean="0">
                          <a:latin typeface="Arial"/>
                          <a:cs typeface="Arial"/>
                        </a:rPr>
                        <a:t>$0</a:t>
                      </a:r>
                      <a:endParaRPr lang="en-US" sz="1600" dirty="0">
                        <a:latin typeface="Arial"/>
                        <a:cs typeface="Arial"/>
                      </a:endParaRPr>
                    </a:p>
                  </a:txBody>
                  <a:tcPr anchor="ctr">
                    <a:lnL w="9525" cap="flat" cmpd="sng" algn="ctr">
                      <a:noFill/>
                      <a:prstDash val="solid"/>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0</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–2</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latin typeface="Arial"/>
                          <a:cs typeface="Arial"/>
                        </a:rPr>
                        <a:t>40</a:t>
                      </a:r>
                      <a:endParaRPr lang="en-US" sz="1600" dirty="0">
                        <a:latin typeface="Arial"/>
                        <a:cs typeface="Arial"/>
                      </a:endParaRPr>
                    </a:p>
                  </a:txBody>
                  <a:tcPr anchor="ctr">
                    <a:lnL>
                      <a:noFill/>
                    </a:lnL>
                    <a:lnR w="9525" cap="flat" cmpd="sng" algn="ctr">
                      <a:noFill/>
                      <a:prstDash val="soli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1" name="TextBox 20"/>
          <p:cNvSpPr txBox="1">
            <a:spLocks noChangeArrowheads="1"/>
          </p:cNvSpPr>
          <p:nvPr/>
        </p:nvSpPr>
        <p:spPr bwMode="auto">
          <a:xfrm>
            <a:off x="1549400" y="1268413"/>
            <a:ext cx="3211513" cy="460375"/>
          </a:xfrm>
          <a:prstGeom prst="rect">
            <a:avLst/>
          </a:prstGeom>
          <a:noFill/>
          <a:ln w="9525">
            <a:noFill/>
            <a:miter lim="800000"/>
            <a:headEnd/>
            <a:tailEnd/>
          </a:ln>
        </p:spPr>
        <p:txBody>
          <a:bodyPr wrap="none">
            <a:spAutoFit/>
          </a:bodyPr>
          <a:lstStyle/>
          <a:p>
            <a:pPr marL="342900" indent="-342900">
              <a:buFont typeface="Arial" charset="0"/>
              <a:buChar char="•"/>
            </a:pPr>
            <a:r>
              <a:rPr lang="en-US" sz="2400"/>
              <a:t>The second tableau</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strips(downRight)">
                                      <p:cBhvr>
                                        <p:cTn id="7" dur="1000"/>
                                        <p:tgtEl>
                                          <p:spTgt spid="21"/>
                                        </p:tgtEl>
                                      </p:cBhvr>
                                    </p:animEffect>
                                  </p:childTnLst>
                                </p:cTn>
                              </p:par>
                              <p:par>
                                <p:cTn id="8" presetID="18" presetClass="entr" presetSubtype="6" fill="hold" nodeType="withEffect">
                                  <p:stCondLst>
                                    <p:cond delay="1000"/>
                                  </p:stCondLst>
                                  <p:childTnLst>
                                    <p:set>
                                      <p:cBhvr>
                                        <p:cTn id="9" dur="1" fill="hold">
                                          <p:stCondLst>
                                            <p:cond delay="0"/>
                                          </p:stCondLst>
                                        </p:cTn>
                                        <p:tgtEl>
                                          <p:spTgt spid="20"/>
                                        </p:tgtEl>
                                        <p:attrNameLst>
                                          <p:attrName>style.visibility</p:attrName>
                                        </p:attrNameLst>
                                      </p:cBhvr>
                                      <p:to>
                                        <p:strVal val="visible"/>
                                      </p:to>
                                    </p:set>
                                    <p:animEffect transition="in" filter="strips(downRight)">
                                      <p:cBhvr>
                                        <p:cTn id="1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A8CE71D1-1DCE-4828-8152-4479029F45DC}" type="slidenum">
              <a:rPr lang="en-US"/>
              <a:pPr>
                <a:defRPr/>
              </a:pPr>
              <a:t>31</a:t>
            </a:fld>
            <a:endParaRPr lang="en-US"/>
          </a:p>
        </p:txBody>
      </p:sp>
      <p:sp>
        <p:nvSpPr>
          <p:cNvPr id="54275" name="Title 1"/>
          <p:cNvSpPr>
            <a:spLocks noGrp="1"/>
          </p:cNvSpPr>
          <p:nvPr>
            <p:ph type="title"/>
          </p:nvPr>
        </p:nvSpPr>
        <p:spPr/>
        <p:txBody>
          <a:bodyPr/>
          <a:lstStyle/>
          <a:p>
            <a:r>
              <a:rPr lang="en-US" smtClean="0">
                <a:latin typeface="Arial" charset="0"/>
                <a:cs typeface="Arial" charset="0"/>
              </a:rPr>
              <a:t>The Second Simplex Tableau</a:t>
            </a:r>
          </a:p>
        </p:txBody>
      </p:sp>
      <p:sp>
        <p:nvSpPr>
          <p:cNvPr id="54276" name="Content Placeholder 2"/>
          <p:cNvSpPr>
            <a:spLocks noGrp="1"/>
          </p:cNvSpPr>
          <p:nvPr>
            <p:ph idx="1"/>
          </p:nvPr>
        </p:nvSpPr>
        <p:spPr>
          <a:xfrm>
            <a:off x="673100" y="1600200"/>
            <a:ext cx="7823200" cy="584200"/>
          </a:xfrm>
        </p:spPr>
        <p:txBody>
          <a:bodyPr/>
          <a:lstStyle/>
          <a:p>
            <a:r>
              <a:rPr lang="en-US" sz="2400" smtClean="0">
                <a:latin typeface="Arial" charset="0"/>
                <a:cs typeface="Arial" charset="0"/>
              </a:rPr>
              <a:t>Step 5 – Introduce the effect of the objective function</a:t>
            </a:r>
          </a:p>
        </p:txBody>
      </p:sp>
      <p:sp>
        <p:nvSpPr>
          <p:cNvPr id="6" name="TextBox 5"/>
          <p:cNvSpPr txBox="1">
            <a:spLocks noChangeArrowheads="1"/>
          </p:cNvSpPr>
          <p:nvPr/>
        </p:nvSpPr>
        <p:spPr bwMode="auto">
          <a:xfrm>
            <a:off x="927100" y="2532063"/>
            <a:ext cx="7696200" cy="2092325"/>
          </a:xfrm>
          <a:prstGeom prst="rect">
            <a:avLst/>
          </a:prstGeom>
          <a:noFill/>
          <a:ln w="9525">
            <a:noFill/>
            <a:miter lim="800000"/>
            <a:headEnd/>
            <a:tailEnd/>
          </a:ln>
        </p:spPr>
        <p:txBody>
          <a:bodyPr>
            <a:spAutoFit/>
          </a:bodyPr>
          <a:lstStyle/>
          <a:p>
            <a:pPr>
              <a:spcAft>
                <a:spcPts val="300"/>
              </a:spcAft>
              <a:tabLst>
                <a:tab pos="2692400" algn="r"/>
                <a:tab pos="2870200" algn="l"/>
                <a:tab pos="5740400" algn="l"/>
              </a:tabLst>
            </a:pPr>
            <a:r>
              <a:rPr lang="en-US" sz="2400"/>
              <a:t>	</a:t>
            </a:r>
            <a:r>
              <a:rPr lang="en-US" sz="2400" i="1"/>
              <a:t>Z</a:t>
            </a:r>
            <a:r>
              <a:rPr lang="en-US" sz="2400" i="1" baseline="-25000"/>
              <a:t>j</a:t>
            </a:r>
            <a:r>
              <a:rPr lang="en-US" sz="2400"/>
              <a:t> (for </a:t>
            </a:r>
            <a:r>
              <a:rPr lang="en-US" sz="2400" i="1"/>
              <a:t>T</a:t>
            </a:r>
            <a:r>
              <a:rPr lang="en-US" sz="2400"/>
              <a:t> column) =	($70)(1) + ($0)(0)	= $70</a:t>
            </a:r>
          </a:p>
          <a:p>
            <a:pPr>
              <a:spcAft>
                <a:spcPts val="300"/>
              </a:spcAft>
              <a:tabLst>
                <a:tab pos="2692400" algn="r"/>
                <a:tab pos="2870200" algn="l"/>
                <a:tab pos="5740400" algn="l"/>
              </a:tabLst>
            </a:pPr>
            <a:r>
              <a:rPr lang="en-US" sz="2400"/>
              <a:t>	</a:t>
            </a:r>
            <a:r>
              <a:rPr lang="en-US" sz="2400" i="1"/>
              <a:t>Z</a:t>
            </a:r>
            <a:r>
              <a:rPr lang="en-US" sz="2400" i="1" baseline="-25000"/>
              <a:t>j</a:t>
            </a:r>
            <a:r>
              <a:rPr lang="en-US" sz="2400"/>
              <a:t> (for </a:t>
            </a:r>
            <a:r>
              <a:rPr lang="en-US" sz="2400" i="1"/>
              <a:t>C</a:t>
            </a:r>
            <a:r>
              <a:rPr lang="en-US" sz="2400"/>
              <a:t> column) =	($70)(0.5) + ($0)(1)	= $35</a:t>
            </a:r>
          </a:p>
          <a:p>
            <a:pPr>
              <a:spcAft>
                <a:spcPts val="300"/>
              </a:spcAft>
              <a:tabLst>
                <a:tab pos="2692400" algn="r"/>
                <a:tab pos="2870200" algn="l"/>
                <a:tab pos="5740400" algn="l"/>
              </a:tabLst>
            </a:pPr>
            <a:r>
              <a:rPr lang="en-US" sz="2400"/>
              <a:t>	</a:t>
            </a:r>
            <a:r>
              <a:rPr lang="en-US" sz="2400" i="1"/>
              <a:t>Z</a:t>
            </a:r>
            <a:r>
              <a:rPr lang="en-US" sz="2400" i="1" baseline="-25000"/>
              <a:t>j</a:t>
            </a:r>
            <a:r>
              <a:rPr lang="en-US" sz="2400"/>
              <a:t> (for </a:t>
            </a:r>
            <a:r>
              <a:rPr lang="en-US" sz="2400" i="1"/>
              <a:t>S</a:t>
            </a:r>
            <a:r>
              <a:rPr lang="en-US" sz="2400" baseline="-25000"/>
              <a:t>1</a:t>
            </a:r>
            <a:r>
              <a:rPr lang="en-US" sz="2400" i="1"/>
              <a:t> </a:t>
            </a:r>
            <a:r>
              <a:rPr lang="en-US" sz="2400"/>
              <a:t>column) =	($70)(0.5) + ($0)(–2)	= $35</a:t>
            </a:r>
          </a:p>
          <a:p>
            <a:pPr>
              <a:spcAft>
                <a:spcPts val="300"/>
              </a:spcAft>
              <a:tabLst>
                <a:tab pos="2692400" algn="r"/>
                <a:tab pos="2870200" algn="l"/>
                <a:tab pos="5740400" algn="l"/>
              </a:tabLst>
            </a:pPr>
            <a:r>
              <a:rPr lang="en-US" sz="2400"/>
              <a:t>	</a:t>
            </a:r>
            <a:r>
              <a:rPr lang="en-US" sz="2400" i="1"/>
              <a:t>Z</a:t>
            </a:r>
            <a:r>
              <a:rPr lang="en-US" sz="2400" i="1" baseline="-25000"/>
              <a:t>j</a:t>
            </a:r>
            <a:r>
              <a:rPr lang="en-US" sz="2400"/>
              <a:t> (for </a:t>
            </a:r>
            <a:r>
              <a:rPr lang="en-US" sz="2400" i="1"/>
              <a:t>S</a:t>
            </a:r>
            <a:r>
              <a:rPr lang="en-US" sz="2400" baseline="-25000"/>
              <a:t>2</a:t>
            </a:r>
            <a:r>
              <a:rPr lang="en-US" sz="2400" i="1"/>
              <a:t> </a:t>
            </a:r>
            <a:r>
              <a:rPr lang="en-US" sz="2400"/>
              <a:t>column) =	($70)(0) + ($0)(1)	= $0</a:t>
            </a:r>
          </a:p>
          <a:p>
            <a:pPr>
              <a:spcAft>
                <a:spcPts val="300"/>
              </a:spcAft>
              <a:tabLst>
                <a:tab pos="2692400" algn="r"/>
                <a:tab pos="2870200" algn="l"/>
                <a:tab pos="5740400" algn="l"/>
              </a:tabLst>
            </a:pPr>
            <a:r>
              <a:rPr lang="en-US" sz="2400"/>
              <a:t>	</a:t>
            </a:r>
            <a:r>
              <a:rPr lang="en-US" sz="2400" i="1"/>
              <a:t>Z</a:t>
            </a:r>
            <a:r>
              <a:rPr lang="en-US" sz="2400" i="1" baseline="-25000"/>
              <a:t>j</a:t>
            </a:r>
            <a:r>
              <a:rPr lang="en-US" sz="2400"/>
              <a:t> (for total profit) =	($70)(50) + ($0)(40)	= $3,500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Content Placeholder 2"/>
          <p:cNvSpPr txBox="1">
            <a:spLocks/>
          </p:cNvSpPr>
          <p:nvPr/>
        </p:nvSpPr>
        <p:spPr bwMode="auto">
          <a:xfrm>
            <a:off x="673100" y="1600200"/>
            <a:ext cx="7823200" cy="495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Step 5 – Introduce the effect of the objective function</a:t>
            </a:r>
            <a:endParaRPr lang="en-US" sz="2400" i="1"/>
          </a:p>
        </p:txBody>
      </p:sp>
      <p:sp>
        <p:nvSpPr>
          <p:cNvPr id="55298" name="Title 1"/>
          <p:cNvSpPr>
            <a:spLocks noGrp="1"/>
          </p:cNvSpPr>
          <p:nvPr>
            <p:ph type="title"/>
          </p:nvPr>
        </p:nvSpPr>
        <p:spPr/>
        <p:txBody>
          <a:bodyPr/>
          <a:lstStyle/>
          <a:p>
            <a:r>
              <a:rPr lang="en-US" smtClean="0">
                <a:latin typeface="Arial" charset="0"/>
                <a:cs typeface="Arial" charset="0"/>
              </a:rPr>
              <a:t>The Second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D0033685-C49F-48A1-94C8-405E5C5C5449}" type="slidenum">
              <a:rPr lang="en-US"/>
              <a:pPr>
                <a:defRPr/>
              </a:pPr>
              <a:t>32</a:t>
            </a:fld>
            <a:endParaRPr lang="en-US"/>
          </a:p>
        </p:txBody>
      </p:sp>
      <p:graphicFrame>
        <p:nvGraphicFramePr>
          <p:cNvPr id="6" name="Table 5"/>
          <p:cNvGraphicFramePr>
            <a:graphicFrameLocks noGrp="1"/>
          </p:cNvGraphicFramePr>
          <p:nvPr/>
        </p:nvGraphicFramePr>
        <p:xfrm>
          <a:off x="1282700" y="2970213"/>
          <a:ext cx="6629400" cy="2393950"/>
        </p:xfrm>
        <a:graphic>
          <a:graphicData uri="http://schemas.openxmlformats.org/drawingml/2006/table">
            <a:tbl>
              <a:tblPr firstRow="1" bandRow="1">
                <a:tableStyleId>{69012ECD-51FC-41F1-AA8D-1B2483CD663E}</a:tableStyleId>
              </a:tblPr>
              <a:tblGrid>
                <a:gridCol w="911455"/>
                <a:gridCol w="1357375"/>
                <a:gridCol w="695655"/>
                <a:gridCol w="695655"/>
                <a:gridCol w="695655"/>
                <a:gridCol w="695655"/>
                <a:gridCol w="1577949"/>
              </a:tblGrid>
              <a:tr h="374491">
                <a:tc>
                  <a:txBody>
                    <a:bodyPr/>
                    <a:lstStyle/>
                    <a:p>
                      <a:r>
                        <a:rPr lang="en-US" sz="1600" b="1" i="1" dirty="0" smtClean="0">
                          <a:solidFill>
                            <a:schemeClr val="bg1"/>
                          </a:solidFill>
                          <a:latin typeface="Arial"/>
                          <a:cs typeface="Arial"/>
                        </a:rPr>
                        <a:t>C</a:t>
                      </a:r>
                      <a:r>
                        <a:rPr lang="en-US" sz="1600" b="1" i="1" baseline="-25000" dirty="0" smtClean="0">
                          <a:solidFill>
                            <a:schemeClr val="bg1"/>
                          </a:solidFill>
                          <a:latin typeface="Arial"/>
                          <a:cs typeface="Arial"/>
                        </a:rPr>
                        <a:t>j</a:t>
                      </a:r>
                      <a:endParaRPr lang="en-US" sz="1600" b="1" i="1" dirty="0">
                        <a:solidFill>
                          <a:schemeClr val="bg1"/>
                        </a:solidFill>
                        <a:latin typeface="Arial"/>
                        <a:cs typeface="Arial"/>
                      </a:endParaRPr>
                    </a:p>
                  </a:txBody>
                  <a:tcPr>
                    <a:lnB w="19050" cap="flat" cmpd="sng" algn="ctr">
                      <a:noFill/>
                      <a:prstDash val="solid"/>
                      <a:round/>
                      <a:headEnd type="none" w="med" len="med"/>
                      <a:tailEnd type="none" w="med" len="med"/>
                    </a:lnB>
                  </a:tcPr>
                </a:tc>
                <a:tc>
                  <a:txBody>
                    <a:bodyPr/>
                    <a:lstStyle/>
                    <a:p>
                      <a:endParaRPr lang="en-US" sz="1600" dirty="0">
                        <a:latin typeface="Arial"/>
                        <a:cs typeface="Arial"/>
                      </a:endParaRPr>
                    </a:p>
                  </a:txBody>
                  <a:tcPr>
                    <a:lnB w="1905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$70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$50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algn="ctr"/>
                      <a:endParaRPr lang="en-US" sz="1600" dirty="0" smtClean="0">
                        <a:latin typeface="Arial"/>
                        <a:cs typeface="Arial"/>
                      </a:endParaRPr>
                    </a:p>
                  </a:txBody>
                  <a:tcPr anchor="b">
                    <a:lnB w="19050" cap="flat" cmpd="sng" algn="ctr">
                      <a:noFill/>
                      <a:prstDash val="solid"/>
                      <a:round/>
                      <a:headEnd type="none" w="med" len="med"/>
                      <a:tailEnd type="none" w="med" len="med"/>
                    </a:lnB>
                  </a:tcPr>
                </a:tc>
              </a:tr>
              <a:tr h="504171">
                <a:tc>
                  <a:txBody>
                    <a:bodyPr/>
                    <a:lstStyle/>
                    <a:p>
                      <a:endParaRPr lang="en-US" dirty="0"/>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r>
                        <a:rPr lang="en-US" sz="1600" b="1" dirty="0" smtClean="0">
                          <a:solidFill>
                            <a:schemeClr val="bg1"/>
                          </a:solidFill>
                          <a:latin typeface="Arial"/>
                          <a:cs typeface="Arial"/>
                        </a:rPr>
                        <a:t>SOLUTION</a:t>
                      </a:r>
                    </a:p>
                    <a:p>
                      <a:r>
                        <a:rPr lang="en-US" sz="1600" b="1" dirty="0" smtClean="0">
                          <a:solidFill>
                            <a:schemeClr val="bg1"/>
                          </a:solidFill>
                          <a:latin typeface="Arial"/>
                          <a:cs typeface="Arial"/>
                        </a:rPr>
                        <a:t>MIX</a:t>
                      </a:r>
                      <a:endParaRPr lang="en-US" sz="1600" b="1" dirty="0">
                        <a:solidFill>
                          <a:schemeClr val="bg1"/>
                        </a:solidFill>
                        <a:latin typeface="Arial"/>
                        <a:cs typeface="Arial"/>
                      </a:endParaRP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T</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C</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1</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2</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dirty="0" smtClean="0">
                          <a:solidFill>
                            <a:schemeClr val="bg1"/>
                          </a:solidFill>
                          <a:latin typeface="Arial"/>
                          <a:cs typeface="Arial"/>
                        </a:rPr>
                        <a:t>QUANTITY</a:t>
                      </a: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r>
              <a:tr h="360045">
                <a:tc>
                  <a:txBody>
                    <a:bodyPr/>
                    <a:lstStyle/>
                    <a:p>
                      <a:r>
                        <a:rPr lang="en-US" sz="1600" dirty="0" smtClean="0">
                          <a:latin typeface="Arial"/>
                          <a:cs typeface="Arial"/>
                        </a:rPr>
                        <a:t>$70</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T</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r>
                        <a:rPr lang="en-US" sz="1600" dirty="0" smtClean="0">
                          <a:latin typeface="Arial"/>
                          <a:cs typeface="Arial"/>
                        </a:rPr>
                        <a:t>$0</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$70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$3,500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r>
                        <a:rPr lang="en-US" sz="1600" i="1" baseline="-25000" dirty="0" smtClean="0">
                          <a:latin typeface="Arial"/>
                          <a:cs typeface="Arial"/>
                        </a:rPr>
                        <a:t>j</a:t>
                      </a:r>
                      <a:r>
                        <a:rPr lang="en-US" sz="1600" baseline="0" dirty="0" smtClean="0">
                          <a:latin typeface="Arial"/>
                          <a:cs typeface="Arial"/>
                        </a:rPr>
                        <a:t> – </a:t>
                      </a:r>
                      <a:r>
                        <a:rPr lang="en-US" sz="1600" i="1" baseline="0"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–$35</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13" name="Group 12"/>
          <p:cNvGrpSpPr>
            <a:grpSpLocks/>
          </p:cNvGrpSpPr>
          <p:nvPr/>
        </p:nvGrpSpPr>
        <p:grpSpPr bwMode="auto">
          <a:xfrm>
            <a:off x="1460500" y="3144838"/>
            <a:ext cx="2128838" cy="723900"/>
            <a:chOff x="845005" y="4065720"/>
            <a:chExt cx="2129365" cy="724142"/>
          </a:xfrm>
        </p:grpSpPr>
        <p:sp>
          <p:nvSpPr>
            <p:cNvPr id="55353" name="Line 24"/>
            <p:cNvSpPr>
              <a:spLocks noChangeShapeType="1"/>
            </p:cNvSpPr>
            <p:nvPr/>
          </p:nvSpPr>
          <p:spPr bwMode="auto">
            <a:xfrm flipH="1">
              <a:off x="845005" y="4254500"/>
              <a:ext cx="0" cy="535362"/>
            </a:xfrm>
            <a:prstGeom prst="line">
              <a:avLst/>
            </a:prstGeom>
            <a:noFill/>
            <a:ln w="38100">
              <a:solidFill>
                <a:schemeClr val="tx1"/>
              </a:solidFill>
              <a:round/>
              <a:headEnd/>
              <a:tailEnd type="triangle" w="sm" len="med"/>
            </a:ln>
          </p:spPr>
          <p:txBody>
            <a:bodyPr/>
            <a:lstStyle/>
            <a:p>
              <a:endParaRPr lang="en-US"/>
            </a:p>
          </p:txBody>
        </p:sp>
        <p:sp>
          <p:nvSpPr>
            <p:cNvPr id="55354" name="Line 24"/>
            <p:cNvSpPr>
              <a:spLocks noChangeShapeType="1"/>
            </p:cNvSpPr>
            <p:nvPr/>
          </p:nvSpPr>
          <p:spPr bwMode="auto">
            <a:xfrm>
              <a:off x="1022366" y="4065720"/>
              <a:ext cx="1952004" cy="0"/>
            </a:xfrm>
            <a:prstGeom prst="line">
              <a:avLst/>
            </a:prstGeom>
            <a:noFill/>
            <a:ln w="38100">
              <a:solidFill>
                <a:schemeClr val="tx1"/>
              </a:solidFill>
              <a:round/>
              <a:headEnd/>
              <a:tailEnd type="triangle" w="sm" len="med"/>
            </a:ln>
          </p:spPr>
          <p:txBody>
            <a:bodyPr/>
            <a:lstStyle/>
            <a:p>
              <a:endParaRPr lang="en-US"/>
            </a:p>
          </p:txBody>
        </p:sp>
      </p:grpSp>
      <p:sp>
        <p:nvSpPr>
          <p:cNvPr id="16" name="Text Box 15"/>
          <p:cNvSpPr txBox="1">
            <a:spLocks noChangeArrowheads="1"/>
          </p:cNvSpPr>
          <p:nvPr/>
        </p:nvSpPr>
        <p:spPr bwMode="auto">
          <a:xfrm>
            <a:off x="1193800" y="2243138"/>
            <a:ext cx="5707063" cy="307975"/>
          </a:xfrm>
          <a:prstGeom prst="rect">
            <a:avLst/>
          </a:prstGeom>
          <a:noFill/>
          <a:ln w="9525">
            <a:noFill/>
            <a:miter lim="800000"/>
            <a:headEnd/>
            <a:tailEnd/>
          </a:ln>
        </p:spPr>
        <p:txBody>
          <a:bodyPr wrap="none">
            <a:spAutoFit/>
          </a:bodyPr>
          <a:lstStyle/>
          <a:p>
            <a:r>
              <a:rPr lang="en-US" sz="1400">
                <a:ea typeface="MS PGothic" pitchFamily="34" charset="-128"/>
              </a:rPr>
              <a:t>TABLE M7.4 – Completed Second Simplex Tableau for Flair Furniture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par>
                                <p:cTn id="8" presetID="18" presetClass="entr" presetSubtype="6" fill="hold" nodeType="withEffect">
                                  <p:stCondLst>
                                    <p:cond delay="1000"/>
                                  </p:stCondLst>
                                  <p:childTnLst>
                                    <p:set>
                                      <p:cBhvr>
                                        <p:cTn id="9" dur="1" fill="hold">
                                          <p:stCondLst>
                                            <p:cond delay="0"/>
                                          </p:stCondLst>
                                        </p:cTn>
                                        <p:tgtEl>
                                          <p:spTgt spid="13"/>
                                        </p:tgtEl>
                                        <p:attrNameLst>
                                          <p:attrName>style.visibility</p:attrName>
                                        </p:attrNameLst>
                                      </p:cBhvr>
                                      <p:to>
                                        <p:strVal val="visible"/>
                                      </p:to>
                                    </p:set>
                                    <p:animEffect transition="in" filter="strips(downRight)">
                                      <p:cBhvr>
                                        <p:cTn id="10" dur="1000"/>
                                        <p:tgtEl>
                                          <p:spTgt spid="13"/>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Content Placeholder 2"/>
          <p:cNvSpPr txBox="1">
            <a:spLocks/>
          </p:cNvSpPr>
          <p:nvPr/>
        </p:nvSpPr>
        <p:spPr bwMode="auto">
          <a:xfrm>
            <a:off x="673100" y="1600200"/>
            <a:ext cx="7823200" cy="495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Step 5 – Introduce the effect of the objective function</a:t>
            </a:r>
            <a:endParaRPr lang="en-US" sz="2400" i="1"/>
          </a:p>
        </p:txBody>
      </p:sp>
      <p:sp>
        <p:nvSpPr>
          <p:cNvPr id="56322" name="Title 1"/>
          <p:cNvSpPr>
            <a:spLocks noGrp="1"/>
          </p:cNvSpPr>
          <p:nvPr>
            <p:ph type="title"/>
          </p:nvPr>
        </p:nvSpPr>
        <p:spPr/>
        <p:txBody>
          <a:bodyPr/>
          <a:lstStyle/>
          <a:p>
            <a:r>
              <a:rPr lang="en-US" smtClean="0">
                <a:latin typeface="Arial" charset="0"/>
                <a:cs typeface="Arial" charset="0"/>
              </a:rPr>
              <a:t>The Second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F2CF3609-FBCB-4501-A055-E0826CC95DBA}" type="slidenum">
              <a:rPr lang="en-US"/>
              <a:pPr>
                <a:defRPr/>
              </a:pPr>
              <a:t>33</a:t>
            </a:fld>
            <a:endParaRPr lang="en-US"/>
          </a:p>
        </p:txBody>
      </p:sp>
      <p:graphicFrame>
        <p:nvGraphicFramePr>
          <p:cNvPr id="6" name="Table 5"/>
          <p:cNvGraphicFramePr>
            <a:graphicFrameLocks noGrp="1"/>
          </p:cNvGraphicFramePr>
          <p:nvPr/>
        </p:nvGraphicFramePr>
        <p:xfrm>
          <a:off x="1282700" y="2970213"/>
          <a:ext cx="6629400" cy="2393950"/>
        </p:xfrm>
        <a:graphic>
          <a:graphicData uri="http://schemas.openxmlformats.org/drawingml/2006/table">
            <a:tbl>
              <a:tblPr firstRow="1" bandRow="1">
                <a:tableStyleId>{69012ECD-51FC-41F1-AA8D-1B2483CD663E}</a:tableStyleId>
              </a:tblPr>
              <a:tblGrid>
                <a:gridCol w="911455"/>
                <a:gridCol w="1357375"/>
                <a:gridCol w="695655"/>
                <a:gridCol w="695655"/>
                <a:gridCol w="695655"/>
                <a:gridCol w="695655"/>
                <a:gridCol w="1577949"/>
              </a:tblGrid>
              <a:tr h="374491">
                <a:tc>
                  <a:txBody>
                    <a:bodyPr/>
                    <a:lstStyle/>
                    <a:p>
                      <a:r>
                        <a:rPr lang="en-US" sz="1600" b="1" i="1" dirty="0" smtClean="0">
                          <a:solidFill>
                            <a:schemeClr val="bg1"/>
                          </a:solidFill>
                          <a:latin typeface="Arial"/>
                          <a:cs typeface="Arial"/>
                        </a:rPr>
                        <a:t>C</a:t>
                      </a:r>
                      <a:r>
                        <a:rPr lang="en-US" sz="1600" b="1" i="1" baseline="-25000" dirty="0" smtClean="0">
                          <a:solidFill>
                            <a:schemeClr val="bg1"/>
                          </a:solidFill>
                          <a:latin typeface="Arial"/>
                          <a:cs typeface="Arial"/>
                        </a:rPr>
                        <a:t>j</a:t>
                      </a:r>
                      <a:endParaRPr lang="en-US" sz="1600" b="1" i="1" dirty="0">
                        <a:solidFill>
                          <a:schemeClr val="bg1"/>
                        </a:solidFill>
                        <a:latin typeface="Arial"/>
                        <a:cs typeface="Arial"/>
                      </a:endParaRPr>
                    </a:p>
                  </a:txBody>
                  <a:tcPr>
                    <a:lnB w="19050" cap="flat" cmpd="sng" algn="ctr">
                      <a:noFill/>
                      <a:prstDash val="solid"/>
                      <a:round/>
                      <a:headEnd type="none" w="med" len="med"/>
                      <a:tailEnd type="none" w="med" len="med"/>
                    </a:lnB>
                  </a:tcPr>
                </a:tc>
                <a:tc>
                  <a:txBody>
                    <a:bodyPr/>
                    <a:lstStyle/>
                    <a:p>
                      <a:endParaRPr lang="en-US" sz="1600" dirty="0">
                        <a:latin typeface="Arial"/>
                        <a:cs typeface="Arial"/>
                      </a:endParaRPr>
                    </a:p>
                  </a:txBody>
                  <a:tcPr>
                    <a:lnB w="1905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$70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$50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algn="ctr"/>
                      <a:endParaRPr lang="en-US" sz="1600" dirty="0" smtClean="0">
                        <a:latin typeface="Arial"/>
                        <a:cs typeface="Arial"/>
                      </a:endParaRPr>
                    </a:p>
                  </a:txBody>
                  <a:tcPr anchor="b">
                    <a:lnB w="19050" cap="flat" cmpd="sng" algn="ctr">
                      <a:noFill/>
                      <a:prstDash val="solid"/>
                      <a:round/>
                      <a:headEnd type="none" w="med" len="med"/>
                      <a:tailEnd type="none" w="med" len="med"/>
                    </a:lnB>
                  </a:tcPr>
                </a:tc>
              </a:tr>
              <a:tr h="504171">
                <a:tc>
                  <a:txBody>
                    <a:bodyPr/>
                    <a:lstStyle/>
                    <a:p>
                      <a:endParaRPr lang="en-US" dirty="0"/>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r>
                        <a:rPr lang="en-US" sz="1600" b="1" dirty="0" smtClean="0">
                          <a:solidFill>
                            <a:schemeClr val="bg1"/>
                          </a:solidFill>
                          <a:latin typeface="Arial"/>
                          <a:cs typeface="Arial"/>
                        </a:rPr>
                        <a:t>SOLUTION</a:t>
                      </a:r>
                    </a:p>
                    <a:p>
                      <a:r>
                        <a:rPr lang="en-US" sz="1600" b="1" dirty="0" smtClean="0">
                          <a:solidFill>
                            <a:schemeClr val="bg1"/>
                          </a:solidFill>
                          <a:latin typeface="Arial"/>
                          <a:cs typeface="Arial"/>
                        </a:rPr>
                        <a:t>MIX</a:t>
                      </a:r>
                      <a:endParaRPr lang="en-US" sz="1600" b="1" dirty="0">
                        <a:solidFill>
                          <a:schemeClr val="bg1"/>
                        </a:solidFill>
                        <a:latin typeface="Arial"/>
                        <a:cs typeface="Arial"/>
                      </a:endParaRP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T</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C</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1</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2</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dirty="0" smtClean="0">
                          <a:solidFill>
                            <a:schemeClr val="bg1"/>
                          </a:solidFill>
                          <a:latin typeface="Arial"/>
                          <a:cs typeface="Arial"/>
                        </a:rPr>
                        <a:t>QUANTITY</a:t>
                      </a: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r>
              <a:tr h="360045">
                <a:tc>
                  <a:txBody>
                    <a:bodyPr/>
                    <a:lstStyle/>
                    <a:p>
                      <a:r>
                        <a:rPr lang="en-US" sz="1600" dirty="0" smtClean="0">
                          <a:latin typeface="Arial"/>
                          <a:cs typeface="Arial"/>
                        </a:rPr>
                        <a:t>$70</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T</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r>
                        <a:rPr lang="en-US" sz="1600" dirty="0" smtClean="0">
                          <a:latin typeface="Arial"/>
                          <a:cs typeface="Arial"/>
                        </a:rPr>
                        <a:t>$0</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$70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$3,500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r>
                        <a:rPr lang="en-US" sz="1600" i="1" baseline="-25000" dirty="0" smtClean="0">
                          <a:latin typeface="Arial"/>
                          <a:cs typeface="Arial"/>
                        </a:rPr>
                        <a:t>j</a:t>
                      </a:r>
                      <a:r>
                        <a:rPr lang="en-US" sz="1600" baseline="0" dirty="0" smtClean="0">
                          <a:latin typeface="Arial"/>
                          <a:cs typeface="Arial"/>
                        </a:rPr>
                        <a:t> – </a:t>
                      </a:r>
                      <a:r>
                        <a:rPr lang="en-US" sz="1600" i="1" baseline="0"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–$35</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56375" name="Group 12"/>
          <p:cNvGrpSpPr>
            <a:grpSpLocks/>
          </p:cNvGrpSpPr>
          <p:nvPr/>
        </p:nvGrpSpPr>
        <p:grpSpPr bwMode="auto">
          <a:xfrm>
            <a:off x="1460500" y="3144838"/>
            <a:ext cx="2128838" cy="723900"/>
            <a:chOff x="845005" y="4065720"/>
            <a:chExt cx="2129365" cy="724142"/>
          </a:xfrm>
        </p:grpSpPr>
        <p:sp>
          <p:nvSpPr>
            <p:cNvPr id="56436" name="Line 24"/>
            <p:cNvSpPr>
              <a:spLocks noChangeShapeType="1"/>
            </p:cNvSpPr>
            <p:nvPr/>
          </p:nvSpPr>
          <p:spPr bwMode="auto">
            <a:xfrm flipH="1">
              <a:off x="845005" y="4254500"/>
              <a:ext cx="0" cy="535362"/>
            </a:xfrm>
            <a:prstGeom prst="line">
              <a:avLst/>
            </a:prstGeom>
            <a:noFill/>
            <a:ln w="38100">
              <a:solidFill>
                <a:schemeClr val="tx1"/>
              </a:solidFill>
              <a:round/>
              <a:headEnd/>
              <a:tailEnd type="triangle" w="sm" len="med"/>
            </a:ln>
          </p:spPr>
          <p:txBody>
            <a:bodyPr/>
            <a:lstStyle/>
            <a:p>
              <a:endParaRPr lang="en-US"/>
            </a:p>
          </p:txBody>
        </p:sp>
        <p:sp>
          <p:nvSpPr>
            <p:cNvPr id="56437" name="Line 24"/>
            <p:cNvSpPr>
              <a:spLocks noChangeShapeType="1"/>
            </p:cNvSpPr>
            <p:nvPr/>
          </p:nvSpPr>
          <p:spPr bwMode="auto">
            <a:xfrm>
              <a:off x="1022366" y="4065720"/>
              <a:ext cx="1952004" cy="0"/>
            </a:xfrm>
            <a:prstGeom prst="line">
              <a:avLst/>
            </a:prstGeom>
            <a:noFill/>
            <a:ln w="38100">
              <a:solidFill>
                <a:schemeClr val="tx1"/>
              </a:solidFill>
              <a:round/>
              <a:headEnd/>
              <a:tailEnd type="triangle" w="sm" len="med"/>
            </a:ln>
          </p:spPr>
          <p:txBody>
            <a:bodyPr/>
            <a:lstStyle/>
            <a:p>
              <a:endParaRPr lang="en-US"/>
            </a:p>
          </p:txBody>
        </p:sp>
      </p:grpSp>
      <p:sp>
        <p:nvSpPr>
          <p:cNvPr id="56376" name="Text Box 15"/>
          <p:cNvSpPr txBox="1">
            <a:spLocks noChangeArrowheads="1"/>
          </p:cNvSpPr>
          <p:nvPr/>
        </p:nvSpPr>
        <p:spPr bwMode="auto">
          <a:xfrm>
            <a:off x="1193800" y="2243138"/>
            <a:ext cx="5707063" cy="307975"/>
          </a:xfrm>
          <a:prstGeom prst="rect">
            <a:avLst/>
          </a:prstGeom>
          <a:noFill/>
          <a:ln w="9525">
            <a:noFill/>
            <a:miter lim="800000"/>
            <a:headEnd/>
            <a:tailEnd/>
          </a:ln>
        </p:spPr>
        <p:txBody>
          <a:bodyPr wrap="none">
            <a:spAutoFit/>
          </a:bodyPr>
          <a:lstStyle/>
          <a:p>
            <a:r>
              <a:rPr lang="en-US" sz="1400">
                <a:ea typeface="MS PGothic" pitchFamily="34" charset="-128"/>
              </a:rPr>
              <a:t>TABLE M7.4 – Completed Second Simplex Tableau for Flair Furniture </a:t>
            </a:r>
          </a:p>
        </p:txBody>
      </p:sp>
      <p:sp>
        <p:nvSpPr>
          <p:cNvPr id="18" name="Rectangle 17"/>
          <p:cNvSpPr/>
          <p:nvPr/>
        </p:nvSpPr>
        <p:spPr>
          <a:xfrm>
            <a:off x="685800" y="736600"/>
            <a:ext cx="8178800" cy="38481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aphicFrame>
        <p:nvGraphicFramePr>
          <p:cNvPr id="12" name="Table 11"/>
          <p:cNvGraphicFramePr>
            <a:graphicFrameLocks noGrp="1"/>
          </p:cNvGraphicFramePr>
          <p:nvPr/>
        </p:nvGraphicFramePr>
        <p:xfrm>
          <a:off x="1354138" y="2101850"/>
          <a:ext cx="6850062" cy="2038350"/>
        </p:xfrm>
        <a:graphic>
          <a:graphicData uri="http://schemas.openxmlformats.org/drawingml/2006/table">
            <a:tbl>
              <a:tblPr firstRow="1" bandRow="1">
                <a:tableStyleId>{69012ECD-51FC-41F1-AA8D-1B2483CD663E}</a:tableStyleId>
              </a:tblPr>
              <a:tblGrid>
                <a:gridCol w="2180094"/>
                <a:gridCol w="287939"/>
                <a:gridCol w="603250"/>
                <a:gridCol w="276171"/>
                <a:gridCol w="276279"/>
                <a:gridCol w="666750"/>
                <a:gridCol w="224331"/>
                <a:gridCol w="208280"/>
                <a:gridCol w="843740"/>
                <a:gridCol w="215900"/>
                <a:gridCol w="254000"/>
                <a:gridCol w="577849"/>
                <a:gridCol w="234951"/>
              </a:tblGrid>
              <a:tr h="364941">
                <a:tc>
                  <a:txBody>
                    <a:bodyPr/>
                    <a:lstStyle/>
                    <a:p>
                      <a:pPr algn="l"/>
                      <a:endParaRPr lang="en-US" sz="1800" dirty="0">
                        <a:latin typeface="Arial"/>
                        <a:cs typeface="Arial"/>
                      </a:endParaRPr>
                    </a:p>
                  </a:txBody>
                  <a:tcPr>
                    <a:lnB w="19050" cap="flat" cmpd="sng" algn="ctr">
                      <a:noFill/>
                      <a:prstDash val="solid"/>
                      <a:round/>
                      <a:headEnd type="none" w="med" len="med"/>
                      <a:tailEnd type="none" w="med" len="med"/>
                    </a:lnB>
                  </a:tcPr>
                </a:tc>
                <a:tc gridSpan="1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Arial"/>
                          <a:cs typeface="Arial"/>
                        </a:rPr>
                        <a:t>COLUMN</a:t>
                      </a: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dirty="0" smtClean="0">
                        <a:solidFill>
                          <a:schemeClr val="bg1"/>
                        </a:solidFill>
                        <a:latin typeface="Arial"/>
                        <a:cs typeface="Arial"/>
                      </a:endParaRP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dirty="0" smtClean="0">
                        <a:solidFill>
                          <a:schemeClr val="bg1"/>
                        </a:solidFill>
                        <a:latin typeface="Arial"/>
                        <a:cs typeface="Arial"/>
                      </a:endParaRP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dirty="0" smtClean="0">
                        <a:solidFill>
                          <a:schemeClr val="bg1"/>
                        </a:solidFill>
                        <a:latin typeface="Arial"/>
                        <a:cs typeface="Arial"/>
                      </a:endParaRP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0840">
                <a:tc>
                  <a:txBody>
                    <a:bodyPr/>
                    <a:lstStyle/>
                    <a:p>
                      <a:pPr algn="l"/>
                      <a:endParaRPr lang="en-US" sz="1800" b="1" dirty="0">
                        <a:solidFill>
                          <a:schemeClr val="bg1"/>
                        </a:solidFill>
                        <a:latin typeface="Arial"/>
                        <a:cs typeface="Arial"/>
                      </a:endParaRPr>
                    </a:p>
                  </a:txBody>
                  <a:tcP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gridSpan="3">
                  <a:txBody>
                    <a:bodyPr/>
                    <a:lstStyle/>
                    <a:p>
                      <a:pPr algn="ctr"/>
                      <a:r>
                        <a:rPr lang="en-US" sz="1800" b="1" i="1" dirty="0" smtClean="0">
                          <a:solidFill>
                            <a:schemeClr val="bg1"/>
                          </a:solidFill>
                          <a:latin typeface="Arial"/>
                          <a:cs typeface="Arial"/>
                        </a:rPr>
                        <a:t>T</a:t>
                      </a:r>
                      <a:endParaRPr lang="en-US" sz="18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800" b="1" i="1" dirty="0" smtClean="0">
                          <a:solidFill>
                            <a:schemeClr val="bg1"/>
                          </a:solidFill>
                          <a:latin typeface="Arial"/>
                          <a:cs typeface="Arial"/>
                        </a:rPr>
                        <a:t>C</a:t>
                      </a:r>
                      <a:endParaRPr lang="en-US" sz="18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800" b="1" i="1" dirty="0" smtClean="0">
                          <a:solidFill>
                            <a:schemeClr val="bg1"/>
                          </a:solidFill>
                          <a:latin typeface="Arial"/>
                          <a:cs typeface="Arial"/>
                        </a:rPr>
                        <a:t>S</a:t>
                      </a:r>
                      <a:r>
                        <a:rPr lang="en-US" sz="1800" b="1" baseline="-25000" dirty="0" smtClean="0">
                          <a:solidFill>
                            <a:schemeClr val="bg1"/>
                          </a:solidFill>
                          <a:latin typeface="Arial"/>
                          <a:cs typeface="Arial"/>
                        </a:rPr>
                        <a:t>1</a:t>
                      </a:r>
                      <a:endParaRPr lang="en-US" sz="18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800" b="1" i="1" dirty="0" smtClean="0">
                          <a:solidFill>
                            <a:schemeClr val="bg1"/>
                          </a:solidFill>
                          <a:latin typeface="Arial"/>
                          <a:cs typeface="Arial"/>
                        </a:rPr>
                        <a:t>S</a:t>
                      </a:r>
                      <a:r>
                        <a:rPr lang="en-US" sz="1800" b="1" baseline="-25000" dirty="0" smtClean="0">
                          <a:solidFill>
                            <a:schemeClr val="bg1"/>
                          </a:solidFill>
                          <a:latin typeface="Arial"/>
                          <a:cs typeface="Arial"/>
                        </a:rPr>
                        <a:t>2</a:t>
                      </a:r>
                      <a:endParaRPr lang="en-US" sz="18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r>
              <a:tr h="434039">
                <a:tc>
                  <a:txBody>
                    <a:bodyPr/>
                    <a:lstStyle/>
                    <a:p>
                      <a:pPr algn="l"/>
                      <a:r>
                        <a:rPr lang="en-US" sz="1800" i="1" dirty="0" smtClean="0">
                          <a:latin typeface="Arial"/>
                          <a:cs typeface="Arial"/>
                        </a:rPr>
                        <a:t>C</a:t>
                      </a:r>
                      <a:r>
                        <a:rPr lang="en-US" sz="1800" i="1" baseline="-25000" dirty="0" smtClean="0">
                          <a:latin typeface="Arial"/>
                          <a:cs typeface="Arial"/>
                        </a:rPr>
                        <a:t>j</a:t>
                      </a:r>
                      <a:r>
                        <a:rPr lang="en-US" sz="1800" i="0" baseline="0" dirty="0" smtClean="0">
                          <a:latin typeface="Arial"/>
                          <a:cs typeface="Arial"/>
                        </a:rPr>
                        <a:t> for column</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l"/>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$70</a:t>
                      </a: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$50</a:t>
                      </a: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$0</a:t>
                      </a: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l"/>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r>
              <a:tr h="434039">
                <a:tc>
                  <a:txBody>
                    <a:bodyPr/>
                    <a:lstStyle/>
                    <a:p>
                      <a:pPr algn="l"/>
                      <a:r>
                        <a:rPr lang="en-US" sz="1800" i="1" baseline="0" dirty="0" smtClean="0">
                          <a:latin typeface="Arial"/>
                          <a:cs typeface="Arial"/>
                        </a:rPr>
                        <a:t>Z</a:t>
                      </a:r>
                      <a:r>
                        <a:rPr lang="en-US" sz="1800" i="1" baseline="-25000" dirty="0" smtClean="0">
                          <a:latin typeface="Arial"/>
                          <a:cs typeface="Arial"/>
                        </a:rPr>
                        <a:t>j</a:t>
                      </a:r>
                      <a:r>
                        <a:rPr lang="en-US" sz="1800" i="0" baseline="0" dirty="0" smtClean="0">
                          <a:latin typeface="Arial"/>
                          <a:cs typeface="Arial"/>
                        </a:rPr>
                        <a:t> for column</a:t>
                      </a: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$70</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$35</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$35</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34039">
                <a:tc>
                  <a:txBody>
                    <a:bodyPr/>
                    <a:lstStyle/>
                    <a:p>
                      <a:pPr marL="0" marR="0" indent="0" algn="l" defTabSz="457200" rtl="0" eaLnBrk="1" fontAlgn="auto" latinLnBrk="0" hangingPunct="1">
                        <a:lnSpc>
                          <a:spcPct val="100000"/>
                        </a:lnSpc>
                        <a:spcBef>
                          <a:spcPts val="0"/>
                        </a:spcBef>
                        <a:spcAft>
                          <a:spcPts val="600"/>
                        </a:spcAft>
                        <a:buClrTx/>
                        <a:buSzTx/>
                        <a:buFontTx/>
                        <a:buNone/>
                        <a:tabLst/>
                        <a:defRPr/>
                      </a:pPr>
                      <a:r>
                        <a:rPr lang="en-US" sz="1800" i="1" dirty="0" smtClean="0">
                          <a:latin typeface="Arial"/>
                          <a:cs typeface="Arial"/>
                        </a:rPr>
                        <a:t>C</a:t>
                      </a:r>
                      <a:r>
                        <a:rPr lang="en-US" sz="1800" i="1" baseline="-25000" dirty="0" smtClean="0">
                          <a:latin typeface="Arial"/>
                          <a:cs typeface="Arial"/>
                        </a:rPr>
                        <a:t>j</a:t>
                      </a:r>
                      <a:r>
                        <a:rPr lang="en-US" sz="1800" i="0" baseline="0" dirty="0" smtClean="0">
                          <a:latin typeface="Arial"/>
                          <a:cs typeface="Arial"/>
                        </a:rPr>
                        <a:t> – </a:t>
                      </a:r>
                      <a:r>
                        <a:rPr lang="en-US" sz="1800" i="1" baseline="0" dirty="0" smtClean="0">
                          <a:latin typeface="Arial"/>
                          <a:cs typeface="Arial"/>
                        </a:rPr>
                        <a:t>Z</a:t>
                      </a:r>
                      <a:r>
                        <a:rPr lang="en-US" sz="1800" i="1" baseline="-25000" dirty="0" smtClean="0">
                          <a:latin typeface="Arial"/>
                          <a:cs typeface="Arial"/>
                        </a:rPr>
                        <a:t>j</a:t>
                      </a:r>
                      <a:r>
                        <a:rPr lang="en-US" sz="1800" i="0" baseline="0" dirty="0" smtClean="0">
                          <a:latin typeface="Arial"/>
                          <a:cs typeface="Arial"/>
                        </a:rPr>
                        <a:t> for column</a:t>
                      </a:r>
                      <a:endParaRPr lang="en-US" sz="1800" dirty="0" smtClean="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$15</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–$35</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56435" name="TextBox 2"/>
          <p:cNvSpPr txBox="1">
            <a:spLocks noChangeArrowheads="1"/>
          </p:cNvSpPr>
          <p:nvPr/>
        </p:nvSpPr>
        <p:spPr bwMode="auto">
          <a:xfrm>
            <a:off x="1028700" y="1014413"/>
            <a:ext cx="7366000" cy="831850"/>
          </a:xfrm>
          <a:prstGeom prst="rect">
            <a:avLst/>
          </a:prstGeom>
          <a:noFill/>
          <a:ln w="9525">
            <a:noFill/>
            <a:miter lim="800000"/>
            <a:headEnd/>
            <a:tailEnd/>
          </a:ln>
        </p:spPr>
        <p:txBody>
          <a:bodyPr>
            <a:spAutoFit/>
          </a:bodyPr>
          <a:lstStyle/>
          <a:p>
            <a:pPr marL="342900" indent="-342900">
              <a:buFont typeface="Arial" charset="0"/>
              <a:buChar char="•"/>
            </a:pPr>
            <a:r>
              <a:rPr lang="en-US" sz="2400" i="1"/>
              <a:t>C</a:t>
            </a:r>
            <a:r>
              <a:rPr lang="en-US" sz="2400" i="1" baseline="-25000"/>
              <a:t>j</a:t>
            </a:r>
            <a:r>
              <a:rPr lang="en-US" sz="2400"/>
              <a:t> – </a:t>
            </a:r>
            <a:r>
              <a:rPr lang="en-US" sz="2400" i="1"/>
              <a:t>Z</a:t>
            </a:r>
            <a:r>
              <a:rPr lang="en-US" sz="2400" i="1" baseline="-25000"/>
              <a:t>j</a:t>
            </a:r>
            <a:r>
              <a:rPr lang="en-US" sz="2400"/>
              <a:t> numbers represent net profit at present production mix</a:t>
            </a:r>
          </a:p>
        </p:txBody>
      </p:sp>
    </p:spTree>
  </p:cSld>
  <p:clrMapOvr>
    <a:masterClrMapping/>
  </p:clrMapOvr>
  <p:transition spd="slow">
    <p:strips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Interpreting the Second </a:t>
            </a:r>
            <a:r>
              <a:rPr lang="en-US" dirty="0" smtClean="0"/>
              <a:t>Tableau</a:t>
            </a:r>
            <a:endParaRPr lang="en-US" dirty="0"/>
          </a:p>
        </p:txBody>
      </p:sp>
      <p:sp>
        <p:nvSpPr>
          <p:cNvPr id="3" name="Content Placeholder 2"/>
          <p:cNvSpPr>
            <a:spLocks noGrp="1"/>
          </p:cNvSpPr>
          <p:nvPr>
            <p:ph idx="1"/>
          </p:nvPr>
        </p:nvSpPr>
        <p:spPr>
          <a:xfrm>
            <a:off x="673100" y="1498600"/>
            <a:ext cx="7823200" cy="4818063"/>
          </a:xfrm>
        </p:spPr>
        <p:txBody>
          <a:bodyPr rtlCol="0">
            <a:normAutofit fontScale="92500" lnSpcReduction="10000"/>
          </a:bodyPr>
          <a:lstStyle/>
          <a:p>
            <a:pPr fontAlgn="auto">
              <a:spcBef>
                <a:spcPts val="0"/>
              </a:spcBef>
              <a:buFont typeface="Arial"/>
              <a:buChar char="•"/>
              <a:defRPr/>
            </a:pPr>
            <a:r>
              <a:rPr lang="en-US" sz="2800" dirty="0" smtClean="0"/>
              <a:t>Current solution and resources</a:t>
            </a:r>
          </a:p>
          <a:p>
            <a:pPr lvl="1" fontAlgn="auto">
              <a:spcBef>
                <a:spcPts val="0"/>
              </a:spcBef>
              <a:buFont typeface="Arial"/>
              <a:buChar char="–"/>
              <a:defRPr/>
            </a:pPr>
            <a:r>
              <a:rPr lang="en-US" sz="2400" dirty="0" smtClean="0"/>
              <a:t>Production of 50 tables (</a:t>
            </a:r>
            <a:r>
              <a:rPr lang="en-US" sz="2400" i="1" dirty="0" smtClean="0"/>
              <a:t>T</a:t>
            </a:r>
            <a:r>
              <a:rPr lang="en-US" sz="2400" dirty="0" smtClean="0"/>
              <a:t>) and 0 chairs (</a:t>
            </a:r>
            <a:r>
              <a:rPr lang="en-US" sz="2400" i="1" dirty="0" smtClean="0"/>
              <a:t>C</a:t>
            </a:r>
            <a:r>
              <a:rPr lang="en-US" sz="2400" dirty="0" smtClean="0"/>
              <a:t>)</a:t>
            </a:r>
          </a:p>
          <a:p>
            <a:pPr lvl="1" fontAlgn="auto">
              <a:spcBef>
                <a:spcPts val="0"/>
              </a:spcBef>
              <a:buFont typeface="Arial"/>
              <a:buChar char="–"/>
              <a:defRPr/>
            </a:pPr>
            <a:r>
              <a:rPr lang="en-US" sz="2400" dirty="0" smtClean="0"/>
              <a:t>Profit = $3,500</a:t>
            </a:r>
          </a:p>
          <a:p>
            <a:pPr lvl="1" fontAlgn="auto">
              <a:spcBef>
                <a:spcPts val="0"/>
              </a:spcBef>
              <a:buFont typeface="Arial"/>
              <a:buChar char="–"/>
              <a:defRPr/>
            </a:pPr>
            <a:r>
              <a:rPr lang="en-US" sz="2400" i="1" dirty="0" smtClean="0"/>
              <a:t>T</a:t>
            </a:r>
            <a:r>
              <a:rPr lang="en-US" sz="2400" dirty="0" smtClean="0"/>
              <a:t> is a basic variable, </a:t>
            </a:r>
            <a:r>
              <a:rPr lang="en-US" sz="2400" i="1" dirty="0" smtClean="0"/>
              <a:t>C</a:t>
            </a:r>
            <a:r>
              <a:rPr lang="en-US" sz="2400" dirty="0" smtClean="0"/>
              <a:t> nonbasic</a:t>
            </a:r>
          </a:p>
          <a:p>
            <a:pPr lvl="1" fontAlgn="auto">
              <a:spcBef>
                <a:spcPts val="0"/>
              </a:spcBef>
              <a:buFont typeface="Arial"/>
              <a:buChar char="–"/>
              <a:defRPr/>
            </a:pPr>
            <a:r>
              <a:rPr lang="en-US" sz="2400" dirty="0" smtClean="0"/>
              <a:t>Slack variable </a:t>
            </a:r>
            <a:r>
              <a:rPr lang="en-US" sz="2400" i="1" dirty="0" smtClean="0"/>
              <a:t>S</a:t>
            </a:r>
            <a:r>
              <a:rPr lang="en-US" sz="2400" baseline="-25000" dirty="0" smtClean="0"/>
              <a:t>2</a:t>
            </a:r>
            <a:r>
              <a:rPr lang="en-US" sz="2400" dirty="0" smtClean="0"/>
              <a:t> = 40, </a:t>
            </a:r>
            <a:r>
              <a:rPr lang="en-US" sz="2400" i="1" dirty="0" smtClean="0"/>
              <a:t>S</a:t>
            </a:r>
            <a:r>
              <a:rPr lang="en-US" sz="2400" baseline="-25000" dirty="0" smtClean="0"/>
              <a:t>1</a:t>
            </a:r>
            <a:r>
              <a:rPr lang="en-US" sz="2400" dirty="0" smtClean="0"/>
              <a:t> nonbasic</a:t>
            </a:r>
          </a:p>
          <a:p>
            <a:pPr fontAlgn="auto">
              <a:spcBef>
                <a:spcPts val="0"/>
              </a:spcBef>
              <a:buFont typeface="Arial"/>
              <a:buChar char="•"/>
              <a:defRPr/>
            </a:pPr>
            <a:r>
              <a:rPr lang="en-US" sz="2800" dirty="0" smtClean="0"/>
              <a:t>Substitution rates</a:t>
            </a:r>
          </a:p>
          <a:p>
            <a:pPr lvl="1" fontAlgn="auto">
              <a:spcBef>
                <a:spcPts val="0"/>
              </a:spcBef>
              <a:buFont typeface="Arial"/>
              <a:buChar char="–"/>
              <a:defRPr/>
            </a:pPr>
            <a:r>
              <a:rPr lang="en-US" sz="2400" dirty="0" smtClean="0"/>
              <a:t>Marginal rates of substitution</a:t>
            </a:r>
          </a:p>
          <a:p>
            <a:pPr lvl="1" fontAlgn="auto">
              <a:spcBef>
                <a:spcPts val="0"/>
              </a:spcBef>
              <a:buFont typeface="Arial"/>
              <a:buChar char="–"/>
              <a:defRPr/>
            </a:pPr>
            <a:r>
              <a:rPr lang="en-US" sz="2400" dirty="0" smtClean="0"/>
              <a:t>Negative substitution </a:t>
            </a:r>
            <a:r>
              <a:rPr lang="en-US" sz="2400" dirty="0"/>
              <a:t>rate </a:t>
            </a:r>
            <a:endParaRPr lang="en-US" sz="2400" dirty="0" smtClean="0"/>
          </a:p>
          <a:p>
            <a:pPr lvl="2" fontAlgn="auto">
              <a:spcBef>
                <a:spcPts val="0"/>
              </a:spcBef>
              <a:buFont typeface="Arial"/>
              <a:buChar char="•"/>
              <a:defRPr/>
            </a:pPr>
            <a:r>
              <a:rPr lang="en-US" sz="2000" dirty="0" smtClean="0"/>
              <a:t>If </a:t>
            </a:r>
            <a:r>
              <a:rPr lang="en-US" sz="2000" dirty="0"/>
              <a:t>1 unit of a column variable is added to the solution, the value of the </a:t>
            </a:r>
            <a:r>
              <a:rPr lang="en-US" sz="2000" dirty="0" smtClean="0"/>
              <a:t>corresponding </a:t>
            </a:r>
            <a:r>
              <a:rPr lang="en-US" sz="2000" dirty="0"/>
              <a:t>solution (or row) </a:t>
            </a:r>
            <a:r>
              <a:rPr lang="en-US" sz="2000" dirty="0" smtClean="0"/>
              <a:t>variable will increase</a:t>
            </a:r>
          </a:p>
          <a:p>
            <a:pPr lvl="1" fontAlgn="auto">
              <a:spcBef>
                <a:spcPts val="0"/>
              </a:spcBef>
              <a:buFont typeface="Arial"/>
              <a:buChar char="–"/>
              <a:defRPr/>
            </a:pPr>
            <a:r>
              <a:rPr lang="en-US" sz="2400" dirty="0" smtClean="0"/>
              <a:t>Positive </a:t>
            </a:r>
            <a:r>
              <a:rPr lang="en-US" sz="2400" dirty="0"/>
              <a:t>substitution </a:t>
            </a:r>
            <a:r>
              <a:rPr lang="en-US" sz="2400" dirty="0" smtClean="0"/>
              <a:t>rate</a:t>
            </a:r>
          </a:p>
          <a:p>
            <a:pPr lvl="2" fontAlgn="auto">
              <a:spcBef>
                <a:spcPts val="0"/>
              </a:spcBef>
              <a:buFont typeface="Arial"/>
              <a:buChar char="•"/>
              <a:defRPr/>
            </a:pPr>
            <a:r>
              <a:rPr lang="en-US" sz="2000" dirty="0" smtClean="0"/>
              <a:t>If </a:t>
            </a:r>
            <a:r>
              <a:rPr lang="en-US" sz="2000" dirty="0"/>
              <a:t>1 unit of the column variable is added to the solution, the row variable will </a:t>
            </a:r>
            <a:r>
              <a:rPr lang="en-US" sz="2000" dirty="0" smtClean="0"/>
              <a:t>decrease</a:t>
            </a:r>
            <a:endParaRPr lang="en-US" sz="20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95834EED-75E6-46E5-BD90-9D500BE1DB50}" type="slidenum">
              <a:rPr lang="en-US"/>
              <a:pPr>
                <a:defRPr/>
              </a:pPr>
              <a:t>34</a:t>
            </a:fld>
            <a:endParaRPr lang="en-US"/>
          </a:p>
        </p:txBody>
      </p:sp>
    </p:spTree>
  </p:cSld>
  <p:clrMapOvr>
    <a:masterClrMapping/>
  </p:clrMapOvr>
  <p:transition spd="slow">
    <p:pull dir="l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latin typeface="Arial" charset="0"/>
                <a:cs typeface="Arial" charset="0"/>
              </a:rPr>
              <a:t>Developing the Third Tableau</a:t>
            </a:r>
          </a:p>
        </p:txBody>
      </p:sp>
      <p:sp>
        <p:nvSpPr>
          <p:cNvPr id="58370" name="Content Placeholder 2"/>
          <p:cNvSpPr>
            <a:spLocks noGrp="1"/>
          </p:cNvSpPr>
          <p:nvPr>
            <p:ph idx="1"/>
          </p:nvPr>
        </p:nvSpPr>
        <p:spPr>
          <a:xfrm>
            <a:off x="673100" y="1600200"/>
            <a:ext cx="7823200" cy="1879600"/>
          </a:xfrm>
        </p:spPr>
        <p:txBody>
          <a:bodyPr/>
          <a:lstStyle/>
          <a:p>
            <a:r>
              <a:rPr lang="en-US" sz="2800" smtClean="0">
                <a:latin typeface="Arial" charset="0"/>
                <a:cs typeface="Arial" charset="0"/>
              </a:rPr>
              <a:t>Not all numbers in the </a:t>
            </a:r>
            <a:r>
              <a:rPr lang="en-US" sz="2800" i="1" smtClean="0">
                <a:latin typeface="Arial" charset="0"/>
                <a:cs typeface="Arial" charset="0"/>
              </a:rPr>
              <a:t>C</a:t>
            </a:r>
            <a:r>
              <a:rPr lang="en-US" sz="2800" i="1" baseline="-25000" smtClean="0">
                <a:latin typeface="Arial" charset="0"/>
                <a:cs typeface="Arial" charset="0"/>
              </a:rPr>
              <a:t>j</a:t>
            </a:r>
            <a:r>
              <a:rPr lang="en-US" sz="2800" smtClean="0">
                <a:latin typeface="Arial" charset="0"/>
                <a:cs typeface="Arial" charset="0"/>
              </a:rPr>
              <a:t> – </a:t>
            </a:r>
            <a:r>
              <a:rPr lang="en-US" sz="2800" i="1" smtClean="0">
                <a:latin typeface="Arial" charset="0"/>
                <a:cs typeface="Arial" charset="0"/>
              </a:rPr>
              <a:t>Z</a:t>
            </a:r>
            <a:r>
              <a:rPr lang="en-US" sz="2800" i="1" baseline="-25000" smtClean="0">
                <a:latin typeface="Arial" charset="0"/>
                <a:cs typeface="Arial" charset="0"/>
              </a:rPr>
              <a:t>j</a:t>
            </a:r>
            <a:r>
              <a:rPr lang="en-US" sz="2800" smtClean="0">
                <a:latin typeface="Arial" charset="0"/>
                <a:cs typeface="Arial" charset="0"/>
              </a:rPr>
              <a:t> row are 0 or negative</a:t>
            </a:r>
          </a:p>
          <a:p>
            <a:pPr lvl="1"/>
            <a:r>
              <a:rPr lang="en-US" sz="2400" smtClean="0">
                <a:latin typeface="Arial" charset="0"/>
                <a:cs typeface="Arial" charset="0"/>
              </a:rPr>
              <a:t>Previous solution is not optimal</a:t>
            </a:r>
          </a:p>
          <a:p>
            <a:pPr lvl="1"/>
            <a:r>
              <a:rPr lang="en-US" sz="2400" smtClean="0">
                <a:latin typeface="Arial" charset="0"/>
                <a:cs typeface="Arial" charset="0"/>
              </a:rPr>
              <a:t>Repeat the five simplex steps</a:t>
            </a:r>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DEC9CD85-F78D-4A37-A1A2-2509E85B6AF4}" type="slidenum">
              <a:rPr lang="en-US"/>
              <a:pPr>
                <a:defRPr/>
              </a:pPr>
              <a:t>35</a:t>
            </a:fld>
            <a:endParaRPr lang="en-US"/>
          </a:p>
        </p:txBody>
      </p:sp>
      <p:sp>
        <p:nvSpPr>
          <p:cNvPr id="6" name="Content Placeholder 2"/>
          <p:cNvSpPr txBox="1">
            <a:spLocks/>
          </p:cNvSpPr>
          <p:nvPr/>
        </p:nvSpPr>
        <p:spPr bwMode="auto">
          <a:xfrm>
            <a:off x="673100" y="3911600"/>
            <a:ext cx="7823200" cy="1143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Step 1 – Variable </a:t>
            </a:r>
            <a:r>
              <a:rPr lang="en-US" sz="2800" i="1"/>
              <a:t>C</a:t>
            </a:r>
            <a:r>
              <a:rPr lang="en-US" sz="2800"/>
              <a:t> will enter the solution </a:t>
            </a:r>
          </a:p>
          <a:p>
            <a:pPr marL="742950" lvl="1" indent="-285750">
              <a:lnSpc>
                <a:spcPct val="90000"/>
              </a:lnSpc>
              <a:spcAft>
                <a:spcPts val="600"/>
              </a:spcAft>
              <a:buFont typeface="Arial" charset="0"/>
              <a:buChar char="–"/>
            </a:pPr>
            <a:r>
              <a:rPr lang="en-US" sz="2400"/>
              <a:t>Largest </a:t>
            </a:r>
            <a:r>
              <a:rPr lang="en-US" sz="2400" i="1"/>
              <a:t>C</a:t>
            </a:r>
            <a:r>
              <a:rPr lang="en-US" sz="2400" i="1" baseline="-25000"/>
              <a:t>j</a:t>
            </a:r>
            <a:r>
              <a:rPr lang="en-US" sz="2400"/>
              <a:t> – </a:t>
            </a:r>
            <a:r>
              <a:rPr lang="en-US" sz="2400" i="1"/>
              <a:t>Z</a:t>
            </a:r>
            <a:r>
              <a:rPr lang="en-US" sz="2400" i="1" baseline="-25000"/>
              <a:t>j</a:t>
            </a:r>
            <a:r>
              <a:rPr lang="en-US" sz="2400"/>
              <a:t> value of 15</a:t>
            </a:r>
            <a:endParaRPr lang="en-US" sz="280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25" name="Title 1"/>
          <p:cNvSpPr>
            <a:spLocks noGrp="1"/>
          </p:cNvSpPr>
          <p:nvPr>
            <p:ph type="title"/>
          </p:nvPr>
        </p:nvSpPr>
        <p:spPr/>
        <p:txBody>
          <a:bodyPr/>
          <a:lstStyle/>
          <a:p>
            <a:r>
              <a:rPr lang="en-US" smtClean="0">
                <a:latin typeface="Arial" charset="0"/>
                <a:cs typeface="Arial" charset="0"/>
              </a:rPr>
              <a:t>Developing the Third Tableau</a:t>
            </a:r>
          </a:p>
        </p:txBody>
      </p:sp>
      <p:sp>
        <p:nvSpPr>
          <p:cNvPr id="18526" name="Content Placeholder 9"/>
          <p:cNvSpPr>
            <a:spLocks noGrp="1"/>
          </p:cNvSpPr>
          <p:nvPr>
            <p:ph idx="1"/>
          </p:nvPr>
        </p:nvSpPr>
        <p:spPr>
          <a:xfrm>
            <a:off x="673100" y="1282700"/>
            <a:ext cx="7823200" cy="546100"/>
          </a:xfrm>
        </p:spPr>
        <p:txBody>
          <a:bodyPr/>
          <a:lstStyle/>
          <a:p>
            <a:r>
              <a:rPr lang="en-US" sz="2800" smtClean="0">
                <a:latin typeface="Arial" charset="0"/>
                <a:cs typeface="Arial" charset="0"/>
              </a:rPr>
              <a:t>Step 2 – Identifying the pivot row</a:t>
            </a:r>
            <a:endParaRPr lang="en-US" sz="2800" i="1"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6B8906BB-A310-4209-AA61-D33D367D0482}" type="slidenum">
              <a:rPr lang="en-US"/>
              <a:pPr>
                <a:defRPr/>
              </a:pPr>
              <a:t>36</a:t>
            </a:fld>
            <a:endParaRPr lang="en-US"/>
          </a:p>
        </p:txBody>
      </p:sp>
      <p:grpSp>
        <p:nvGrpSpPr>
          <p:cNvPr id="3" name="Group 2"/>
          <p:cNvGrpSpPr>
            <a:grpSpLocks/>
          </p:cNvGrpSpPr>
          <p:nvPr/>
        </p:nvGrpSpPr>
        <p:grpSpPr bwMode="auto">
          <a:xfrm>
            <a:off x="2854325" y="5849938"/>
            <a:ext cx="1785938" cy="369887"/>
            <a:chOff x="2333442" y="5748893"/>
            <a:chExt cx="1786466" cy="369332"/>
          </a:xfrm>
        </p:grpSpPr>
        <p:sp>
          <p:nvSpPr>
            <p:cNvPr id="18606" name="TextBox 14"/>
            <p:cNvSpPr txBox="1">
              <a:spLocks noChangeArrowheads="1"/>
            </p:cNvSpPr>
            <p:nvPr/>
          </p:nvSpPr>
          <p:spPr bwMode="auto">
            <a:xfrm>
              <a:off x="2333442" y="5748893"/>
              <a:ext cx="1506091" cy="369332"/>
            </a:xfrm>
            <a:prstGeom prst="rect">
              <a:avLst/>
            </a:prstGeom>
            <a:noFill/>
            <a:ln w="9525">
              <a:noFill/>
              <a:miter lim="800000"/>
              <a:headEnd/>
              <a:tailEnd/>
            </a:ln>
          </p:spPr>
          <p:txBody>
            <a:bodyPr wrap="none">
              <a:spAutoFit/>
            </a:bodyPr>
            <a:lstStyle/>
            <a:p>
              <a:r>
                <a:rPr lang="en-US"/>
                <a:t>Pivot column</a:t>
              </a:r>
            </a:p>
          </p:txBody>
        </p:sp>
        <p:sp>
          <p:nvSpPr>
            <p:cNvPr id="21" name="Freeform 20"/>
            <p:cNvSpPr/>
            <p:nvPr/>
          </p:nvSpPr>
          <p:spPr>
            <a:xfrm flipH="1">
              <a:off x="3832485" y="5785350"/>
              <a:ext cx="287423" cy="161682"/>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grpSp>
        <p:nvGrpSpPr>
          <p:cNvPr id="7" name="Group 6"/>
          <p:cNvGrpSpPr>
            <a:grpSpLocks/>
          </p:cNvGrpSpPr>
          <p:nvPr/>
        </p:nvGrpSpPr>
        <p:grpSpPr bwMode="auto">
          <a:xfrm>
            <a:off x="7370763" y="4475163"/>
            <a:ext cx="1411287" cy="369887"/>
            <a:chOff x="7370160" y="4729902"/>
            <a:chExt cx="1411124" cy="369332"/>
          </a:xfrm>
        </p:grpSpPr>
        <p:sp>
          <p:nvSpPr>
            <p:cNvPr id="18604" name="TextBox 12"/>
            <p:cNvSpPr txBox="1">
              <a:spLocks noChangeArrowheads="1"/>
            </p:cNvSpPr>
            <p:nvPr/>
          </p:nvSpPr>
          <p:spPr bwMode="auto">
            <a:xfrm>
              <a:off x="7634816" y="4729902"/>
              <a:ext cx="1146468" cy="369332"/>
            </a:xfrm>
            <a:prstGeom prst="rect">
              <a:avLst/>
            </a:prstGeom>
            <a:noFill/>
            <a:ln w="9525">
              <a:noFill/>
              <a:miter lim="800000"/>
              <a:headEnd/>
              <a:tailEnd/>
            </a:ln>
          </p:spPr>
          <p:txBody>
            <a:bodyPr wrap="none">
              <a:spAutoFit/>
            </a:bodyPr>
            <a:lstStyle/>
            <a:p>
              <a:r>
                <a:rPr lang="en-US"/>
                <a:t>Pivot row</a:t>
              </a:r>
            </a:p>
          </p:txBody>
        </p:sp>
        <p:sp>
          <p:nvSpPr>
            <p:cNvPr id="26" name="Freeform 25"/>
            <p:cNvSpPr/>
            <p:nvPr/>
          </p:nvSpPr>
          <p:spPr>
            <a:xfrm>
              <a:off x="7370160" y="4913776"/>
              <a:ext cx="287304"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
        <p:nvSpPr>
          <p:cNvPr id="18" name="Text Box 15"/>
          <p:cNvSpPr txBox="1">
            <a:spLocks noChangeArrowheads="1"/>
          </p:cNvSpPr>
          <p:nvPr/>
        </p:nvSpPr>
        <p:spPr bwMode="auto">
          <a:xfrm>
            <a:off x="1181100" y="2586038"/>
            <a:ext cx="6453188" cy="5238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M7.5 –	Pivot Row, Pivot Column, and Pivot Number Identified in the Second Simplex Tableau </a:t>
            </a:r>
          </a:p>
        </p:txBody>
      </p:sp>
      <p:graphicFrame>
        <p:nvGraphicFramePr>
          <p:cNvPr id="19" name="Table 18"/>
          <p:cNvGraphicFramePr>
            <a:graphicFrameLocks noGrp="1"/>
          </p:cNvGraphicFramePr>
          <p:nvPr/>
        </p:nvGraphicFramePr>
        <p:xfrm>
          <a:off x="1282700" y="3148013"/>
          <a:ext cx="6629400" cy="3114675"/>
        </p:xfrm>
        <a:graphic>
          <a:graphicData uri="http://schemas.openxmlformats.org/drawingml/2006/table">
            <a:tbl>
              <a:tblPr firstRow="1" bandRow="1">
                <a:tableStyleId>{69012ECD-51FC-41F1-AA8D-1B2483CD663E}</a:tableStyleId>
              </a:tblPr>
              <a:tblGrid>
                <a:gridCol w="911455"/>
                <a:gridCol w="1357375"/>
                <a:gridCol w="695655"/>
                <a:gridCol w="695655"/>
                <a:gridCol w="695655"/>
                <a:gridCol w="695655"/>
                <a:gridCol w="1577949"/>
              </a:tblGrid>
              <a:tr h="374491">
                <a:tc>
                  <a:txBody>
                    <a:bodyPr/>
                    <a:lstStyle/>
                    <a:p>
                      <a:r>
                        <a:rPr lang="en-US" sz="1600" b="1" i="1" dirty="0" smtClean="0">
                          <a:solidFill>
                            <a:schemeClr val="bg1"/>
                          </a:solidFill>
                          <a:latin typeface="Arial"/>
                          <a:cs typeface="Arial"/>
                        </a:rPr>
                        <a:t>C</a:t>
                      </a:r>
                      <a:r>
                        <a:rPr lang="en-US" sz="1600" b="1" i="1" baseline="-25000" dirty="0" smtClean="0">
                          <a:solidFill>
                            <a:schemeClr val="bg1"/>
                          </a:solidFill>
                          <a:latin typeface="Arial"/>
                          <a:cs typeface="Arial"/>
                        </a:rPr>
                        <a:t>j</a:t>
                      </a:r>
                      <a:endParaRPr lang="en-US" sz="1600" b="1" i="1" dirty="0">
                        <a:solidFill>
                          <a:schemeClr val="bg1"/>
                        </a:solidFill>
                        <a:latin typeface="Arial"/>
                        <a:cs typeface="Arial"/>
                      </a:endParaRPr>
                    </a:p>
                  </a:txBody>
                  <a:tcPr>
                    <a:lnB w="19050" cap="flat" cmpd="sng" algn="ctr">
                      <a:noFill/>
                      <a:prstDash val="solid"/>
                      <a:round/>
                      <a:headEnd type="none" w="med" len="med"/>
                      <a:tailEnd type="none" w="med" len="med"/>
                    </a:lnB>
                  </a:tcPr>
                </a:tc>
                <a:tc>
                  <a:txBody>
                    <a:bodyPr/>
                    <a:lstStyle/>
                    <a:p>
                      <a:endParaRPr lang="en-US" sz="1600" dirty="0">
                        <a:latin typeface="Arial"/>
                        <a:cs typeface="Arial"/>
                      </a:endParaRPr>
                    </a:p>
                  </a:txBody>
                  <a:tcPr>
                    <a:lnB w="1905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$70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$50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algn="ctr"/>
                      <a:endParaRPr lang="en-US" sz="1600" dirty="0" smtClean="0">
                        <a:latin typeface="Arial"/>
                        <a:cs typeface="Arial"/>
                      </a:endParaRPr>
                    </a:p>
                  </a:txBody>
                  <a:tcPr anchor="b">
                    <a:lnB w="19050" cap="flat" cmpd="sng" algn="ctr">
                      <a:noFill/>
                      <a:prstDash val="solid"/>
                      <a:round/>
                      <a:headEnd type="none" w="med" len="med"/>
                      <a:tailEnd type="none" w="med" len="med"/>
                    </a:lnB>
                  </a:tcPr>
                </a:tc>
              </a:tr>
              <a:tr h="504171">
                <a:tc>
                  <a:txBody>
                    <a:bodyPr/>
                    <a:lstStyle/>
                    <a:p>
                      <a:endParaRPr lang="en-US" dirty="0"/>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r>
                        <a:rPr lang="en-US" sz="1600" b="1" dirty="0" smtClean="0">
                          <a:solidFill>
                            <a:schemeClr val="bg1"/>
                          </a:solidFill>
                          <a:latin typeface="Arial"/>
                          <a:cs typeface="Arial"/>
                        </a:rPr>
                        <a:t>SOLUTION</a:t>
                      </a:r>
                    </a:p>
                    <a:p>
                      <a:r>
                        <a:rPr lang="en-US" sz="1600" b="1" dirty="0" smtClean="0">
                          <a:solidFill>
                            <a:schemeClr val="bg1"/>
                          </a:solidFill>
                          <a:latin typeface="Arial"/>
                          <a:cs typeface="Arial"/>
                        </a:rPr>
                        <a:t>MIX</a:t>
                      </a:r>
                      <a:endParaRPr lang="en-US" sz="1600" b="1" dirty="0">
                        <a:solidFill>
                          <a:schemeClr val="bg1"/>
                        </a:solidFill>
                        <a:latin typeface="Arial"/>
                        <a:cs typeface="Arial"/>
                      </a:endParaRP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T</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C</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1</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2</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dirty="0" smtClean="0">
                          <a:solidFill>
                            <a:schemeClr val="bg1"/>
                          </a:solidFill>
                          <a:latin typeface="Arial"/>
                          <a:cs typeface="Arial"/>
                        </a:rPr>
                        <a:t>QUANTITY</a:t>
                      </a: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r>
              <a:tr h="360045">
                <a:tc>
                  <a:txBody>
                    <a:bodyPr/>
                    <a:lstStyle/>
                    <a:p>
                      <a:r>
                        <a:rPr lang="en-US" sz="1600" dirty="0" smtClean="0">
                          <a:latin typeface="Arial"/>
                          <a:cs typeface="Arial"/>
                        </a:rPr>
                        <a:t>$70</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T</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r>
                        <a:rPr lang="en-US" sz="1600" dirty="0" smtClean="0">
                          <a:latin typeface="Arial"/>
                          <a:cs typeface="Arial"/>
                        </a:rPr>
                        <a:t>$0</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$70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$3,500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r>
                        <a:rPr lang="en-US" sz="1600" i="1" baseline="-25000" dirty="0" smtClean="0">
                          <a:latin typeface="Arial"/>
                          <a:cs typeface="Arial"/>
                        </a:rPr>
                        <a:t>j</a:t>
                      </a:r>
                      <a:r>
                        <a:rPr lang="en-US" sz="1600" baseline="0" dirty="0" smtClean="0">
                          <a:latin typeface="Arial"/>
                          <a:cs typeface="Arial"/>
                        </a:rPr>
                        <a:t> – </a:t>
                      </a:r>
                      <a:r>
                        <a:rPr lang="en-US" sz="1600" i="1" baseline="0"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–$35</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20" name="Group 19"/>
          <p:cNvGrpSpPr>
            <a:grpSpLocks/>
          </p:cNvGrpSpPr>
          <p:nvPr/>
        </p:nvGrpSpPr>
        <p:grpSpPr bwMode="auto">
          <a:xfrm>
            <a:off x="1460500" y="3322638"/>
            <a:ext cx="2128838" cy="723900"/>
            <a:chOff x="845005" y="4065720"/>
            <a:chExt cx="2129365" cy="724142"/>
          </a:xfrm>
        </p:grpSpPr>
        <p:sp>
          <p:nvSpPr>
            <p:cNvPr id="18602" name="Line 24"/>
            <p:cNvSpPr>
              <a:spLocks noChangeShapeType="1"/>
            </p:cNvSpPr>
            <p:nvPr/>
          </p:nvSpPr>
          <p:spPr bwMode="auto">
            <a:xfrm flipH="1">
              <a:off x="845005" y="4254500"/>
              <a:ext cx="0" cy="535362"/>
            </a:xfrm>
            <a:prstGeom prst="line">
              <a:avLst/>
            </a:prstGeom>
            <a:noFill/>
            <a:ln w="38100">
              <a:solidFill>
                <a:schemeClr val="tx1"/>
              </a:solidFill>
              <a:round/>
              <a:headEnd/>
              <a:tailEnd type="triangle" w="sm" len="med"/>
            </a:ln>
          </p:spPr>
          <p:txBody>
            <a:bodyPr/>
            <a:lstStyle/>
            <a:p>
              <a:endParaRPr lang="en-US"/>
            </a:p>
          </p:txBody>
        </p:sp>
        <p:sp>
          <p:nvSpPr>
            <p:cNvPr id="18603" name="Line 24"/>
            <p:cNvSpPr>
              <a:spLocks noChangeShapeType="1"/>
            </p:cNvSpPr>
            <p:nvPr/>
          </p:nvSpPr>
          <p:spPr bwMode="auto">
            <a:xfrm>
              <a:off x="1022366" y="4065720"/>
              <a:ext cx="1952004" cy="0"/>
            </a:xfrm>
            <a:prstGeom prst="line">
              <a:avLst/>
            </a:prstGeom>
            <a:noFill/>
            <a:ln w="38100">
              <a:solidFill>
                <a:schemeClr val="tx1"/>
              </a:solidFill>
              <a:round/>
              <a:headEnd/>
              <a:tailEnd type="triangle" w="sm" len="med"/>
            </a:ln>
          </p:spPr>
          <p:txBody>
            <a:bodyPr/>
            <a:lstStyle/>
            <a:p>
              <a:endParaRPr lang="en-US"/>
            </a:p>
          </p:txBody>
        </p:sp>
      </p:grpSp>
      <p:grpSp>
        <p:nvGrpSpPr>
          <p:cNvPr id="8" name="Group 7"/>
          <p:cNvGrpSpPr>
            <a:grpSpLocks/>
          </p:cNvGrpSpPr>
          <p:nvPr/>
        </p:nvGrpSpPr>
        <p:grpSpPr bwMode="auto">
          <a:xfrm>
            <a:off x="4449763" y="4475163"/>
            <a:ext cx="2009775" cy="644525"/>
            <a:chOff x="4450108" y="4729902"/>
            <a:chExt cx="2008983" cy="643470"/>
          </a:xfrm>
        </p:grpSpPr>
        <p:sp>
          <p:nvSpPr>
            <p:cNvPr id="18599" name="TextBox 26"/>
            <p:cNvSpPr txBox="1">
              <a:spLocks noChangeArrowheads="1"/>
            </p:cNvSpPr>
            <p:nvPr/>
          </p:nvSpPr>
          <p:spPr bwMode="auto">
            <a:xfrm>
              <a:off x="4914452" y="5004040"/>
              <a:ext cx="1544639" cy="369332"/>
            </a:xfrm>
            <a:prstGeom prst="rect">
              <a:avLst/>
            </a:prstGeom>
            <a:noFill/>
            <a:ln w="9525">
              <a:noFill/>
              <a:miter lim="800000"/>
              <a:headEnd/>
              <a:tailEnd/>
            </a:ln>
          </p:spPr>
          <p:txBody>
            <a:bodyPr wrap="none">
              <a:spAutoFit/>
            </a:bodyPr>
            <a:lstStyle/>
            <a:p>
              <a:r>
                <a:rPr lang="en-US"/>
                <a:t>Pivot number</a:t>
              </a:r>
            </a:p>
          </p:txBody>
        </p:sp>
        <p:sp>
          <p:nvSpPr>
            <p:cNvPr id="6" name="Oval 5"/>
            <p:cNvSpPr/>
            <p:nvPr/>
          </p:nvSpPr>
          <p:spPr>
            <a:xfrm>
              <a:off x="4450108" y="4729902"/>
              <a:ext cx="304680" cy="304301"/>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1" name="Freeform 30"/>
            <p:cNvSpPr/>
            <p:nvPr/>
          </p:nvSpPr>
          <p:spPr>
            <a:xfrm rot="2100484">
              <a:off x="4707182" y="5110278"/>
              <a:ext cx="287224"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graphicFrame>
        <p:nvGraphicFramePr>
          <p:cNvPr id="9" name="Object 92"/>
          <p:cNvGraphicFramePr>
            <a:graphicFrameLocks noChangeAspect="1"/>
          </p:cNvGraphicFramePr>
          <p:nvPr/>
        </p:nvGraphicFramePr>
        <p:xfrm>
          <a:off x="749300" y="1828800"/>
          <a:ext cx="7683500" cy="635000"/>
        </p:xfrm>
        <a:graphic>
          <a:graphicData uri="http://schemas.openxmlformats.org/presentationml/2006/ole">
            <p:oleObj spid="_x0000_s18524" name="Equation" r:id="rId3" imgW="7670520" imgH="62136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9"/>
                                        </p:tgtEl>
                                        <p:attrNameLst>
                                          <p:attrName>style.visibility</p:attrName>
                                        </p:attrNameLst>
                                      </p:cBhvr>
                                      <p:to>
                                        <p:strVal val="visible"/>
                                      </p:to>
                                    </p:set>
                                    <p:animEffect transition="in" filter="strips(downRight)">
                                      <p:cBhvr>
                                        <p:cTn id="11" dur="1000"/>
                                        <p:tgtEl>
                                          <p:spTgt spid="19"/>
                                        </p:tgtEl>
                                      </p:cBhvr>
                                    </p:animEffect>
                                  </p:childTnLst>
                                </p:cTn>
                              </p:par>
                              <p:par>
                                <p:cTn id="12" presetID="18" presetClass="entr" presetSubtype="6" fill="hold" nodeType="withEffect">
                                  <p:stCondLst>
                                    <p:cond delay="1000"/>
                                  </p:stCondLst>
                                  <p:childTnLst>
                                    <p:set>
                                      <p:cBhvr>
                                        <p:cTn id="13" dur="1" fill="hold">
                                          <p:stCondLst>
                                            <p:cond delay="0"/>
                                          </p:stCondLst>
                                        </p:cTn>
                                        <p:tgtEl>
                                          <p:spTgt spid="20"/>
                                        </p:tgtEl>
                                        <p:attrNameLst>
                                          <p:attrName>style.visibility</p:attrName>
                                        </p:attrNameLst>
                                      </p:cBhvr>
                                      <p:to>
                                        <p:strVal val="visible"/>
                                      </p:to>
                                    </p:set>
                                    <p:animEffect transition="in" filter="strips(downRight)">
                                      <p:cBhvr>
                                        <p:cTn id="14" dur="1000"/>
                                        <p:tgtEl>
                                          <p:spTgt spid="20"/>
                                        </p:tgtEl>
                                      </p:cBhvr>
                                    </p:animEffect>
                                  </p:childTnLst>
                                </p:cTn>
                              </p:par>
                            </p:childTnLst>
                          </p:cTn>
                        </p:par>
                        <p:par>
                          <p:cTn id="15" fill="hold">
                            <p:stCondLst>
                              <p:cond delay="4000"/>
                            </p:stCondLst>
                            <p:childTnLst>
                              <p:par>
                                <p:cTn id="16" presetID="16" presetClass="entr" presetSubtype="37" fill="hold" nodeType="after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barn(outVertical)">
                                      <p:cBhvr>
                                        <p:cTn id="18" dur="1000"/>
                                        <p:tgtEl>
                                          <p:spTgt spid="7"/>
                                        </p:tgtEl>
                                      </p:cBhvr>
                                    </p:animEffect>
                                  </p:childTnLst>
                                </p:cTn>
                              </p:par>
                              <p:par>
                                <p:cTn id="19" presetID="16" presetClass="entr" presetSubtype="37" fill="hold" nodeType="withEffect">
                                  <p:stCondLst>
                                    <p:cond delay="1000"/>
                                  </p:stCondLst>
                                  <p:childTnLst>
                                    <p:set>
                                      <p:cBhvr>
                                        <p:cTn id="20" dur="1" fill="hold">
                                          <p:stCondLst>
                                            <p:cond delay="0"/>
                                          </p:stCondLst>
                                        </p:cTn>
                                        <p:tgtEl>
                                          <p:spTgt spid="8"/>
                                        </p:tgtEl>
                                        <p:attrNameLst>
                                          <p:attrName>style.visibility</p:attrName>
                                        </p:attrNameLst>
                                      </p:cBhvr>
                                      <p:to>
                                        <p:strVal val="visible"/>
                                      </p:to>
                                    </p:set>
                                    <p:animEffect transition="in" filter="barn(outVertical)">
                                      <p:cBhvr>
                                        <p:cTn id="21" dur="1000"/>
                                        <p:tgtEl>
                                          <p:spTgt spid="8"/>
                                        </p:tgtEl>
                                      </p:cBhvr>
                                    </p:animEffect>
                                  </p:childTnLst>
                                </p:cTn>
                              </p:par>
                              <p:par>
                                <p:cTn id="22" presetID="18" presetClass="entr" presetSubtype="3" fill="hold" nodeType="withEffect">
                                  <p:stCondLst>
                                    <p:cond delay="1000"/>
                                  </p:stCondLst>
                                  <p:childTnLst>
                                    <p:set>
                                      <p:cBhvr>
                                        <p:cTn id="23" dur="1" fill="hold">
                                          <p:stCondLst>
                                            <p:cond delay="0"/>
                                          </p:stCondLst>
                                        </p:cTn>
                                        <p:tgtEl>
                                          <p:spTgt spid="3"/>
                                        </p:tgtEl>
                                        <p:attrNameLst>
                                          <p:attrName>style.visibility</p:attrName>
                                        </p:attrNameLst>
                                      </p:cBhvr>
                                      <p:to>
                                        <p:strVal val="visible"/>
                                      </p:to>
                                    </p:set>
                                    <p:animEffect transition="in" filter="strips(upRight)">
                                      <p:cBhvr>
                                        <p:cTn id="24" dur="1000"/>
                                        <p:tgtEl>
                                          <p:spTgt spid="3"/>
                                        </p:tgtEl>
                                      </p:cBhvr>
                                    </p:animEffect>
                                  </p:childTnLst>
                                </p:cTn>
                              </p:par>
                            </p:childTnLst>
                          </p:cTn>
                        </p:par>
                        <p:par>
                          <p:cTn id="25" fill="hold">
                            <p:stCondLst>
                              <p:cond delay="600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45" name="Title 1"/>
          <p:cNvSpPr>
            <a:spLocks noGrp="1"/>
          </p:cNvSpPr>
          <p:nvPr>
            <p:ph type="title"/>
          </p:nvPr>
        </p:nvSpPr>
        <p:spPr/>
        <p:txBody>
          <a:bodyPr/>
          <a:lstStyle/>
          <a:p>
            <a:r>
              <a:rPr lang="en-US" smtClean="0">
                <a:latin typeface="Arial" charset="0"/>
                <a:cs typeface="Arial" charset="0"/>
              </a:rPr>
              <a:t>Developing the Third Tableau</a:t>
            </a:r>
          </a:p>
        </p:txBody>
      </p:sp>
      <p:sp>
        <p:nvSpPr>
          <p:cNvPr id="19546" name="Content Placeholder 9"/>
          <p:cNvSpPr>
            <a:spLocks noGrp="1"/>
          </p:cNvSpPr>
          <p:nvPr>
            <p:ph idx="1"/>
          </p:nvPr>
        </p:nvSpPr>
        <p:spPr>
          <a:xfrm>
            <a:off x="673100" y="1714500"/>
            <a:ext cx="7823200" cy="546100"/>
          </a:xfrm>
        </p:spPr>
        <p:txBody>
          <a:bodyPr/>
          <a:lstStyle/>
          <a:p>
            <a:r>
              <a:rPr lang="en-US" sz="2800" smtClean="0">
                <a:latin typeface="Arial" charset="0"/>
                <a:cs typeface="Arial" charset="0"/>
              </a:rPr>
              <a:t>Step 3 – The pivot row is replaced</a:t>
            </a:r>
            <a:endParaRPr lang="en-US" sz="2800" i="1"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09363BAD-D5CC-4394-93C5-A1C9EE7A317F}" type="slidenum">
              <a:rPr lang="en-US"/>
              <a:pPr>
                <a:defRPr/>
              </a:pPr>
              <a:t>37</a:t>
            </a:fld>
            <a:endParaRPr lang="en-US"/>
          </a:p>
        </p:txBody>
      </p:sp>
      <p:graphicFrame>
        <p:nvGraphicFramePr>
          <p:cNvPr id="9" name="Object 88"/>
          <p:cNvGraphicFramePr>
            <a:graphicFrameLocks noChangeAspect="1"/>
          </p:cNvGraphicFramePr>
          <p:nvPr/>
        </p:nvGraphicFramePr>
        <p:xfrm>
          <a:off x="812800" y="2425700"/>
          <a:ext cx="7556500" cy="736600"/>
        </p:xfrm>
        <a:graphic>
          <a:graphicData uri="http://schemas.openxmlformats.org/presentationml/2006/ole">
            <p:oleObj spid="_x0000_s19544" name="Equation" r:id="rId3" imgW="7542720" imgH="722160" progId="Equation.3">
              <p:embed/>
            </p:oleObj>
          </a:graphicData>
        </a:graphic>
      </p:graphicFrame>
      <p:graphicFrame>
        <p:nvGraphicFramePr>
          <p:cNvPr id="22" name="Table 21"/>
          <p:cNvGraphicFramePr>
            <a:graphicFrameLocks noGrp="1"/>
          </p:cNvGraphicFramePr>
          <p:nvPr/>
        </p:nvGraphicFramePr>
        <p:xfrm>
          <a:off x="1270000" y="4197350"/>
          <a:ext cx="6629400" cy="933450"/>
        </p:xfrm>
        <a:graphic>
          <a:graphicData uri="http://schemas.openxmlformats.org/drawingml/2006/table">
            <a:tbl>
              <a:tblPr firstRow="1" bandRow="1">
                <a:tableStyleId>{69012ECD-51FC-41F1-AA8D-1B2483CD663E}</a:tableStyleId>
              </a:tblPr>
              <a:tblGrid>
                <a:gridCol w="622300"/>
                <a:gridCol w="1841500"/>
                <a:gridCol w="660400"/>
                <a:gridCol w="660400"/>
                <a:gridCol w="660400"/>
                <a:gridCol w="660400"/>
                <a:gridCol w="1523999"/>
              </a:tblGrid>
              <a:tr h="466646">
                <a:tc>
                  <a:txBody>
                    <a:bodyPr/>
                    <a:lstStyle/>
                    <a:p>
                      <a:r>
                        <a:rPr lang="en-US" sz="1600" i="1" dirty="0" smtClean="0">
                          <a:latin typeface="Arial"/>
                          <a:cs typeface="Arial"/>
                        </a:rPr>
                        <a:t>C</a:t>
                      </a:r>
                      <a:r>
                        <a:rPr lang="en-US" sz="1600" i="1" baseline="-25000" dirty="0" smtClean="0">
                          <a:latin typeface="Arial"/>
                          <a:cs typeface="Arial"/>
                        </a:rPr>
                        <a:t>j</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r>
                        <a:rPr lang="en-US" sz="1600" dirty="0" smtClean="0">
                          <a:latin typeface="Arial"/>
                          <a:cs typeface="Arial"/>
                        </a:rPr>
                        <a:t>SOLUTION MIX</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T</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C</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QUANTITY</a:t>
                      </a:r>
                    </a:p>
                  </a:txBody>
                  <a:tcPr anchor="ctr">
                    <a:lnB w="19050" cap="flat" cmpd="sng" algn="ctr">
                      <a:solidFill>
                        <a:scrgbClr r="0" g="0" b="0"/>
                      </a:solidFill>
                      <a:prstDash val="solid"/>
                      <a:round/>
                      <a:headEnd type="none" w="med" len="med"/>
                      <a:tailEnd type="none" w="med" len="med"/>
                    </a:lnB>
                  </a:tcPr>
                </a:tc>
              </a:tr>
              <a:tr h="466646">
                <a:tc>
                  <a:txBody>
                    <a:bodyPr/>
                    <a:lstStyle/>
                    <a:p>
                      <a:r>
                        <a:rPr lang="en-US" sz="1600" dirty="0" smtClean="0">
                          <a:latin typeface="Arial"/>
                          <a:cs typeface="Arial"/>
                        </a:rPr>
                        <a:t>$50</a:t>
                      </a:r>
                      <a:endParaRPr lang="en-US" sz="1600" dirty="0">
                        <a:latin typeface="Arial"/>
                        <a:cs typeface="Arial"/>
                      </a:endParaRPr>
                    </a:p>
                  </a:txBody>
                  <a:tcPr anchor="ctr">
                    <a:lnL w="9525" cap="flat" cmpd="sng" algn="ctr">
                      <a:noFill/>
                      <a:prstDash val="solid"/>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40</a:t>
                      </a:r>
                      <a:endParaRPr lang="en-US" sz="1600" dirty="0">
                        <a:latin typeface="Arial"/>
                        <a:cs typeface="Arial"/>
                      </a:endParaRPr>
                    </a:p>
                  </a:txBody>
                  <a:tcPr anchor="ct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23" name="Content Placeholder 2"/>
          <p:cNvSpPr txBox="1">
            <a:spLocks/>
          </p:cNvSpPr>
          <p:nvPr/>
        </p:nvSpPr>
        <p:spPr bwMode="auto">
          <a:xfrm>
            <a:off x="673100" y="3517900"/>
            <a:ext cx="7823200" cy="4953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The new </a:t>
            </a:r>
            <a:r>
              <a:rPr lang="en-US" sz="2400" i="1"/>
              <a:t>C</a:t>
            </a:r>
            <a:r>
              <a:rPr lang="en-US" sz="2400"/>
              <a:t> row</a:t>
            </a:r>
            <a:endParaRPr lang="en-US" sz="2400" i="1"/>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23"/>
                                        </p:tgtEl>
                                        <p:attrNameLst>
                                          <p:attrName>style.visibility</p:attrName>
                                        </p:attrNameLst>
                                      </p:cBhvr>
                                      <p:to>
                                        <p:strVal val="visible"/>
                                      </p:to>
                                    </p:set>
                                    <p:animEffect transition="in" filter="strips(downRight)">
                                      <p:cBhvr>
                                        <p:cTn id="11" dur="1000"/>
                                        <p:tgtEl>
                                          <p:spTgt spid="23"/>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22"/>
                                        </p:tgtEl>
                                        <p:attrNameLst>
                                          <p:attrName>style.visibility</p:attrName>
                                        </p:attrNameLst>
                                      </p:cBhvr>
                                      <p:to>
                                        <p:strVal val="visible"/>
                                      </p:to>
                                    </p:set>
                                    <p:animEffect transition="in" filter="strips(downRight)">
                                      <p:cBhvr>
                                        <p:cTn id="1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mtClean="0">
                <a:latin typeface="Arial" charset="0"/>
                <a:cs typeface="Arial" charset="0"/>
              </a:rPr>
              <a:t>Developing the Third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5275C4BD-3848-4880-B183-12BA81132092}" type="slidenum">
              <a:rPr lang="en-US"/>
              <a:pPr>
                <a:defRPr/>
              </a:pPr>
              <a:t>38</a:t>
            </a:fld>
            <a:endParaRPr lang="en-US"/>
          </a:p>
        </p:txBody>
      </p:sp>
      <p:sp>
        <p:nvSpPr>
          <p:cNvPr id="63492" name="Content Placeholder 2"/>
          <p:cNvSpPr>
            <a:spLocks noGrp="1"/>
          </p:cNvSpPr>
          <p:nvPr>
            <p:ph idx="1"/>
          </p:nvPr>
        </p:nvSpPr>
        <p:spPr>
          <a:xfrm>
            <a:off x="673100" y="1371600"/>
            <a:ext cx="7823200" cy="596900"/>
          </a:xfrm>
        </p:spPr>
        <p:txBody>
          <a:bodyPr/>
          <a:lstStyle/>
          <a:p>
            <a:r>
              <a:rPr lang="en-US" sz="2800" smtClean="0">
                <a:latin typeface="Arial" charset="0"/>
                <a:cs typeface="Arial" charset="0"/>
              </a:rPr>
              <a:t>Step 4 – New values for the </a:t>
            </a:r>
            <a:r>
              <a:rPr lang="en-US" sz="2800" i="1" smtClean="0">
                <a:latin typeface="Arial" charset="0"/>
                <a:cs typeface="Arial" charset="0"/>
              </a:rPr>
              <a:t>T</a:t>
            </a:r>
            <a:r>
              <a:rPr lang="en-US" sz="2800" smtClean="0">
                <a:latin typeface="Arial" charset="0"/>
                <a:cs typeface="Arial" charset="0"/>
              </a:rPr>
              <a:t> row</a:t>
            </a:r>
          </a:p>
        </p:txBody>
      </p:sp>
      <p:graphicFrame>
        <p:nvGraphicFramePr>
          <p:cNvPr id="11" name="Table 10"/>
          <p:cNvGraphicFramePr>
            <a:graphicFrameLocks noGrp="1"/>
          </p:cNvGraphicFramePr>
          <p:nvPr/>
        </p:nvGraphicFramePr>
        <p:xfrm>
          <a:off x="533400" y="1981200"/>
          <a:ext cx="8089900" cy="2298700"/>
        </p:xfrm>
        <a:graphic>
          <a:graphicData uri="http://schemas.openxmlformats.org/drawingml/2006/table">
            <a:tbl>
              <a:tblPr firstRow="1" bandRow="1">
                <a:tableStyleId>{69012ECD-51FC-41F1-AA8D-1B2483CD663E}</a:tableStyleId>
              </a:tblPr>
              <a:tblGrid>
                <a:gridCol w="1371600"/>
                <a:gridCol w="355600"/>
                <a:gridCol w="1333500"/>
                <a:gridCol w="406400"/>
                <a:gridCol w="1727200"/>
                <a:gridCol w="419100"/>
                <a:gridCol w="2476500"/>
              </a:tblGrid>
              <a:tr h="774700">
                <a:tc>
                  <a:txBody>
                    <a:bodyPr/>
                    <a:lstStyle/>
                    <a:p>
                      <a:pPr algn="ctr"/>
                      <a:r>
                        <a:rPr lang="en-US" sz="1400" dirty="0" smtClean="0">
                          <a:latin typeface="Arial"/>
                          <a:cs typeface="Arial"/>
                        </a:rPr>
                        <a:t>Number in new </a:t>
                      </a:r>
                      <a:r>
                        <a:rPr lang="en-US" sz="1400" i="1" dirty="0" smtClean="0">
                          <a:latin typeface="Arial"/>
                          <a:cs typeface="Arial"/>
                        </a:rPr>
                        <a:t>T r</a:t>
                      </a:r>
                      <a:r>
                        <a:rPr lang="en-US" sz="1400" baseline="0" dirty="0" smtClean="0">
                          <a:latin typeface="Arial"/>
                          <a:cs typeface="Arial"/>
                        </a:rPr>
                        <a:t>ow</a:t>
                      </a:r>
                      <a:endParaRPr lang="en-US" sz="1400" dirty="0">
                        <a:latin typeface="Arial"/>
                        <a:cs typeface="Arial"/>
                      </a:endParaRPr>
                    </a:p>
                  </a:txBody>
                  <a:tcPr anchor="ct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Number in old </a:t>
                      </a:r>
                      <a:r>
                        <a:rPr lang="en-US" sz="1400" i="1" dirty="0" smtClean="0">
                          <a:latin typeface="Arial"/>
                          <a:cs typeface="Arial"/>
                        </a:rPr>
                        <a:t>T r</a:t>
                      </a:r>
                      <a:r>
                        <a:rPr lang="en-US" sz="1400" baseline="0" dirty="0" smtClean="0">
                          <a:latin typeface="Arial"/>
                          <a:cs typeface="Arial"/>
                        </a:rPr>
                        <a:t>ow</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Number above pivot number</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nchor="ct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Corresponding number </a:t>
                      </a:r>
                    </a:p>
                    <a:p>
                      <a:pPr algn="ctr"/>
                      <a:r>
                        <a:rPr lang="en-US" sz="1400" dirty="0" smtClean="0">
                          <a:latin typeface="Arial"/>
                          <a:cs typeface="Arial"/>
                        </a:rPr>
                        <a:t>in new </a:t>
                      </a:r>
                      <a:r>
                        <a:rPr lang="en-US" sz="1400" i="1" dirty="0" smtClean="0">
                          <a:latin typeface="Arial"/>
                          <a:cs typeface="Arial"/>
                        </a:rPr>
                        <a:t>C</a:t>
                      </a:r>
                      <a:r>
                        <a:rPr lang="en-US" sz="1400" dirty="0" smtClean="0">
                          <a:latin typeface="Arial"/>
                          <a:cs typeface="Arial"/>
                        </a:rPr>
                        <a:t> row</a:t>
                      </a:r>
                      <a:endParaRPr lang="en-US" sz="1400" dirty="0">
                        <a:latin typeface="Arial"/>
                        <a:cs typeface="Arial"/>
                      </a:endParaRPr>
                    </a:p>
                  </a:txBody>
                  <a:tcPr anchor="ct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265405">
                <a:tc>
                  <a:txBody>
                    <a:bodyPr/>
                    <a:lstStyle/>
                    <a:p>
                      <a:pPr algn="ctr"/>
                      <a:r>
                        <a:rPr lang="en-US" sz="1400" dirty="0" smtClean="0">
                          <a:latin typeface="Arial"/>
                          <a:cs typeface="Arial"/>
                        </a:rPr>
                        <a:t>1</a:t>
                      </a:r>
                      <a:endParaRPr lang="en-US" sz="14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265405">
                <a:tc>
                  <a:txBody>
                    <a:bodyPr/>
                    <a:lstStyle/>
                    <a:p>
                      <a:pPr algn="ctr"/>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65405">
                <a:tc>
                  <a:txBody>
                    <a:bodyPr/>
                    <a:lstStyle/>
                    <a:p>
                      <a:pPr algn="ctr"/>
                      <a:r>
                        <a:rPr lang="en-US" sz="1400" dirty="0" smtClean="0">
                          <a:latin typeface="Arial"/>
                          <a:cs typeface="Arial"/>
                        </a:rPr>
                        <a:t>1.5</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65405">
                <a:tc>
                  <a:txBody>
                    <a:bodyPr/>
                    <a:lstStyle/>
                    <a:p>
                      <a:pPr algn="ctr"/>
                      <a:r>
                        <a:rPr lang="en-US" sz="1400" dirty="0" smtClean="0">
                          <a:latin typeface="Arial"/>
                          <a:cs typeface="Arial"/>
                        </a:rPr>
                        <a:t>–0.5</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65405">
                <a:tc>
                  <a:txBody>
                    <a:bodyPr/>
                    <a:lstStyle/>
                    <a:p>
                      <a:pPr algn="ctr"/>
                      <a:r>
                        <a:rPr lang="en-US" sz="1400" dirty="0" smtClean="0">
                          <a:latin typeface="Arial"/>
                          <a:cs typeface="Arial"/>
                        </a:rPr>
                        <a:t>30</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50</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x</a:t>
                      </a:r>
                      <a:endParaRPr lang="en-US" sz="14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(40)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12" name="Group 11"/>
          <p:cNvGrpSpPr>
            <a:grpSpLocks/>
          </p:cNvGrpSpPr>
          <p:nvPr/>
        </p:nvGrpSpPr>
        <p:grpSpPr bwMode="auto">
          <a:xfrm>
            <a:off x="642938" y="2035175"/>
            <a:ext cx="7915275" cy="649288"/>
            <a:chOff x="643467" y="2581275"/>
            <a:chExt cx="7914215" cy="648757"/>
          </a:xfrm>
        </p:grpSpPr>
        <p:sp>
          <p:nvSpPr>
            <p:cNvPr id="13" name="Double Bracket 12"/>
            <p:cNvSpPr/>
            <p:nvPr/>
          </p:nvSpPr>
          <p:spPr>
            <a:xfrm>
              <a:off x="643467" y="2636793"/>
              <a:ext cx="1188878"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4" name="Double Bracket 13"/>
            <p:cNvSpPr/>
            <p:nvPr/>
          </p:nvSpPr>
          <p:spPr>
            <a:xfrm>
              <a:off x="6294210" y="2636793"/>
              <a:ext cx="2201567"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5" name="Double Bracket 14"/>
            <p:cNvSpPr/>
            <p:nvPr/>
          </p:nvSpPr>
          <p:spPr>
            <a:xfrm>
              <a:off x="4140261" y="2636793"/>
              <a:ext cx="1485701"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6" name="Double Bracket 15"/>
            <p:cNvSpPr/>
            <p:nvPr/>
          </p:nvSpPr>
          <p:spPr>
            <a:xfrm>
              <a:off x="2343451" y="2636793"/>
              <a:ext cx="1188879" cy="547239"/>
            </a:xfrm>
            <a:prstGeom prst="bracketPair">
              <a:avLst>
                <a:gd name="adj" fmla="val 30752"/>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7" name="Freeform 16"/>
            <p:cNvSpPr/>
            <p:nvPr/>
          </p:nvSpPr>
          <p:spPr>
            <a:xfrm>
              <a:off x="8460857" y="2581275"/>
              <a:ext cx="96825" cy="648757"/>
            </a:xfrm>
            <a:custGeom>
              <a:avLst/>
              <a:gdLst>
                <a:gd name="connsiteX0" fmla="*/ 0 w 97367"/>
                <a:gd name="connsiteY0" fmla="*/ 0 h 618066"/>
                <a:gd name="connsiteX1" fmla="*/ 97367 w 97367"/>
                <a:gd name="connsiteY1" fmla="*/ 0 h 618066"/>
                <a:gd name="connsiteX2" fmla="*/ 93134 w 97367"/>
                <a:gd name="connsiteY2" fmla="*/ 618066 h 618066"/>
                <a:gd name="connsiteX0" fmla="*/ 2116 w 99483"/>
                <a:gd name="connsiteY0" fmla="*/ 0 h 611716"/>
                <a:gd name="connsiteX1" fmla="*/ 99483 w 99483"/>
                <a:gd name="connsiteY1" fmla="*/ 0 h 611716"/>
                <a:gd name="connsiteX2" fmla="*/ 0 w 99483"/>
                <a:gd name="connsiteY2" fmla="*/ 611716 h 611716"/>
                <a:gd name="connsiteX0" fmla="*/ 2116 w 104119"/>
                <a:gd name="connsiteY0" fmla="*/ 0 h 611716"/>
                <a:gd name="connsiteX1" fmla="*/ 99483 w 104119"/>
                <a:gd name="connsiteY1" fmla="*/ 0 h 611716"/>
                <a:gd name="connsiteX2" fmla="*/ 95250 w 104119"/>
                <a:gd name="connsiteY2" fmla="*/ 607483 h 611716"/>
                <a:gd name="connsiteX3" fmla="*/ 0 w 104119"/>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11716"/>
                <a:gd name="connsiteX1" fmla="*/ 97367 w 97367"/>
                <a:gd name="connsiteY1" fmla="*/ 0 h 611716"/>
                <a:gd name="connsiteX2" fmla="*/ 93134 w 97367"/>
                <a:gd name="connsiteY2" fmla="*/ 607483 h 611716"/>
                <a:gd name="connsiteX3" fmla="*/ 1059 w 97367"/>
                <a:gd name="connsiteY3" fmla="*/ 611716 h 611716"/>
                <a:gd name="connsiteX0" fmla="*/ 0 w 97367"/>
                <a:gd name="connsiteY0" fmla="*/ 0 h 608541"/>
                <a:gd name="connsiteX1" fmla="*/ 97367 w 97367"/>
                <a:gd name="connsiteY1" fmla="*/ 0 h 608541"/>
                <a:gd name="connsiteX2" fmla="*/ 93134 w 97367"/>
                <a:gd name="connsiteY2" fmla="*/ 607483 h 608541"/>
                <a:gd name="connsiteX3" fmla="*/ 7409 w 97367"/>
                <a:gd name="connsiteY3" fmla="*/ 608541 h 608541"/>
              </a:gdLst>
              <a:ahLst/>
              <a:cxnLst>
                <a:cxn ang="0">
                  <a:pos x="connsiteX0" y="connsiteY0"/>
                </a:cxn>
                <a:cxn ang="0">
                  <a:pos x="connsiteX1" y="connsiteY1"/>
                </a:cxn>
                <a:cxn ang="0">
                  <a:pos x="connsiteX2" y="connsiteY2"/>
                </a:cxn>
                <a:cxn ang="0">
                  <a:pos x="connsiteX3" y="connsiteY3"/>
                </a:cxn>
              </a:cxnLst>
              <a:rect l="l" t="t" r="r" b="b"/>
              <a:pathLst>
                <a:path w="97367" h="608541">
                  <a:moveTo>
                    <a:pt x="0" y="0"/>
                  </a:moveTo>
                  <a:lnTo>
                    <a:pt x="97367" y="0"/>
                  </a:lnTo>
                  <a:cubicBezTo>
                    <a:pt x="95250" y="303741"/>
                    <a:pt x="95250" y="303741"/>
                    <a:pt x="93134" y="607483"/>
                  </a:cubicBezTo>
                  <a:lnTo>
                    <a:pt x="7409" y="608541"/>
                  </a:lnTo>
                </a:path>
              </a:pathLst>
            </a:custGeom>
            <a:ln w="28575" cmpd="sng">
              <a:solidFill>
                <a:srgbClr val="FFFFFF"/>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8" name="Freeform 17"/>
            <p:cNvSpPr/>
            <p:nvPr/>
          </p:nvSpPr>
          <p:spPr>
            <a:xfrm flipH="1">
              <a:off x="4051373" y="2581275"/>
              <a:ext cx="96825" cy="648757"/>
            </a:xfrm>
            <a:custGeom>
              <a:avLst/>
              <a:gdLst>
                <a:gd name="connsiteX0" fmla="*/ 0 w 97367"/>
                <a:gd name="connsiteY0" fmla="*/ 0 h 618066"/>
                <a:gd name="connsiteX1" fmla="*/ 97367 w 97367"/>
                <a:gd name="connsiteY1" fmla="*/ 0 h 618066"/>
                <a:gd name="connsiteX2" fmla="*/ 93134 w 97367"/>
                <a:gd name="connsiteY2" fmla="*/ 618066 h 618066"/>
                <a:gd name="connsiteX0" fmla="*/ 2116 w 99483"/>
                <a:gd name="connsiteY0" fmla="*/ 0 h 611716"/>
                <a:gd name="connsiteX1" fmla="*/ 99483 w 99483"/>
                <a:gd name="connsiteY1" fmla="*/ 0 h 611716"/>
                <a:gd name="connsiteX2" fmla="*/ 0 w 99483"/>
                <a:gd name="connsiteY2" fmla="*/ 611716 h 611716"/>
                <a:gd name="connsiteX0" fmla="*/ 2116 w 104119"/>
                <a:gd name="connsiteY0" fmla="*/ 0 h 611716"/>
                <a:gd name="connsiteX1" fmla="*/ 99483 w 104119"/>
                <a:gd name="connsiteY1" fmla="*/ 0 h 611716"/>
                <a:gd name="connsiteX2" fmla="*/ 95250 w 104119"/>
                <a:gd name="connsiteY2" fmla="*/ 607483 h 611716"/>
                <a:gd name="connsiteX3" fmla="*/ 0 w 104119"/>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2116 w 99483"/>
                <a:gd name="connsiteY0" fmla="*/ 0 h 611716"/>
                <a:gd name="connsiteX1" fmla="*/ 99483 w 99483"/>
                <a:gd name="connsiteY1" fmla="*/ 0 h 611716"/>
                <a:gd name="connsiteX2" fmla="*/ 95250 w 99483"/>
                <a:gd name="connsiteY2" fmla="*/ 607483 h 611716"/>
                <a:gd name="connsiteX3" fmla="*/ 0 w 99483"/>
                <a:gd name="connsiteY3" fmla="*/ 611716 h 611716"/>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07483"/>
                <a:gd name="connsiteX1" fmla="*/ 97367 w 97367"/>
                <a:gd name="connsiteY1" fmla="*/ 0 h 607483"/>
                <a:gd name="connsiteX2" fmla="*/ 93134 w 97367"/>
                <a:gd name="connsiteY2" fmla="*/ 607483 h 607483"/>
                <a:gd name="connsiteX3" fmla="*/ 1059 w 97367"/>
                <a:gd name="connsiteY3" fmla="*/ 602191 h 607483"/>
                <a:gd name="connsiteX0" fmla="*/ 0 w 97367"/>
                <a:gd name="connsiteY0" fmla="*/ 0 h 611716"/>
                <a:gd name="connsiteX1" fmla="*/ 97367 w 97367"/>
                <a:gd name="connsiteY1" fmla="*/ 0 h 611716"/>
                <a:gd name="connsiteX2" fmla="*/ 93134 w 97367"/>
                <a:gd name="connsiteY2" fmla="*/ 607483 h 611716"/>
                <a:gd name="connsiteX3" fmla="*/ 1059 w 97367"/>
                <a:gd name="connsiteY3" fmla="*/ 611716 h 611716"/>
                <a:gd name="connsiteX0" fmla="*/ 0 w 97367"/>
                <a:gd name="connsiteY0" fmla="*/ 0 h 608541"/>
                <a:gd name="connsiteX1" fmla="*/ 97367 w 97367"/>
                <a:gd name="connsiteY1" fmla="*/ 0 h 608541"/>
                <a:gd name="connsiteX2" fmla="*/ 93134 w 97367"/>
                <a:gd name="connsiteY2" fmla="*/ 607483 h 608541"/>
                <a:gd name="connsiteX3" fmla="*/ 7409 w 97367"/>
                <a:gd name="connsiteY3" fmla="*/ 608541 h 608541"/>
              </a:gdLst>
              <a:ahLst/>
              <a:cxnLst>
                <a:cxn ang="0">
                  <a:pos x="connsiteX0" y="connsiteY0"/>
                </a:cxn>
                <a:cxn ang="0">
                  <a:pos x="connsiteX1" y="connsiteY1"/>
                </a:cxn>
                <a:cxn ang="0">
                  <a:pos x="connsiteX2" y="connsiteY2"/>
                </a:cxn>
                <a:cxn ang="0">
                  <a:pos x="connsiteX3" y="connsiteY3"/>
                </a:cxn>
              </a:cxnLst>
              <a:rect l="l" t="t" r="r" b="b"/>
              <a:pathLst>
                <a:path w="97367" h="608541">
                  <a:moveTo>
                    <a:pt x="0" y="0"/>
                  </a:moveTo>
                  <a:lnTo>
                    <a:pt x="97367" y="0"/>
                  </a:lnTo>
                  <a:cubicBezTo>
                    <a:pt x="95250" y="303741"/>
                    <a:pt x="95250" y="303741"/>
                    <a:pt x="93134" y="607483"/>
                  </a:cubicBezTo>
                  <a:lnTo>
                    <a:pt x="7409" y="608541"/>
                  </a:lnTo>
                </a:path>
              </a:pathLst>
            </a:custGeom>
            <a:ln w="28575" cmpd="sng">
              <a:solidFill>
                <a:srgbClr val="FFFFFF"/>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graphicFrame>
        <p:nvGraphicFramePr>
          <p:cNvPr id="19" name="Table 18"/>
          <p:cNvGraphicFramePr>
            <a:graphicFrameLocks noGrp="1"/>
          </p:cNvGraphicFramePr>
          <p:nvPr/>
        </p:nvGraphicFramePr>
        <p:xfrm>
          <a:off x="1243013" y="4724400"/>
          <a:ext cx="6629400" cy="1400175"/>
        </p:xfrm>
        <a:graphic>
          <a:graphicData uri="http://schemas.openxmlformats.org/drawingml/2006/table">
            <a:tbl>
              <a:tblPr firstRow="1" bandRow="1">
                <a:tableStyleId>{69012ECD-51FC-41F1-AA8D-1B2483CD663E}</a:tableStyleId>
              </a:tblPr>
              <a:tblGrid>
                <a:gridCol w="622300"/>
                <a:gridCol w="1841500"/>
                <a:gridCol w="660400"/>
                <a:gridCol w="660400"/>
                <a:gridCol w="660400"/>
                <a:gridCol w="660400"/>
                <a:gridCol w="1523999"/>
              </a:tblGrid>
              <a:tr h="466646">
                <a:tc>
                  <a:txBody>
                    <a:bodyPr/>
                    <a:lstStyle/>
                    <a:p>
                      <a:r>
                        <a:rPr lang="en-US" sz="1600" i="1" dirty="0" smtClean="0">
                          <a:latin typeface="Arial"/>
                          <a:cs typeface="Arial"/>
                        </a:rPr>
                        <a:t>C</a:t>
                      </a:r>
                      <a:r>
                        <a:rPr lang="en-US" sz="1600" i="1" baseline="-25000" dirty="0" smtClean="0">
                          <a:latin typeface="Arial"/>
                          <a:cs typeface="Arial"/>
                        </a:rPr>
                        <a:t>j</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r>
                        <a:rPr lang="en-US" sz="1600" dirty="0" smtClean="0">
                          <a:latin typeface="Arial"/>
                          <a:cs typeface="Arial"/>
                        </a:rPr>
                        <a:t>SOLUTION MIX</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T</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C</a:t>
                      </a:r>
                      <a:endParaRPr lang="en-US" sz="1600" i="1"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nchor="ctr">
                    <a:lnB w="19050" cap="flat" cmpd="sng" algn="ctr">
                      <a:solidFill>
                        <a:scrgbClr r="0" g="0" b="0"/>
                      </a:solidFill>
                      <a:prstDash val="solid"/>
                      <a:round/>
                      <a:headEnd type="none" w="med" len="med"/>
                      <a:tailEnd type="none" w="med" len="med"/>
                    </a:lnB>
                  </a:tcPr>
                </a:tc>
                <a:tc>
                  <a:txBody>
                    <a:bodyPr/>
                    <a:lstStyle/>
                    <a:p>
                      <a:pPr algn="ctr"/>
                      <a:r>
                        <a:rPr lang="en-US" sz="1600" dirty="0" smtClean="0">
                          <a:latin typeface="Arial"/>
                          <a:cs typeface="Arial"/>
                        </a:rPr>
                        <a:t>QUANTITY</a:t>
                      </a:r>
                    </a:p>
                  </a:txBody>
                  <a:tcPr anchor="ctr">
                    <a:lnB w="19050" cap="flat" cmpd="sng" algn="ctr">
                      <a:solidFill>
                        <a:scrgbClr r="0" g="0" b="0"/>
                      </a:solidFill>
                      <a:prstDash val="solid"/>
                      <a:round/>
                      <a:headEnd type="none" w="med" len="med"/>
                      <a:tailEnd type="none" w="med" len="med"/>
                    </a:lnB>
                  </a:tcPr>
                </a:tc>
              </a:tr>
              <a:tr h="466646">
                <a:tc>
                  <a:txBody>
                    <a:bodyPr/>
                    <a:lstStyle/>
                    <a:p>
                      <a:r>
                        <a:rPr lang="en-US" sz="1600" dirty="0" smtClean="0">
                          <a:latin typeface="Arial"/>
                          <a:cs typeface="Arial"/>
                        </a:rPr>
                        <a:t>$70</a:t>
                      </a:r>
                      <a:endParaRPr lang="en-US" sz="1600" dirty="0">
                        <a:latin typeface="Arial"/>
                        <a:cs typeface="Arial"/>
                      </a:endParaRPr>
                    </a:p>
                  </a:txBody>
                  <a:tcPr anchor="ctr">
                    <a:lnL w="9525" cap="flat" cmpd="sng" algn="ctr">
                      <a:noFill/>
                      <a:prstDash val="solid"/>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i="1" dirty="0" smtClean="0">
                          <a:latin typeface="Arial"/>
                          <a:cs typeface="Arial"/>
                        </a:rPr>
                        <a:t>T</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1.5</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–0.5</a:t>
                      </a:r>
                      <a:endParaRPr lang="en-US" sz="1600" dirty="0">
                        <a:latin typeface="Arial"/>
                        <a:cs typeface="Arial"/>
                      </a:endParaRPr>
                    </a:p>
                  </a:txBody>
                  <a:tcPr anchor="ct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30</a:t>
                      </a:r>
                      <a:endParaRPr lang="en-US" sz="1600" dirty="0">
                        <a:latin typeface="Arial"/>
                        <a:cs typeface="Arial"/>
                      </a:endParaRPr>
                    </a:p>
                  </a:txBody>
                  <a:tcPr anchor="ct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r>
              <a:tr h="466646">
                <a:tc>
                  <a:txBody>
                    <a:bodyPr/>
                    <a:lstStyle/>
                    <a:p>
                      <a:r>
                        <a:rPr lang="en-US" sz="1600" dirty="0" smtClean="0">
                          <a:latin typeface="Arial"/>
                          <a:cs typeface="Arial"/>
                        </a:rPr>
                        <a:t>$50</a:t>
                      </a:r>
                      <a:endParaRPr lang="en-US" sz="1600" dirty="0">
                        <a:latin typeface="Arial"/>
                        <a:cs typeface="Arial"/>
                      </a:endParaRPr>
                    </a:p>
                  </a:txBody>
                  <a:tcPr anchor="ctr">
                    <a:lnL w="9525" cap="flat" cmpd="sng" algn="ctr">
                      <a:noFill/>
                      <a:prstDash val="solid"/>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i="1" dirty="0" smtClean="0">
                          <a:latin typeface="Arial"/>
                          <a:cs typeface="Arial"/>
                        </a:rPr>
                        <a:t>C</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0</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–2</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1</a:t>
                      </a:r>
                      <a:endParaRPr lang="en-US" sz="1600" dirty="0">
                        <a:latin typeface="Arial"/>
                        <a:cs typeface="Arial"/>
                      </a:endParaRPr>
                    </a:p>
                  </a:txBody>
                  <a:tcPr anchor="ctr">
                    <a:lnL>
                      <a:noFill/>
                    </a:lnL>
                    <a:lnR>
                      <a:noFill/>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dirty="0" smtClean="0">
                          <a:latin typeface="Arial"/>
                          <a:cs typeface="Arial"/>
                        </a:rPr>
                        <a:t>40</a:t>
                      </a:r>
                      <a:endParaRPr lang="en-US" sz="1600" dirty="0">
                        <a:latin typeface="Arial"/>
                        <a:cs typeface="Arial"/>
                      </a:endParaRPr>
                    </a:p>
                  </a:txBody>
                  <a:tcPr anchor="ctr">
                    <a:lnL>
                      <a:noFill/>
                    </a:lnL>
                    <a:lnR w="9525" cap="flat" cmpd="sng" algn="ctr">
                      <a:noFill/>
                      <a:prstDash val="solid"/>
                    </a:ln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par>
                                <p:cTn id="8" presetID="18" presetClass="entr" presetSubtype="6" fill="hold" nodeType="withEffect">
                                  <p:stCondLst>
                                    <p:cond delay="1000"/>
                                  </p:stCondLst>
                                  <p:childTnLst>
                                    <p:set>
                                      <p:cBhvr>
                                        <p:cTn id="9" dur="1" fill="hold">
                                          <p:stCondLst>
                                            <p:cond delay="0"/>
                                          </p:stCondLst>
                                        </p:cTn>
                                        <p:tgtEl>
                                          <p:spTgt spid="12"/>
                                        </p:tgtEl>
                                        <p:attrNameLst>
                                          <p:attrName>style.visibility</p:attrName>
                                        </p:attrNameLst>
                                      </p:cBhvr>
                                      <p:to>
                                        <p:strVal val="visible"/>
                                      </p:to>
                                    </p:set>
                                    <p:animEffect transition="in" filter="strips(downRight)">
                                      <p:cBhvr>
                                        <p:cTn id="10" dur="1000"/>
                                        <p:tgtEl>
                                          <p:spTgt spid="12"/>
                                        </p:tgtEl>
                                      </p:cBhvr>
                                    </p:animEffect>
                                  </p:childTnLst>
                                </p:cTn>
                              </p:par>
                            </p:childTnLst>
                          </p:cTn>
                        </p:par>
                        <p:par>
                          <p:cTn id="11" fill="hold">
                            <p:stCondLst>
                              <p:cond delay="2000"/>
                            </p:stCondLst>
                            <p:childTnLst>
                              <p:par>
                                <p:cTn id="12" presetID="18" presetClass="entr" presetSubtype="6" fill="hold" nodeType="afterEffect">
                                  <p:stCondLst>
                                    <p:cond delay="1000"/>
                                  </p:stCondLst>
                                  <p:childTnLst>
                                    <p:set>
                                      <p:cBhvr>
                                        <p:cTn id="13" dur="1" fill="hold">
                                          <p:stCondLst>
                                            <p:cond delay="0"/>
                                          </p:stCondLst>
                                        </p:cTn>
                                        <p:tgtEl>
                                          <p:spTgt spid="19"/>
                                        </p:tgtEl>
                                        <p:attrNameLst>
                                          <p:attrName>style.visibility</p:attrName>
                                        </p:attrNameLst>
                                      </p:cBhvr>
                                      <p:to>
                                        <p:strVal val="visible"/>
                                      </p:to>
                                    </p:set>
                                    <p:animEffect transition="in" filter="strips(downRight)">
                                      <p:cBhvr>
                                        <p:cTn id="1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mtClean="0">
                <a:latin typeface="Arial" charset="0"/>
                <a:cs typeface="Arial" charset="0"/>
              </a:rPr>
              <a:t>Developing the Third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81137F66-6EB3-4870-9291-09FE96131C6F}" type="slidenum">
              <a:rPr lang="en-US"/>
              <a:pPr>
                <a:defRPr/>
              </a:pPr>
              <a:t>39</a:t>
            </a:fld>
            <a:endParaRPr lang="en-US"/>
          </a:p>
        </p:txBody>
      </p:sp>
      <p:sp>
        <p:nvSpPr>
          <p:cNvPr id="64516" name="Content Placeholder 2"/>
          <p:cNvSpPr>
            <a:spLocks noGrp="1"/>
          </p:cNvSpPr>
          <p:nvPr>
            <p:ph idx="1"/>
          </p:nvPr>
        </p:nvSpPr>
        <p:spPr>
          <a:xfrm>
            <a:off x="673100" y="1371600"/>
            <a:ext cx="7823200" cy="596900"/>
          </a:xfrm>
        </p:spPr>
        <p:txBody>
          <a:bodyPr/>
          <a:lstStyle/>
          <a:p>
            <a:r>
              <a:rPr lang="en-US" sz="2800" smtClean="0">
                <a:latin typeface="Arial" charset="0"/>
                <a:cs typeface="Arial" charset="0"/>
              </a:rPr>
              <a:t>Step 5 – Calculate the </a:t>
            </a:r>
            <a:r>
              <a:rPr lang="en-US" sz="2800" i="1" smtClean="0">
                <a:latin typeface="Arial" charset="0"/>
                <a:cs typeface="Arial" charset="0"/>
              </a:rPr>
              <a:t>Z</a:t>
            </a:r>
            <a:r>
              <a:rPr lang="en-US" sz="2800" i="1" baseline="-25000" smtClean="0">
                <a:latin typeface="Arial" charset="0"/>
                <a:cs typeface="Arial" charset="0"/>
              </a:rPr>
              <a:t>j</a:t>
            </a:r>
            <a:r>
              <a:rPr lang="en-US" sz="2800" smtClean="0">
                <a:latin typeface="Arial" charset="0"/>
                <a:cs typeface="Arial" charset="0"/>
              </a:rPr>
              <a:t> and </a:t>
            </a:r>
            <a:r>
              <a:rPr lang="en-US" sz="2800" i="1" smtClean="0">
                <a:latin typeface="Arial" charset="0"/>
                <a:cs typeface="Arial" charset="0"/>
              </a:rPr>
              <a:t>C</a:t>
            </a:r>
            <a:r>
              <a:rPr lang="en-US" sz="2800" i="1" baseline="-25000" smtClean="0">
                <a:latin typeface="Arial" charset="0"/>
                <a:cs typeface="Arial" charset="0"/>
              </a:rPr>
              <a:t>j</a:t>
            </a:r>
            <a:r>
              <a:rPr lang="en-US" sz="2800" smtClean="0">
                <a:latin typeface="Arial" charset="0"/>
                <a:cs typeface="Arial" charset="0"/>
              </a:rPr>
              <a:t> – </a:t>
            </a:r>
            <a:r>
              <a:rPr lang="en-US" sz="2800" i="1" smtClean="0">
                <a:latin typeface="Arial" charset="0"/>
                <a:cs typeface="Arial" charset="0"/>
              </a:rPr>
              <a:t>Z</a:t>
            </a:r>
            <a:r>
              <a:rPr lang="en-US" sz="2800" i="1" baseline="-25000" smtClean="0">
                <a:latin typeface="Arial" charset="0"/>
                <a:cs typeface="Arial" charset="0"/>
              </a:rPr>
              <a:t>j</a:t>
            </a:r>
            <a:r>
              <a:rPr lang="en-US" sz="2800" smtClean="0">
                <a:latin typeface="Arial" charset="0"/>
                <a:cs typeface="Arial" charset="0"/>
              </a:rPr>
              <a:t> rows </a:t>
            </a:r>
          </a:p>
        </p:txBody>
      </p:sp>
      <p:sp>
        <p:nvSpPr>
          <p:cNvPr id="20" name="TextBox 19"/>
          <p:cNvSpPr txBox="1">
            <a:spLocks noChangeArrowheads="1"/>
          </p:cNvSpPr>
          <p:nvPr/>
        </p:nvSpPr>
        <p:spPr bwMode="auto">
          <a:xfrm>
            <a:off x="1384300" y="2125663"/>
            <a:ext cx="6705600" cy="1784350"/>
          </a:xfrm>
          <a:prstGeom prst="rect">
            <a:avLst/>
          </a:prstGeom>
          <a:noFill/>
          <a:ln w="9525">
            <a:noFill/>
            <a:miter lim="800000"/>
            <a:headEnd/>
            <a:tailEnd/>
          </a:ln>
        </p:spPr>
        <p:txBody>
          <a:bodyPr>
            <a:spAutoFit/>
          </a:bodyPr>
          <a:lstStyle/>
          <a:p>
            <a:pPr>
              <a:spcAft>
                <a:spcPts val="300"/>
              </a:spcAft>
              <a:tabLst>
                <a:tab pos="2514600" algn="r"/>
                <a:tab pos="2692400" algn="l"/>
                <a:tab pos="5207000" algn="l"/>
              </a:tabLst>
            </a:pPr>
            <a:r>
              <a:rPr lang="en-US" sz="2000"/>
              <a:t>	</a:t>
            </a:r>
            <a:r>
              <a:rPr lang="en-US" sz="2000" i="1"/>
              <a:t>Z</a:t>
            </a:r>
            <a:r>
              <a:rPr lang="en-US" sz="2000" i="1" baseline="-25000"/>
              <a:t>j</a:t>
            </a:r>
            <a:r>
              <a:rPr lang="en-US" sz="2000"/>
              <a:t> (for </a:t>
            </a:r>
            <a:r>
              <a:rPr lang="en-US" sz="2000" i="1"/>
              <a:t>T</a:t>
            </a:r>
            <a:r>
              <a:rPr lang="en-US" sz="2000"/>
              <a:t> column) =	($70)(1) + ($50)(0)	= $70</a:t>
            </a:r>
          </a:p>
          <a:p>
            <a:pPr>
              <a:spcAft>
                <a:spcPts val="300"/>
              </a:spcAft>
              <a:tabLst>
                <a:tab pos="2514600" algn="r"/>
                <a:tab pos="2692400" algn="l"/>
                <a:tab pos="5207000" algn="l"/>
              </a:tabLst>
            </a:pPr>
            <a:r>
              <a:rPr lang="en-US" sz="2000"/>
              <a:t>	</a:t>
            </a:r>
            <a:r>
              <a:rPr lang="en-US" sz="2000" i="1"/>
              <a:t>Z</a:t>
            </a:r>
            <a:r>
              <a:rPr lang="en-US" sz="2000" i="1" baseline="-25000"/>
              <a:t>j</a:t>
            </a:r>
            <a:r>
              <a:rPr lang="en-US" sz="2000"/>
              <a:t> (for </a:t>
            </a:r>
            <a:r>
              <a:rPr lang="en-US" sz="2000" i="1"/>
              <a:t>C</a:t>
            </a:r>
            <a:r>
              <a:rPr lang="en-US" sz="2000"/>
              <a:t> column) =	($70)(0) + ($50)(1)	= $50</a:t>
            </a:r>
          </a:p>
          <a:p>
            <a:pPr>
              <a:spcAft>
                <a:spcPts val="300"/>
              </a:spcAft>
              <a:tabLst>
                <a:tab pos="2514600" algn="r"/>
                <a:tab pos="2692400" algn="l"/>
                <a:tab pos="5207000" algn="l"/>
              </a:tabLst>
            </a:pPr>
            <a:r>
              <a:rPr lang="en-US" sz="2000"/>
              <a:t>	</a:t>
            </a:r>
            <a:r>
              <a:rPr lang="en-US" sz="2000" i="1"/>
              <a:t>Z</a:t>
            </a:r>
            <a:r>
              <a:rPr lang="en-US" sz="2000" i="1" baseline="-25000"/>
              <a:t>j</a:t>
            </a:r>
            <a:r>
              <a:rPr lang="en-US" sz="2000"/>
              <a:t> (for </a:t>
            </a:r>
            <a:r>
              <a:rPr lang="en-US" sz="2000" i="1"/>
              <a:t>S</a:t>
            </a:r>
            <a:r>
              <a:rPr lang="en-US" sz="2000" baseline="-25000"/>
              <a:t>1</a:t>
            </a:r>
            <a:r>
              <a:rPr lang="en-US" sz="2000" i="1"/>
              <a:t> </a:t>
            </a:r>
            <a:r>
              <a:rPr lang="en-US" sz="2000"/>
              <a:t>column) =	($70)(1.5) + ($50)(–2)	= $5</a:t>
            </a:r>
          </a:p>
          <a:p>
            <a:pPr>
              <a:spcAft>
                <a:spcPts val="300"/>
              </a:spcAft>
              <a:tabLst>
                <a:tab pos="2514600" algn="r"/>
                <a:tab pos="2692400" algn="l"/>
                <a:tab pos="5207000" algn="l"/>
              </a:tabLst>
            </a:pPr>
            <a:r>
              <a:rPr lang="en-US" sz="2000"/>
              <a:t>	</a:t>
            </a:r>
            <a:r>
              <a:rPr lang="en-US" sz="2000" i="1"/>
              <a:t>Z</a:t>
            </a:r>
            <a:r>
              <a:rPr lang="en-US" sz="2000" i="1" baseline="-25000"/>
              <a:t>j</a:t>
            </a:r>
            <a:r>
              <a:rPr lang="en-US" sz="2000"/>
              <a:t> (for </a:t>
            </a:r>
            <a:r>
              <a:rPr lang="en-US" sz="2000" i="1"/>
              <a:t>S</a:t>
            </a:r>
            <a:r>
              <a:rPr lang="en-US" sz="2000" baseline="-25000"/>
              <a:t>2</a:t>
            </a:r>
            <a:r>
              <a:rPr lang="en-US" sz="2000" i="1"/>
              <a:t> </a:t>
            </a:r>
            <a:r>
              <a:rPr lang="en-US" sz="2000"/>
              <a:t>column) =	($70)(–0.5) + ($50)(1)	= $15</a:t>
            </a:r>
          </a:p>
          <a:p>
            <a:pPr>
              <a:spcAft>
                <a:spcPts val="300"/>
              </a:spcAft>
              <a:tabLst>
                <a:tab pos="2514600" algn="r"/>
                <a:tab pos="2692400" algn="l"/>
                <a:tab pos="5207000" algn="l"/>
              </a:tabLst>
            </a:pPr>
            <a:r>
              <a:rPr lang="en-US" sz="2000"/>
              <a:t>	</a:t>
            </a:r>
            <a:r>
              <a:rPr lang="en-US" sz="2000" i="1"/>
              <a:t>Z</a:t>
            </a:r>
            <a:r>
              <a:rPr lang="en-US" sz="2000" i="1" baseline="-25000"/>
              <a:t>j</a:t>
            </a:r>
            <a:r>
              <a:rPr lang="en-US" sz="2000"/>
              <a:t> (for total profit) =	($70)(30) + ($50)(40)	= $4,100</a:t>
            </a:r>
          </a:p>
        </p:txBody>
      </p:sp>
      <p:graphicFrame>
        <p:nvGraphicFramePr>
          <p:cNvPr id="21" name="Table 20"/>
          <p:cNvGraphicFramePr>
            <a:graphicFrameLocks noGrp="1"/>
          </p:cNvGraphicFramePr>
          <p:nvPr/>
        </p:nvGraphicFramePr>
        <p:xfrm>
          <a:off x="1239838" y="4184650"/>
          <a:ext cx="6850062" cy="2038350"/>
        </p:xfrm>
        <a:graphic>
          <a:graphicData uri="http://schemas.openxmlformats.org/drawingml/2006/table">
            <a:tbl>
              <a:tblPr firstRow="1" bandRow="1">
                <a:tableStyleId>{69012ECD-51FC-41F1-AA8D-1B2483CD663E}</a:tableStyleId>
              </a:tblPr>
              <a:tblGrid>
                <a:gridCol w="2180094"/>
                <a:gridCol w="287939"/>
                <a:gridCol w="603250"/>
                <a:gridCol w="276171"/>
                <a:gridCol w="276279"/>
                <a:gridCol w="666750"/>
                <a:gridCol w="224331"/>
                <a:gridCol w="208280"/>
                <a:gridCol w="665940"/>
                <a:gridCol w="208280"/>
                <a:gridCol w="208280"/>
                <a:gridCol w="808989"/>
                <a:gridCol w="234951"/>
              </a:tblGrid>
              <a:tr h="364941">
                <a:tc>
                  <a:txBody>
                    <a:bodyPr/>
                    <a:lstStyle/>
                    <a:p>
                      <a:pPr algn="l"/>
                      <a:endParaRPr lang="en-US" sz="1800" dirty="0">
                        <a:latin typeface="Arial"/>
                        <a:cs typeface="Arial"/>
                      </a:endParaRPr>
                    </a:p>
                  </a:txBody>
                  <a:tcPr>
                    <a:lnB w="19050" cap="flat" cmpd="sng" algn="ctr">
                      <a:noFill/>
                      <a:prstDash val="solid"/>
                      <a:round/>
                      <a:headEnd type="none" w="med" len="med"/>
                      <a:tailEnd type="none" w="med" len="med"/>
                    </a:lnB>
                  </a:tcPr>
                </a:tc>
                <a:tc gridSpan="1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Arial"/>
                          <a:cs typeface="Arial"/>
                        </a:rPr>
                        <a:t>COLUMN</a:t>
                      </a: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dirty="0" smtClean="0">
                        <a:solidFill>
                          <a:schemeClr val="bg1"/>
                        </a:solidFill>
                        <a:latin typeface="Arial"/>
                        <a:cs typeface="Arial"/>
                      </a:endParaRP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dirty="0" smtClean="0">
                        <a:solidFill>
                          <a:schemeClr val="bg1"/>
                        </a:solidFill>
                        <a:latin typeface="Arial"/>
                        <a:cs typeface="Arial"/>
                      </a:endParaRP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dirty="0" smtClean="0">
                        <a:solidFill>
                          <a:schemeClr val="bg1"/>
                        </a:solidFill>
                        <a:latin typeface="Arial"/>
                        <a:cs typeface="Arial"/>
                      </a:endParaRPr>
                    </a:p>
                  </a:txBody>
                  <a:tcPr>
                    <a:lnB w="19050" cap="flat" cmpd="sng" algn="ctr">
                      <a:solidFill>
                        <a:srgbClr val="FFFF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0840">
                <a:tc>
                  <a:txBody>
                    <a:bodyPr/>
                    <a:lstStyle/>
                    <a:p>
                      <a:pPr algn="l"/>
                      <a:endParaRPr lang="en-US" sz="1800" b="1" dirty="0">
                        <a:solidFill>
                          <a:schemeClr val="bg1"/>
                        </a:solidFill>
                        <a:latin typeface="Arial"/>
                        <a:cs typeface="Arial"/>
                      </a:endParaRPr>
                    </a:p>
                  </a:txBody>
                  <a:tcPr>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gridSpan="3">
                  <a:txBody>
                    <a:bodyPr/>
                    <a:lstStyle/>
                    <a:p>
                      <a:pPr algn="ctr"/>
                      <a:r>
                        <a:rPr lang="en-US" sz="1800" b="1" i="1" dirty="0" smtClean="0">
                          <a:solidFill>
                            <a:schemeClr val="bg1"/>
                          </a:solidFill>
                          <a:latin typeface="Arial"/>
                          <a:cs typeface="Arial"/>
                        </a:rPr>
                        <a:t>T</a:t>
                      </a:r>
                      <a:endParaRPr lang="en-US" sz="18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800" b="1" i="1" dirty="0" smtClean="0">
                          <a:solidFill>
                            <a:schemeClr val="bg1"/>
                          </a:solidFill>
                          <a:latin typeface="Arial"/>
                          <a:cs typeface="Arial"/>
                        </a:rPr>
                        <a:t>C</a:t>
                      </a:r>
                      <a:endParaRPr lang="en-US" sz="18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800" b="1" i="1" dirty="0" smtClean="0">
                          <a:solidFill>
                            <a:schemeClr val="bg1"/>
                          </a:solidFill>
                          <a:latin typeface="Arial"/>
                          <a:cs typeface="Arial"/>
                        </a:rPr>
                        <a:t>S</a:t>
                      </a:r>
                      <a:r>
                        <a:rPr lang="en-US" sz="1800" b="1" baseline="-25000" dirty="0" smtClean="0">
                          <a:solidFill>
                            <a:schemeClr val="bg1"/>
                          </a:solidFill>
                          <a:latin typeface="Arial"/>
                          <a:cs typeface="Arial"/>
                        </a:rPr>
                        <a:t>1</a:t>
                      </a:r>
                      <a:endParaRPr lang="en-US" sz="18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800" b="1" i="1" dirty="0" smtClean="0">
                          <a:solidFill>
                            <a:schemeClr val="bg1"/>
                          </a:solidFill>
                          <a:latin typeface="Arial"/>
                          <a:cs typeface="Arial"/>
                        </a:rPr>
                        <a:t>S</a:t>
                      </a:r>
                      <a:r>
                        <a:rPr lang="en-US" sz="1800" b="1" baseline="-25000" dirty="0" smtClean="0">
                          <a:solidFill>
                            <a:schemeClr val="bg1"/>
                          </a:solidFill>
                          <a:latin typeface="Arial"/>
                          <a:cs typeface="Arial"/>
                        </a:rPr>
                        <a:t>2</a:t>
                      </a:r>
                      <a:endParaRPr lang="en-US" sz="18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r>
              <a:tr h="434039">
                <a:tc>
                  <a:txBody>
                    <a:bodyPr/>
                    <a:lstStyle/>
                    <a:p>
                      <a:pPr algn="l"/>
                      <a:r>
                        <a:rPr lang="en-US" sz="1800" i="1" dirty="0" smtClean="0">
                          <a:latin typeface="Arial"/>
                          <a:cs typeface="Arial"/>
                        </a:rPr>
                        <a:t>C</a:t>
                      </a:r>
                      <a:r>
                        <a:rPr lang="en-US" sz="1800" i="1" baseline="-25000" dirty="0" smtClean="0">
                          <a:latin typeface="Arial"/>
                          <a:cs typeface="Arial"/>
                        </a:rPr>
                        <a:t>j</a:t>
                      </a:r>
                      <a:r>
                        <a:rPr lang="en-US" sz="1800" i="0" baseline="0" dirty="0" smtClean="0">
                          <a:latin typeface="Arial"/>
                          <a:cs typeface="Arial"/>
                        </a:rPr>
                        <a:t> for column</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l"/>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$70</a:t>
                      </a: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$50</a:t>
                      </a: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r"/>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800" dirty="0" smtClean="0">
                          <a:latin typeface="Arial"/>
                          <a:cs typeface="Arial"/>
                        </a:rPr>
                        <a:t>$0</a:t>
                      </a: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l"/>
                      <a:endParaRPr lang="en-US" sz="18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bg1"/>
                    </a:solidFill>
                  </a:tcPr>
                </a:tc>
              </a:tr>
              <a:tr h="434039">
                <a:tc>
                  <a:txBody>
                    <a:bodyPr/>
                    <a:lstStyle/>
                    <a:p>
                      <a:pPr algn="l"/>
                      <a:r>
                        <a:rPr lang="en-US" sz="1800" i="1" baseline="0" dirty="0" smtClean="0">
                          <a:latin typeface="Arial"/>
                          <a:cs typeface="Arial"/>
                        </a:rPr>
                        <a:t>Z</a:t>
                      </a:r>
                      <a:r>
                        <a:rPr lang="en-US" sz="1800" i="1" baseline="-25000" dirty="0" smtClean="0">
                          <a:latin typeface="Arial"/>
                          <a:cs typeface="Arial"/>
                        </a:rPr>
                        <a:t>j</a:t>
                      </a:r>
                      <a:r>
                        <a:rPr lang="en-US" sz="1800" i="0" baseline="0" dirty="0" smtClean="0">
                          <a:latin typeface="Arial"/>
                          <a:cs typeface="Arial"/>
                        </a:rPr>
                        <a:t> for column</a:t>
                      </a: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$70</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$50</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$5</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$15</a:t>
                      </a:r>
                      <a:endParaRPr lang="en-US" sz="18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34039">
                <a:tc>
                  <a:txBody>
                    <a:bodyPr/>
                    <a:lstStyle/>
                    <a:p>
                      <a:pPr marL="0" marR="0" indent="0" algn="l" defTabSz="457200" rtl="0" eaLnBrk="1" fontAlgn="auto" latinLnBrk="0" hangingPunct="1">
                        <a:lnSpc>
                          <a:spcPct val="100000"/>
                        </a:lnSpc>
                        <a:spcBef>
                          <a:spcPts val="0"/>
                        </a:spcBef>
                        <a:spcAft>
                          <a:spcPts val="600"/>
                        </a:spcAft>
                        <a:buClrTx/>
                        <a:buSzTx/>
                        <a:buFontTx/>
                        <a:buNone/>
                        <a:tabLst/>
                        <a:defRPr/>
                      </a:pPr>
                      <a:r>
                        <a:rPr lang="en-US" sz="1800" i="1" dirty="0" smtClean="0">
                          <a:latin typeface="Arial"/>
                          <a:cs typeface="Arial"/>
                        </a:rPr>
                        <a:t>C</a:t>
                      </a:r>
                      <a:r>
                        <a:rPr lang="en-US" sz="1800" i="1" baseline="-25000" dirty="0" smtClean="0">
                          <a:latin typeface="Arial"/>
                          <a:cs typeface="Arial"/>
                        </a:rPr>
                        <a:t>j</a:t>
                      </a:r>
                      <a:r>
                        <a:rPr lang="en-US" sz="1800" i="0" baseline="0" dirty="0" smtClean="0">
                          <a:latin typeface="Arial"/>
                          <a:cs typeface="Arial"/>
                        </a:rPr>
                        <a:t> – </a:t>
                      </a:r>
                      <a:r>
                        <a:rPr lang="en-US" sz="1800" i="1" baseline="0" dirty="0" smtClean="0">
                          <a:latin typeface="Arial"/>
                          <a:cs typeface="Arial"/>
                        </a:rPr>
                        <a:t>Z</a:t>
                      </a:r>
                      <a:r>
                        <a:rPr lang="en-US" sz="1800" i="1" baseline="-25000" dirty="0" smtClean="0">
                          <a:latin typeface="Arial"/>
                          <a:cs typeface="Arial"/>
                        </a:rPr>
                        <a:t>j</a:t>
                      </a:r>
                      <a:r>
                        <a:rPr lang="en-US" sz="1800" i="0" baseline="0" dirty="0" smtClean="0">
                          <a:latin typeface="Arial"/>
                          <a:cs typeface="Arial"/>
                        </a:rPr>
                        <a:t> for column</a:t>
                      </a:r>
                      <a:endParaRPr lang="en-US" sz="1800" dirty="0" smtClean="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$0</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–$5</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spcAft>
                          <a:spcPts val="600"/>
                        </a:spcAft>
                      </a:pPr>
                      <a:r>
                        <a:rPr lang="en-US" sz="1800" dirty="0" smtClean="0">
                          <a:latin typeface="Arial"/>
                          <a:cs typeface="Arial"/>
                        </a:rPr>
                        <a:t>–$15</a:t>
                      </a:r>
                      <a:endParaRPr lang="en-US" sz="18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spcAft>
                          <a:spcPts val="600"/>
                        </a:spcAft>
                      </a:pPr>
                      <a:endParaRPr lang="en-US" sz="18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20"/>
                                        </p:tgtEl>
                                        <p:attrNameLst>
                                          <p:attrName>style.visibility</p:attrName>
                                        </p:attrNameLst>
                                      </p:cBhvr>
                                      <p:to>
                                        <p:strVal val="visible"/>
                                      </p:to>
                                    </p:set>
                                    <p:animEffect transition="in" filter="strips(downRight)">
                                      <p:cBhvr>
                                        <p:cTn id="7" dur="1000"/>
                                        <p:tgtEl>
                                          <p:spTgt spid="20"/>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21"/>
                                        </p:tgtEl>
                                        <p:attrNameLst>
                                          <p:attrName>style.visibility</p:attrName>
                                        </p:attrNameLst>
                                      </p:cBhvr>
                                      <p:to>
                                        <p:strVal val="visible"/>
                                      </p:to>
                                    </p:set>
                                    <p:animEffect transition="in" filter="strips(downRight)">
                                      <p:cBhvr>
                                        <p:cTn id="11"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1168400" indent="-11684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M7.7	</a:t>
            </a:r>
            <a:r>
              <a:rPr lang="en-US" sz="2800" dirty="0" smtClean="0">
                <a:solidFill>
                  <a:srgbClr val="000000"/>
                </a:solidFill>
                <a:ea typeface="ＭＳ Ｐゴシック" charset="0"/>
              </a:rPr>
              <a:t>Surplus </a:t>
            </a:r>
            <a:r>
              <a:rPr lang="en-US" sz="2800" dirty="0">
                <a:solidFill>
                  <a:srgbClr val="000000"/>
                </a:solidFill>
                <a:ea typeface="ＭＳ Ｐゴシック" charset="0"/>
              </a:rPr>
              <a:t>and Artificial </a:t>
            </a:r>
            <a:r>
              <a:rPr lang="en-US" sz="2800" dirty="0" smtClean="0">
                <a:solidFill>
                  <a:srgbClr val="000000"/>
                </a:solidFill>
                <a:ea typeface="ＭＳ Ｐゴシック" charset="0"/>
              </a:rPr>
              <a:t>Variables</a:t>
            </a:r>
          </a:p>
          <a:p>
            <a:pPr marL="1168400" indent="-11684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M7.8</a:t>
            </a:r>
            <a:r>
              <a:rPr lang="en-US" sz="2800" dirty="0" smtClean="0">
                <a:solidFill>
                  <a:srgbClr val="000000"/>
                </a:solidFill>
                <a:ea typeface="ＭＳ Ｐゴシック" charset="0"/>
              </a:rPr>
              <a:t>	</a:t>
            </a:r>
            <a:r>
              <a:rPr lang="en-US" sz="2800" dirty="0">
                <a:solidFill>
                  <a:srgbClr val="000000"/>
                </a:solidFill>
                <a:ea typeface="ＭＳ Ｐゴシック" charset="0"/>
              </a:rPr>
              <a:t>Solving Minimization Problems </a:t>
            </a:r>
            <a:endParaRPr lang="en-US" sz="2800" dirty="0" smtClean="0">
              <a:solidFill>
                <a:srgbClr val="000000"/>
              </a:solidFill>
              <a:ea typeface="ＭＳ Ｐゴシック" charset="0"/>
            </a:endParaRPr>
          </a:p>
          <a:p>
            <a:pPr marL="1168400" indent="-11684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M7.9</a:t>
            </a:r>
            <a:r>
              <a:rPr lang="en-US" sz="2800" dirty="0">
                <a:solidFill>
                  <a:srgbClr val="000000"/>
                </a:solidFill>
                <a:ea typeface="ＭＳ Ｐゴシック" charset="0"/>
              </a:rPr>
              <a:t>	Review of Procedures for Solving LP Minimization Problems </a:t>
            </a:r>
          </a:p>
          <a:p>
            <a:pPr marL="1168400" indent="-11684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M7.10</a:t>
            </a:r>
            <a:r>
              <a:rPr lang="en-US" sz="2800" dirty="0" smtClean="0">
                <a:solidFill>
                  <a:srgbClr val="000000"/>
                </a:solidFill>
                <a:ea typeface="ＭＳ Ｐゴシック" charset="0"/>
              </a:rPr>
              <a:t>	</a:t>
            </a:r>
            <a:r>
              <a:rPr lang="en-US" sz="2800" dirty="0">
                <a:solidFill>
                  <a:srgbClr val="000000"/>
                </a:solidFill>
                <a:ea typeface="ＭＳ Ｐゴシック" charset="0"/>
              </a:rPr>
              <a:t>Special Cases</a:t>
            </a:r>
            <a:endParaRPr lang="en-US" sz="2800" dirty="0" smtClean="0">
              <a:solidFill>
                <a:srgbClr val="000000"/>
              </a:solidFill>
              <a:ea typeface="ＭＳ Ｐゴシック" charset="0"/>
            </a:endParaRPr>
          </a:p>
          <a:p>
            <a:pPr marL="1168400" indent="-11684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M7.11</a:t>
            </a:r>
            <a:r>
              <a:rPr lang="en-US" sz="2800" dirty="0" smtClean="0">
                <a:solidFill>
                  <a:srgbClr val="000000"/>
                </a:solidFill>
                <a:ea typeface="ＭＳ Ｐゴシック" charset="0"/>
              </a:rPr>
              <a:t>	</a:t>
            </a:r>
            <a:r>
              <a:rPr lang="en-US" sz="2800" dirty="0">
                <a:solidFill>
                  <a:srgbClr val="000000"/>
                </a:solidFill>
                <a:ea typeface="ＭＳ Ｐゴシック" charset="0"/>
              </a:rPr>
              <a:t>Sensitivity Analysis with the Simplex Tableau </a:t>
            </a:r>
            <a:endParaRPr lang="en-US" sz="2800" dirty="0" smtClean="0">
              <a:solidFill>
                <a:srgbClr val="000000"/>
              </a:solidFill>
              <a:ea typeface="ＭＳ Ｐゴシック" charset="0"/>
            </a:endParaRPr>
          </a:p>
          <a:p>
            <a:pPr marL="1168400" indent="-11684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M7.12</a:t>
            </a:r>
            <a:r>
              <a:rPr lang="en-US" sz="2800" dirty="0" smtClean="0">
                <a:solidFill>
                  <a:srgbClr val="000000"/>
                </a:solidFill>
                <a:ea typeface="ＭＳ Ｐゴシック" charset="0"/>
              </a:rPr>
              <a:t>	</a:t>
            </a:r>
            <a:r>
              <a:rPr lang="en-US" sz="2800" dirty="0">
                <a:solidFill>
                  <a:srgbClr val="000000"/>
                </a:solidFill>
                <a:ea typeface="ＭＳ Ｐゴシック" charset="0"/>
              </a:rPr>
              <a:t>The Dual</a:t>
            </a:r>
            <a:endParaRPr lang="en-US" sz="2800" dirty="0" smtClean="0">
              <a:solidFill>
                <a:srgbClr val="000000"/>
              </a:solidFill>
              <a:ea typeface="ＭＳ Ｐゴシック" charset="0"/>
            </a:endParaRPr>
          </a:p>
          <a:p>
            <a:pPr marL="1168400" indent="-11684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M7.13</a:t>
            </a:r>
            <a:r>
              <a:rPr lang="en-US" sz="2800" dirty="0" smtClean="0">
                <a:solidFill>
                  <a:srgbClr val="000000"/>
                </a:solidFill>
                <a:ea typeface="ＭＳ Ｐゴシック" charset="0"/>
              </a:rPr>
              <a:t>	Karmarkar’s </a:t>
            </a:r>
            <a:r>
              <a:rPr lang="en-US" sz="2800" dirty="0">
                <a:solidFill>
                  <a:srgbClr val="000000"/>
                </a:solidFill>
                <a:ea typeface="ＭＳ Ｐゴシック" charset="0"/>
              </a:rPr>
              <a:t>Algorithm </a:t>
            </a:r>
          </a:p>
          <a:p>
            <a:pPr marL="1079500" indent="-1079500" fontAlgn="auto">
              <a:lnSpc>
                <a:spcPct val="100000"/>
              </a:lnSpc>
              <a:spcBef>
                <a:spcPts val="0"/>
              </a:spcBef>
              <a:buClr>
                <a:schemeClr val="accent6"/>
              </a:buClr>
              <a:buFont typeface="Arial"/>
              <a:buNone/>
              <a:defRPr/>
            </a:pPr>
            <a:endParaRPr lang="en-US" sz="2800" dirty="0">
              <a:solidFill>
                <a:srgbClr val="000000"/>
              </a:solidFill>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62468" name="TextBox 8"/>
          <p:cNvSpPr txBox="1">
            <a:spLocks noChangeArrowheads="1"/>
          </p:cNvSpPr>
          <p:nvPr/>
        </p:nvSpPr>
        <p:spPr bwMode="auto">
          <a:xfrm>
            <a:off x="2463800" y="519113"/>
            <a:ext cx="4800600" cy="708025"/>
          </a:xfrm>
          <a:prstGeom prst="rect">
            <a:avLst/>
          </a:prstGeom>
          <a:noFill/>
          <a:ln w="9525">
            <a:noFill/>
            <a:miter lim="800000"/>
            <a:headEnd/>
            <a:tailEnd/>
          </a:ln>
        </p:spPr>
        <p:txBody>
          <a:bodyPr wrap="none">
            <a:spAutoFit/>
          </a:bodyPr>
          <a:lstStyle/>
          <a:p>
            <a:r>
              <a:rPr lang="en-US" sz="4000" b="1">
                <a:solidFill>
                  <a:srgbClr val="FFFFFF"/>
                </a:solidFill>
              </a:rPr>
              <a:t>MODULE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M7 – </a:t>
            </a:r>
            <a:fld id="{7B443ECC-832D-4FB8-BE3D-A0E21886E71E}" type="slidenum">
              <a:rPr lang="en-US"/>
              <a:pPr>
                <a:defRPr/>
              </a:pPr>
              <a:t>4</a:t>
            </a:fld>
            <a:endParaRPr lang="en-US"/>
          </a:p>
        </p:txBody>
      </p:sp>
    </p:spTree>
  </p:cSld>
  <p:clrMapOvr>
    <a:masterClrMapping/>
  </p:clrMapOvr>
  <p:transition spd="slow">
    <p:strips/>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Content Placeholder 2"/>
          <p:cNvSpPr txBox="1">
            <a:spLocks/>
          </p:cNvSpPr>
          <p:nvPr/>
        </p:nvSpPr>
        <p:spPr bwMode="auto">
          <a:xfrm>
            <a:off x="673100" y="1371600"/>
            <a:ext cx="7823200" cy="5969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Step 5 – Calculate the </a:t>
            </a:r>
            <a:r>
              <a:rPr lang="en-US" sz="2800" i="1"/>
              <a:t>Z</a:t>
            </a:r>
            <a:r>
              <a:rPr lang="en-US" sz="2800" i="1" baseline="-25000"/>
              <a:t>j</a:t>
            </a:r>
            <a:r>
              <a:rPr lang="en-US" sz="2800"/>
              <a:t> and </a:t>
            </a:r>
            <a:r>
              <a:rPr lang="en-US" sz="2800" i="1"/>
              <a:t>C</a:t>
            </a:r>
            <a:r>
              <a:rPr lang="en-US" sz="2800" i="1" baseline="-25000"/>
              <a:t>j</a:t>
            </a:r>
            <a:r>
              <a:rPr lang="en-US" sz="2800"/>
              <a:t> – </a:t>
            </a:r>
            <a:r>
              <a:rPr lang="en-US" sz="2800" i="1"/>
              <a:t>Z</a:t>
            </a:r>
            <a:r>
              <a:rPr lang="en-US" sz="2800" i="1" baseline="-25000"/>
              <a:t>j</a:t>
            </a:r>
            <a:r>
              <a:rPr lang="en-US" sz="2800"/>
              <a:t> rows </a:t>
            </a:r>
          </a:p>
        </p:txBody>
      </p:sp>
      <p:sp>
        <p:nvSpPr>
          <p:cNvPr id="65538" name="Title 1"/>
          <p:cNvSpPr>
            <a:spLocks noGrp="1"/>
          </p:cNvSpPr>
          <p:nvPr>
            <p:ph type="title"/>
          </p:nvPr>
        </p:nvSpPr>
        <p:spPr/>
        <p:txBody>
          <a:bodyPr/>
          <a:lstStyle/>
          <a:p>
            <a:r>
              <a:rPr lang="en-US" smtClean="0">
                <a:latin typeface="Arial" charset="0"/>
                <a:cs typeface="Arial" charset="0"/>
              </a:rPr>
              <a:t>Developing the Third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2D573F4C-5CAF-4514-AA0D-84BC3FA2FEB9}" type="slidenum">
              <a:rPr lang="en-US"/>
              <a:pPr>
                <a:defRPr/>
              </a:pPr>
              <a:t>40</a:t>
            </a:fld>
            <a:endParaRPr lang="en-US"/>
          </a:p>
        </p:txBody>
      </p:sp>
      <p:sp>
        <p:nvSpPr>
          <p:cNvPr id="14" name="Text Box 15"/>
          <p:cNvSpPr txBox="1">
            <a:spLocks noChangeArrowheads="1"/>
          </p:cNvSpPr>
          <p:nvPr/>
        </p:nvSpPr>
        <p:spPr bwMode="auto">
          <a:xfrm>
            <a:off x="1223963" y="2239963"/>
            <a:ext cx="6454775"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M7.6 –	Final Simplex Tableau for the Flair Furniture Problem </a:t>
            </a:r>
          </a:p>
        </p:txBody>
      </p:sp>
      <p:graphicFrame>
        <p:nvGraphicFramePr>
          <p:cNvPr id="15" name="Table 14"/>
          <p:cNvGraphicFramePr>
            <a:graphicFrameLocks noGrp="1"/>
          </p:cNvGraphicFramePr>
          <p:nvPr/>
        </p:nvGraphicFramePr>
        <p:xfrm>
          <a:off x="1325563" y="2801938"/>
          <a:ext cx="6629400" cy="2393950"/>
        </p:xfrm>
        <a:graphic>
          <a:graphicData uri="http://schemas.openxmlformats.org/drawingml/2006/table">
            <a:tbl>
              <a:tblPr firstRow="1" bandRow="1">
                <a:tableStyleId>{69012ECD-51FC-41F1-AA8D-1B2483CD663E}</a:tableStyleId>
              </a:tblPr>
              <a:tblGrid>
                <a:gridCol w="911455"/>
                <a:gridCol w="1357375"/>
                <a:gridCol w="695655"/>
                <a:gridCol w="695655"/>
                <a:gridCol w="695655"/>
                <a:gridCol w="695655"/>
                <a:gridCol w="1577949"/>
              </a:tblGrid>
              <a:tr h="374491">
                <a:tc>
                  <a:txBody>
                    <a:bodyPr/>
                    <a:lstStyle/>
                    <a:p>
                      <a:r>
                        <a:rPr lang="en-US" sz="1600" b="1" i="1" dirty="0" smtClean="0">
                          <a:solidFill>
                            <a:schemeClr val="bg1"/>
                          </a:solidFill>
                          <a:latin typeface="Arial"/>
                          <a:cs typeface="Arial"/>
                        </a:rPr>
                        <a:t>C</a:t>
                      </a:r>
                      <a:r>
                        <a:rPr lang="en-US" sz="1600" b="1" i="1" baseline="-25000" dirty="0" smtClean="0">
                          <a:solidFill>
                            <a:schemeClr val="bg1"/>
                          </a:solidFill>
                          <a:latin typeface="Arial"/>
                          <a:cs typeface="Arial"/>
                        </a:rPr>
                        <a:t>j</a:t>
                      </a:r>
                      <a:endParaRPr lang="en-US" sz="1600" b="1" i="1" dirty="0">
                        <a:solidFill>
                          <a:schemeClr val="bg1"/>
                        </a:solidFill>
                        <a:latin typeface="Arial"/>
                        <a:cs typeface="Arial"/>
                      </a:endParaRPr>
                    </a:p>
                  </a:txBody>
                  <a:tcPr>
                    <a:lnB w="19050" cap="flat" cmpd="sng" algn="ctr">
                      <a:noFill/>
                      <a:prstDash val="solid"/>
                      <a:round/>
                      <a:headEnd type="none" w="med" len="med"/>
                      <a:tailEnd type="none" w="med" len="med"/>
                    </a:lnB>
                  </a:tcPr>
                </a:tc>
                <a:tc>
                  <a:txBody>
                    <a:bodyPr/>
                    <a:lstStyle/>
                    <a:p>
                      <a:endParaRPr lang="en-US" sz="1600" dirty="0">
                        <a:latin typeface="Arial"/>
                        <a:cs typeface="Arial"/>
                      </a:endParaRPr>
                    </a:p>
                  </a:txBody>
                  <a:tcPr>
                    <a:lnB w="1905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$70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$50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algn="ctr"/>
                      <a:endParaRPr lang="en-US" sz="1600" dirty="0" smtClean="0">
                        <a:latin typeface="Arial"/>
                        <a:cs typeface="Arial"/>
                      </a:endParaRPr>
                    </a:p>
                  </a:txBody>
                  <a:tcPr anchor="b">
                    <a:lnB w="19050" cap="flat" cmpd="sng" algn="ctr">
                      <a:noFill/>
                      <a:prstDash val="solid"/>
                      <a:round/>
                      <a:headEnd type="none" w="med" len="med"/>
                      <a:tailEnd type="none" w="med" len="med"/>
                    </a:lnB>
                  </a:tcPr>
                </a:tc>
              </a:tr>
              <a:tr h="504171">
                <a:tc>
                  <a:txBody>
                    <a:bodyPr/>
                    <a:lstStyle/>
                    <a:p>
                      <a:endParaRPr lang="en-US" dirty="0"/>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r>
                        <a:rPr lang="en-US" sz="1600" b="1" dirty="0" smtClean="0">
                          <a:solidFill>
                            <a:schemeClr val="bg1"/>
                          </a:solidFill>
                          <a:latin typeface="Arial"/>
                          <a:cs typeface="Arial"/>
                        </a:rPr>
                        <a:t>SOLUTION</a:t>
                      </a:r>
                    </a:p>
                    <a:p>
                      <a:r>
                        <a:rPr lang="en-US" sz="1600" b="1" dirty="0" smtClean="0">
                          <a:solidFill>
                            <a:schemeClr val="bg1"/>
                          </a:solidFill>
                          <a:latin typeface="Arial"/>
                          <a:cs typeface="Arial"/>
                        </a:rPr>
                        <a:t>MIX</a:t>
                      </a:r>
                      <a:endParaRPr lang="en-US" sz="1600" b="1" dirty="0">
                        <a:solidFill>
                          <a:schemeClr val="bg1"/>
                        </a:solidFill>
                        <a:latin typeface="Arial"/>
                        <a:cs typeface="Arial"/>
                      </a:endParaRP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T</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C</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1</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2</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dirty="0" smtClean="0">
                          <a:solidFill>
                            <a:schemeClr val="bg1"/>
                          </a:solidFill>
                          <a:latin typeface="Arial"/>
                          <a:cs typeface="Arial"/>
                        </a:rPr>
                        <a:t>QUANTITY</a:t>
                      </a: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r>
              <a:tr h="360045">
                <a:tc>
                  <a:txBody>
                    <a:bodyPr/>
                    <a:lstStyle/>
                    <a:p>
                      <a:r>
                        <a:rPr lang="en-US" sz="1600" dirty="0" smtClean="0">
                          <a:latin typeface="Arial"/>
                          <a:cs typeface="Arial"/>
                        </a:rPr>
                        <a:t>$70</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T</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r>
                        <a:rPr lang="en-US" sz="1600" dirty="0" smtClean="0">
                          <a:latin typeface="Arial"/>
                          <a:cs typeface="Arial"/>
                        </a:rPr>
                        <a:t>$0</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$70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$4,100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r>
                        <a:rPr lang="en-US" sz="1600" i="1" baseline="-25000" dirty="0" smtClean="0">
                          <a:latin typeface="Arial"/>
                          <a:cs typeface="Arial"/>
                        </a:rPr>
                        <a:t>j</a:t>
                      </a:r>
                      <a:r>
                        <a:rPr lang="en-US" sz="1600" baseline="0" dirty="0" smtClean="0">
                          <a:latin typeface="Arial"/>
                          <a:cs typeface="Arial"/>
                        </a:rPr>
                        <a:t> – </a:t>
                      </a:r>
                      <a:r>
                        <a:rPr lang="en-US" sz="1600" i="1" baseline="0"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16" name="Group 15"/>
          <p:cNvGrpSpPr>
            <a:grpSpLocks/>
          </p:cNvGrpSpPr>
          <p:nvPr/>
        </p:nvGrpSpPr>
        <p:grpSpPr bwMode="auto">
          <a:xfrm>
            <a:off x="1503363" y="2976563"/>
            <a:ext cx="2130425" cy="723900"/>
            <a:chOff x="845005" y="4065720"/>
            <a:chExt cx="2129365" cy="724142"/>
          </a:xfrm>
        </p:grpSpPr>
        <p:sp>
          <p:nvSpPr>
            <p:cNvPr id="65593" name="Line 24"/>
            <p:cNvSpPr>
              <a:spLocks noChangeShapeType="1"/>
            </p:cNvSpPr>
            <p:nvPr/>
          </p:nvSpPr>
          <p:spPr bwMode="auto">
            <a:xfrm flipH="1">
              <a:off x="845005" y="4254500"/>
              <a:ext cx="0" cy="535362"/>
            </a:xfrm>
            <a:prstGeom prst="line">
              <a:avLst/>
            </a:prstGeom>
            <a:noFill/>
            <a:ln w="38100">
              <a:solidFill>
                <a:schemeClr val="tx1"/>
              </a:solidFill>
              <a:round/>
              <a:headEnd/>
              <a:tailEnd type="triangle" w="sm" len="med"/>
            </a:ln>
          </p:spPr>
          <p:txBody>
            <a:bodyPr/>
            <a:lstStyle/>
            <a:p>
              <a:endParaRPr lang="en-US"/>
            </a:p>
          </p:txBody>
        </p:sp>
        <p:sp>
          <p:nvSpPr>
            <p:cNvPr id="65594" name="Line 24"/>
            <p:cNvSpPr>
              <a:spLocks noChangeShapeType="1"/>
            </p:cNvSpPr>
            <p:nvPr/>
          </p:nvSpPr>
          <p:spPr bwMode="auto">
            <a:xfrm>
              <a:off x="1022366" y="4065720"/>
              <a:ext cx="1952004" cy="0"/>
            </a:xfrm>
            <a:prstGeom prst="line">
              <a:avLst/>
            </a:prstGeom>
            <a:noFill/>
            <a:ln w="38100">
              <a:solidFill>
                <a:schemeClr val="tx1"/>
              </a:solidFill>
              <a:round/>
              <a:headEnd/>
              <a:tailEnd type="triangle" w="sm" len="med"/>
            </a:ln>
          </p:spPr>
          <p:txBody>
            <a:bodyPr/>
            <a:lstStyle/>
            <a:p>
              <a:endParaRPr lang="en-US"/>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par>
                                <p:cTn id="8" presetID="18" presetClass="entr" presetSubtype="6" fill="hold" nodeType="withEffect">
                                  <p:stCondLst>
                                    <p:cond delay="1000"/>
                                  </p:stCondLst>
                                  <p:childTnLst>
                                    <p:set>
                                      <p:cBhvr>
                                        <p:cTn id="9" dur="1" fill="hold">
                                          <p:stCondLst>
                                            <p:cond delay="0"/>
                                          </p:stCondLst>
                                        </p:cTn>
                                        <p:tgtEl>
                                          <p:spTgt spid="16"/>
                                        </p:tgtEl>
                                        <p:attrNameLst>
                                          <p:attrName>style.visibility</p:attrName>
                                        </p:attrNameLst>
                                      </p:cBhvr>
                                      <p:to>
                                        <p:strVal val="visible"/>
                                      </p:to>
                                    </p:set>
                                    <p:animEffect transition="in" filter="strips(downRight)">
                                      <p:cBhvr>
                                        <p:cTn id="10" dur="1000"/>
                                        <p:tgtEl>
                                          <p:spTgt spid="16"/>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Content Placeholder 2"/>
          <p:cNvSpPr txBox="1">
            <a:spLocks/>
          </p:cNvSpPr>
          <p:nvPr/>
        </p:nvSpPr>
        <p:spPr bwMode="auto">
          <a:xfrm>
            <a:off x="673100" y="1371600"/>
            <a:ext cx="7823200" cy="5969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Step 5 – Calculate the </a:t>
            </a:r>
            <a:r>
              <a:rPr lang="en-US" sz="2800" i="1"/>
              <a:t>Z</a:t>
            </a:r>
            <a:r>
              <a:rPr lang="en-US" sz="2800" i="1" baseline="-25000"/>
              <a:t>j</a:t>
            </a:r>
            <a:r>
              <a:rPr lang="en-US" sz="2800"/>
              <a:t> and </a:t>
            </a:r>
            <a:r>
              <a:rPr lang="en-US" sz="2800" i="1"/>
              <a:t>C</a:t>
            </a:r>
            <a:r>
              <a:rPr lang="en-US" sz="2800" i="1" baseline="-25000"/>
              <a:t>j</a:t>
            </a:r>
            <a:r>
              <a:rPr lang="en-US" sz="2800"/>
              <a:t> – </a:t>
            </a:r>
            <a:r>
              <a:rPr lang="en-US" sz="2800" i="1"/>
              <a:t>Z</a:t>
            </a:r>
            <a:r>
              <a:rPr lang="en-US" sz="2800" i="1" baseline="-25000"/>
              <a:t>j</a:t>
            </a:r>
            <a:r>
              <a:rPr lang="en-US" sz="2800"/>
              <a:t> rows </a:t>
            </a:r>
          </a:p>
        </p:txBody>
      </p:sp>
      <p:sp>
        <p:nvSpPr>
          <p:cNvPr id="66562" name="Title 1"/>
          <p:cNvSpPr>
            <a:spLocks noGrp="1"/>
          </p:cNvSpPr>
          <p:nvPr>
            <p:ph type="title"/>
          </p:nvPr>
        </p:nvSpPr>
        <p:spPr/>
        <p:txBody>
          <a:bodyPr/>
          <a:lstStyle/>
          <a:p>
            <a:r>
              <a:rPr lang="en-US" smtClean="0">
                <a:latin typeface="Arial" charset="0"/>
                <a:cs typeface="Arial" charset="0"/>
              </a:rPr>
              <a:t>Developing the Third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0FBF76D2-7431-438C-9F62-A2963AB26C08}" type="slidenum">
              <a:rPr lang="en-US"/>
              <a:pPr>
                <a:defRPr/>
              </a:pPr>
              <a:t>41</a:t>
            </a:fld>
            <a:endParaRPr lang="en-US"/>
          </a:p>
        </p:txBody>
      </p:sp>
      <p:sp>
        <p:nvSpPr>
          <p:cNvPr id="66565" name="Text Box 15"/>
          <p:cNvSpPr txBox="1">
            <a:spLocks noChangeArrowheads="1"/>
          </p:cNvSpPr>
          <p:nvPr/>
        </p:nvSpPr>
        <p:spPr bwMode="auto">
          <a:xfrm>
            <a:off x="1223963" y="2239963"/>
            <a:ext cx="6454775"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M7.6 –	Final Simplex Tableau for the Flair Furniture Problem </a:t>
            </a:r>
          </a:p>
        </p:txBody>
      </p:sp>
      <p:graphicFrame>
        <p:nvGraphicFramePr>
          <p:cNvPr id="15" name="Table 14"/>
          <p:cNvGraphicFramePr>
            <a:graphicFrameLocks noGrp="1"/>
          </p:cNvGraphicFramePr>
          <p:nvPr/>
        </p:nvGraphicFramePr>
        <p:xfrm>
          <a:off x="1325563" y="2801938"/>
          <a:ext cx="6629400" cy="2393950"/>
        </p:xfrm>
        <a:graphic>
          <a:graphicData uri="http://schemas.openxmlformats.org/drawingml/2006/table">
            <a:tbl>
              <a:tblPr firstRow="1" bandRow="1">
                <a:tableStyleId>{69012ECD-51FC-41F1-AA8D-1B2483CD663E}</a:tableStyleId>
              </a:tblPr>
              <a:tblGrid>
                <a:gridCol w="911455"/>
                <a:gridCol w="1357375"/>
                <a:gridCol w="695655"/>
                <a:gridCol w="695655"/>
                <a:gridCol w="695655"/>
                <a:gridCol w="695655"/>
                <a:gridCol w="1577949"/>
              </a:tblGrid>
              <a:tr h="374491">
                <a:tc>
                  <a:txBody>
                    <a:bodyPr/>
                    <a:lstStyle/>
                    <a:p>
                      <a:r>
                        <a:rPr lang="en-US" sz="1600" b="1" i="1" dirty="0" smtClean="0">
                          <a:solidFill>
                            <a:schemeClr val="bg1"/>
                          </a:solidFill>
                          <a:latin typeface="Arial"/>
                          <a:cs typeface="Arial"/>
                        </a:rPr>
                        <a:t>C</a:t>
                      </a:r>
                      <a:r>
                        <a:rPr lang="en-US" sz="1600" b="1" i="1" baseline="-25000" dirty="0" smtClean="0">
                          <a:solidFill>
                            <a:schemeClr val="bg1"/>
                          </a:solidFill>
                          <a:latin typeface="Arial"/>
                          <a:cs typeface="Arial"/>
                        </a:rPr>
                        <a:t>j</a:t>
                      </a:r>
                      <a:endParaRPr lang="en-US" sz="1600" b="1" i="1" dirty="0">
                        <a:solidFill>
                          <a:schemeClr val="bg1"/>
                        </a:solidFill>
                        <a:latin typeface="Arial"/>
                        <a:cs typeface="Arial"/>
                      </a:endParaRPr>
                    </a:p>
                  </a:txBody>
                  <a:tcPr>
                    <a:lnB w="19050" cap="flat" cmpd="sng" algn="ctr">
                      <a:noFill/>
                      <a:prstDash val="solid"/>
                      <a:round/>
                      <a:headEnd type="none" w="med" len="med"/>
                      <a:tailEnd type="none" w="med" len="med"/>
                    </a:lnB>
                  </a:tcPr>
                </a:tc>
                <a:tc>
                  <a:txBody>
                    <a:bodyPr/>
                    <a:lstStyle/>
                    <a:p>
                      <a:endParaRPr lang="en-US" sz="1600" dirty="0">
                        <a:latin typeface="Arial"/>
                        <a:cs typeface="Arial"/>
                      </a:endParaRPr>
                    </a:p>
                  </a:txBody>
                  <a:tcPr>
                    <a:lnB w="19050" cap="flat" cmpd="sng" algn="ctr">
                      <a:no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$70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$50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p>
                  </a:txBody>
                  <a:tcPr>
                    <a:lnB w="19050" cap="flat" cmpd="sng" algn="ctr">
                      <a:solidFill>
                        <a:srgbClr val="FFFFFF"/>
                      </a:solidFill>
                      <a:prstDash val="solid"/>
                      <a:round/>
                      <a:headEnd type="none" w="med" len="med"/>
                      <a:tailEnd type="none" w="med" len="med"/>
                    </a:lnB>
                  </a:tcPr>
                </a:tc>
                <a:tc>
                  <a:txBody>
                    <a:bodyPr/>
                    <a:lstStyle/>
                    <a:p>
                      <a:pPr algn="ctr"/>
                      <a:endParaRPr lang="en-US" sz="1600" dirty="0" smtClean="0">
                        <a:latin typeface="Arial"/>
                        <a:cs typeface="Arial"/>
                      </a:endParaRPr>
                    </a:p>
                  </a:txBody>
                  <a:tcPr anchor="b">
                    <a:lnB w="19050" cap="flat" cmpd="sng" algn="ctr">
                      <a:noFill/>
                      <a:prstDash val="solid"/>
                      <a:round/>
                      <a:headEnd type="none" w="med" len="med"/>
                      <a:tailEnd type="none" w="med" len="med"/>
                    </a:lnB>
                  </a:tcPr>
                </a:tc>
              </a:tr>
              <a:tr h="504171">
                <a:tc>
                  <a:txBody>
                    <a:bodyPr/>
                    <a:lstStyle/>
                    <a:p>
                      <a:endParaRPr lang="en-US" dirty="0"/>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r>
                        <a:rPr lang="en-US" sz="1600" b="1" dirty="0" smtClean="0">
                          <a:solidFill>
                            <a:schemeClr val="bg1"/>
                          </a:solidFill>
                          <a:latin typeface="Arial"/>
                          <a:cs typeface="Arial"/>
                        </a:rPr>
                        <a:t>SOLUTION</a:t>
                      </a:r>
                    </a:p>
                    <a:p>
                      <a:r>
                        <a:rPr lang="en-US" sz="1600" b="1" dirty="0" smtClean="0">
                          <a:solidFill>
                            <a:schemeClr val="bg1"/>
                          </a:solidFill>
                          <a:latin typeface="Arial"/>
                          <a:cs typeface="Arial"/>
                        </a:rPr>
                        <a:t>MIX</a:t>
                      </a:r>
                      <a:endParaRPr lang="en-US" sz="1600" b="1" dirty="0">
                        <a:solidFill>
                          <a:schemeClr val="bg1"/>
                        </a:solidFill>
                        <a:latin typeface="Arial"/>
                        <a:cs typeface="Arial"/>
                      </a:endParaRP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T</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C</a:t>
                      </a:r>
                      <a:endParaRPr lang="en-US" sz="1600" b="1" i="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1</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i="1" dirty="0" smtClean="0">
                          <a:solidFill>
                            <a:schemeClr val="bg1"/>
                          </a:solidFill>
                          <a:latin typeface="Arial"/>
                          <a:cs typeface="Arial"/>
                        </a:rPr>
                        <a:t>S</a:t>
                      </a:r>
                      <a:r>
                        <a:rPr lang="en-US" sz="1600" b="1" baseline="-25000" dirty="0" smtClean="0">
                          <a:solidFill>
                            <a:schemeClr val="bg1"/>
                          </a:solidFill>
                          <a:latin typeface="Arial"/>
                          <a:cs typeface="Arial"/>
                        </a:rPr>
                        <a:t>2</a:t>
                      </a:r>
                      <a:endParaRPr lang="en-US" sz="1600" b="1" dirty="0">
                        <a:solidFill>
                          <a:schemeClr val="bg1"/>
                        </a:solidFill>
                        <a:latin typeface="Arial"/>
                        <a:cs typeface="Arial"/>
                      </a:endParaRPr>
                    </a:p>
                  </a:txBody>
                  <a:tcPr anchor="b">
                    <a:lnT w="19050" cap="flat" cmpd="sng" algn="ctr">
                      <a:solidFill>
                        <a:srgbClr val="FFFFFF"/>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c>
                  <a:txBody>
                    <a:bodyPr/>
                    <a:lstStyle/>
                    <a:p>
                      <a:pPr algn="ctr"/>
                      <a:r>
                        <a:rPr lang="en-US" sz="1600" b="1" dirty="0" smtClean="0">
                          <a:solidFill>
                            <a:schemeClr val="bg1"/>
                          </a:solidFill>
                          <a:latin typeface="Arial"/>
                          <a:cs typeface="Arial"/>
                        </a:rPr>
                        <a:t>QUANTITY</a:t>
                      </a:r>
                    </a:p>
                  </a:txBody>
                  <a:tcPr anchor="b">
                    <a:lnT w="19050" cap="flat" cmpd="sng" algn="ctr">
                      <a:noFill/>
                      <a:prstDash val="solid"/>
                      <a:round/>
                      <a:headEnd type="none" w="med" len="med"/>
                      <a:tailEnd type="none" w="med" len="med"/>
                    </a:lnT>
                    <a:lnB w="19050" cap="flat" cmpd="sng" algn="ctr">
                      <a:solidFill>
                        <a:scrgbClr r="0" g="0" b="0"/>
                      </a:solidFill>
                      <a:prstDash val="solid"/>
                      <a:round/>
                      <a:headEnd type="none" w="med" len="med"/>
                      <a:tailEnd type="none" w="med" len="med"/>
                    </a:lnB>
                    <a:solidFill>
                      <a:schemeClr val="accent1"/>
                    </a:solidFill>
                  </a:tcPr>
                </a:tc>
              </a:tr>
              <a:tr h="360045">
                <a:tc>
                  <a:txBody>
                    <a:bodyPr/>
                    <a:lstStyle/>
                    <a:p>
                      <a:r>
                        <a:rPr lang="en-US" sz="1600" dirty="0" smtClean="0">
                          <a:latin typeface="Arial"/>
                          <a:cs typeface="Arial"/>
                        </a:rPr>
                        <a:t>$70</a:t>
                      </a:r>
                      <a:endParaRPr lang="en-US" sz="16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T</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–0.5</a:t>
                      </a:r>
                      <a:endParaRPr lang="en-US" sz="16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30</a:t>
                      </a:r>
                      <a:endParaRPr lang="en-US" sz="16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r>
                        <a:rPr lang="en-US" sz="1600" dirty="0" smtClean="0">
                          <a:latin typeface="Arial"/>
                          <a:cs typeface="Arial"/>
                        </a:rPr>
                        <a:t>$0</a:t>
                      </a:r>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–2</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40</a:t>
                      </a: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i="1"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$70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$50</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600" dirty="0" smtClean="0">
                          <a:latin typeface="Arial"/>
                          <a:cs typeface="Arial"/>
                        </a:rPr>
                        <a:t>$4,100</a:t>
                      </a:r>
                      <a:endParaRPr lang="en-US" sz="16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60045">
                <a:tc>
                  <a:txBody>
                    <a:bodyPr/>
                    <a:lstStyle/>
                    <a:p>
                      <a:endParaRPr lang="en-US" sz="16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i="1" dirty="0" smtClean="0">
                          <a:latin typeface="Arial"/>
                          <a:cs typeface="Arial"/>
                        </a:rPr>
                        <a:t>C</a:t>
                      </a:r>
                      <a:r>
                        <a:rPr lang="en-US" sz="1600" i="1" baseline="-25000" dirty="0" smtClean="0">
                          <a:latin typeface="Arial"/>
                          <a:cs typeface="Arial"/>
                        </a:rPr>
                        <a:t>j</a:t>
                      </a:r>
                      <a:r>
                        <a:rPr lang="en-US" sz="1600" baseline="0" dirty="0" smtClean="0">
                          <a:latin typeface="Arial"/>
                          <a:cs typeface="Arial"/>
                        </a:rPr>
                        <a:t> – </a:t>
                      </a:r>
                      <a:r>
                        <a:rPr lang="en-US" sz="1600" i="1" baseline="0" dirty="0" smtClean="0">
                          <a:latin typeface="Arial"/>
                          <a:cs typeface="Arial"/>
                        </a:rPr>
                        <a:t>Z</a:t>
                      </a:r>
                      <a:r>
                        <a:rPr lang="en-US" sz="1600" i="1" baseline="-25000" dirty="0" smtClean="0">
                          <a:latin typeface="Arial"/>
                          <a:cs typeface="Arial"/>
                        </a:rPr>
                        <a:t>j</a:t>
                      </a:r>
                      <a:endParaRPr lang="en-US" sz="16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$0</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–$5</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smtClean="0">
                          <a:latin typeface="Arial"/>
                          <a:cs typeface="Arial"/>
                        </a:rPr>
                        <a:t>–$15</a:t>
                      </a:r>
                      <a:endParaRPr lang="en-US" sz="16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6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66616" name="Group 15"/>
          <p:cNvGrpSpPr>
            <a:grpSpLocks/>
          </p:cNvGrpSpPr>
          <p:nvPr/>
        </p:nvGrpSpPr>
        <p:grpSpPr bwMode="auto">
          <a:xfrm>
            <a:off x="1503363" y="2976563"/>
            <a:ext cx="2130425" cy="723900"/>
            <a:chOff x="845005" y="4065720"/>
            <a:chExt cx="2129365" cy="724142"/>
          </a:xfrm>
        </p:grpSpPr>
        <p:sp>
          <p:nvSpPr>
            <p:cNvPr id="66618" name="Line 24"/>
            <p:cNvSpPr>
              <a:spLocks noChangeShapeType="1"/>
            </p:cNvSpPr>
            <p:nvPr/>
          </p:nvSpPr>
          <p:spPr bwMode="auto">
            <a:xfrm flipH="1">
              <a:off x="845005" y="4254500"/>
              <a:ext cx="0" cy="535362"/>
            </a:xfrm>
            <a:prstGeom prst="line">
              <a:avLst/>
            </a:prstGeom>
            <a:noFill/>
            <a:ln w="38100">
              <a:solidFill>
                <a:schemeClr val="tx1"/>
              </a:solidFill>
              <a:round/>
              <a:headEnd/>
              <a:tailEnd type="triangle" w="sm" len="med"/>
            </a:ln>
          </p:spPr>
          <p:txBody>
            <a:bodyPr/>
            <a:lstStyle/>
            <a:p>
              <a:endParaRPr lang="en-US"/>
            </a:p>
          </p:txBody>
        </p:sp>
        <p:sp>
          <p:nvSpPr>
            <p:cNvPr id="66619" name="Line 24"/>
            <p:cNvSpPr>
              <a:spLocks noChangeShapeType="1"/>
            </p:cNvSpPr>
            <p:nvPr/>
          </p:nvSpPr>
          <p:spPr bwMode="auto">
            <a:xfrm>
              <a:off x="1022366" y="4065720"/>
              <a:ext cx="1952004" cy="0"/>
            </a:xfrm>
            <a:prstGeom prst="line">
              <a:avLst/>
            </a:prstGeom>
            <a:noFill/>
            <a:ln w="38100">
              <a:solidFill>
                <a:schemeClr val="tx1"/>
              </a:solidFill>
              <a:round/>
              <a:headEnd/>
              <a:tailEnd type="triangle" w="sm" len="med"/>
            </a:ln>
          </p:spPr>
          <p:txBody>
            <a:bodyPr/>
            <a:lstStyle/>
            <a:p>
              <a:endParaRPr lang="en-US"/>
            </a:p>
          </p:txBody>
        </p:sp>
      </p:grpSp>
      <p:sp>
        <p:nvSpPr>
          <p:cNvPr id="6" name="TextBox 5"/>
          <p:cNvSpPr txBox="1"/>
          <p:nvPr/>
        </p:nvSpPr>
        <p:spPr>
          <a:xfrm>
            <a:off x="928688" y="661988"/>
            <a:ext cx="7859712" cy="1306512"/>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sz="2400" dirty="0">
                <a:latin typeface="Arial"/>
                <a:cs typeface="Arial"/>
              </a:rPr>
              <a:t>Since </a:t>
            </a:r>
            <a:r>
              <a:rPr lang="en-US" sz="2400" dirty="0">
                <a:latin typeface="Arial"/>
                <a:cs typeface="Arial"/>
              </a:rPr>
              <a:t>every number in the tableau’s </a:t>
            </a:r>
            <a:r>
              <a:rPr lang="en-US" sz="2400" i="1" dirty="0">
                <a:latin typeface="Arial"/>
                <a:cs typeface="Arial"/>
              </a:rPr>
              <a:t>C</a:t>
            </a:r>
            <a:r>
              <a:rPr lang="en-US" sz="2400" i="1" baseline="-25000" dirty="0">
                <a:latin typeface="Arial"/>
                <a:cs typeface="Arial"/>
              </a:rPr>
              <a:t>j</a:t>
            </a:r>
            <a:r>
              <a:rPr lang="en-US" sz="2400" dirty="0">
                <a:latin typeface="Arial"/>
                <a:cs typeface="Arial"/>
              </a:rPr>
              <a:t> </a:t>
            </a:r>
            <a:r>
              <a:rPr lang="en-US" sz="2400" dirty="0">
                <a:latin typeface="Arial"/>
                <a:cs typeface="Arial"/>
              </a:rPr>
              <a:t>– </a:t>
            </a:r>
            <a:r>
              <a:rPr lang="en-US" sz="2400" i="1" dirty="0">
                <a:latin typeface="Arial"/>
                <a:cs typeface="Arial"/>
              </a:rPr>
              <a:t>Z</a:t>
            </a:r>
            <a:r>
              <a:rPr lang="en-US" sz="2400" i="1" baseline="-25000" dirty="0">
                <a:latin typeface="Arial"/>
                <a:cs typeface="Arial"/>
              </a:rPr>
              <a:t>j</a:t>
            </a:r>
            <a:r>
              <a:rPr lang="en-US" sz="2400" dirty="0">
                <a:latin typeface="Arial"/>
                <a:cs typeface="Arial"/>
              </a:rPr>
              <a:t> row is 0 or negative, an optimal solution has been </a:t>
            </a:r>
            <a:r>
              <a:rPr lang="en-US" sz="2400" dirty="0">
                <a:latin typeface="Arial"/>
                <a:cs typeface="Arial"/>
              </a:rPr>
              <a:t>reached</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smtClean="0">
                <a:latin typeface="Arial" charset="0"/>
                <a:cs typeface="Arial" charset="0"/>
              </a:rPr>
              <a:t>Developing the Third Tableau</a:t>
            </a:r>
          </a:p>
        </p:txBody>
      </p:sp>
      <p:sp>
        <p:nvSpPr>
          <p:cNvPr id="67586" name="Content Placeholder 2"/>
          <p:cNvSpPr>
            <a:spLocks noGrp="1"/>
          </p:cNvSpPr>
          <p:nvPr>
            <p:ph idx="1"/>
          </p:nvPr>
        </p:nvSpPr>
        <p:spPr>
          <a:xfrm>
            <a:off x="673100" y="1600200"/>
            <a:ext cx="7823200" cy="584200"/>
          </a:xfrm>
        </p:spPr>
        <p:txBody>
          <a:bodyPr/>
          <a:lstStyle/>
          <a:p>
            <a:r>
              <a:rPr lang="en-US" sz="2800" smtClean="0">
                <a:latin typeface="Arial" charset="0"/>
                <a:cs typeface="Arial" charset="0"/>
              </a:rPr>
              <a:t>Verifying the solution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707847BF-0FAB-4012-AF60-2161DD10C904}" type="slidenum">
              <a:rPr lang="en-US"/>
              <a:pPr>
                <a:defRPr/>
              </a:pPr>
              <a:t>42</a:t>
            </a:fld>
            <a:endParaRPr lang="en-US"/>
          </a:p>
        </p:txBody>
      </p:sp>
      <p:sp>
        <p:nvSpPr>
          <p:cNvPr id="7" name="TextBox 6"/>
          <p:cNvSpPr txBox="1">
            <a:spLocks noChangeArrowheads="1"/>
          </p:cNvSpPr>
          <p:nvPr/>
        </p:nvSpPr>
        <p:spPr bwMode="auto">
          <a:xfrm>
            <a:off x="673100" y="2387600"/>
            <a:ext cx="8013700" cy="3724275"/>
          </a:xfrm>
          <a:prstGeom prst="rect">
            <a:avLst/>
          </a:prstGeom>
          <a:noFill/>
          <a:ln w="9525">
            <a:noFill/>
            <a:miter lim="800000"/>
            <a:headEnd/>
            <a:tailEnd/>
          </a:ln>
        </p:spPr>
        <p:txBody>
          <a:bodyPr>
            <a:spAutoFit/>
          </a:bodyPr>
          <a:lstStyle/>
          <a:p>
            <a:pPr>
              <a:spcAft>
                <a:spcPts val="300"/>
              </a:spcAft>
              <a:tabLst>
                <a:tab pos="4127500" algn="r"/>
                <a:tab pos="4216400" algn="l"/>
              </a:tabLst>
            </a:pPr>
            <a:r>
              <a:rPr lang="en-US" sz="2400"/>
              <a:t>	First constraint: 2</a:t>
            </a:r>
            <a:r>
              <a:rPr lang="en-US" sz="2400" i="1"/>
              <a:t>T</a:t>
            </a:r>
            <a:r>
              <a:rPr lang="en-US" sz="2400"/>
              <a:t> + 1</a:t>
            </a:r>
            <a:r>
              <a:rPr lang="en-US" sz="2400" i="1"/>
              <a:t>C</a:t>
            </a:r>
            <a:r>
              <a:rPr lang="en-US" sz="2400"/>
              <a:t> ≤	100 painting dept hours</a:t>
            </a:r>
          </a:p>
          <a:p>
            <a:pPr>
              <a:spcAft>
                <a:spcPts val="300"/>
              </a:spcAft>
              <a:tabLst>
                <a:tab pos="4127500" algn="r"/>
                <a:tab pos="4216400" algn="l"/>
              </a:tabLst>
            </a:pPr>
            <a:r>
              <a:rPr lang="en-US" sz="2400"/>
              <a:t>	2(30) + 1(40) ≤	100</a:t>
            </a:r>
          </a:p>
          <a:p>
            <a:pPr>
              <a:spcAft>
                <a:spcPts val="300"/>
              </a:spcAft>
              <a:tabLst>
                <a:tab pos="4127500" algn="r"/>
                <a:tab pos="4216400" algn="l"/>
              </a:tabLst>
            </a:pPr>
            <a:r>
              <a:rPr lang="en-US" sz="2400"/>
              <a:t>	100 ≤	100 ✓</a:t>
            </a:r>
          </a:p>
          <a:p>
            <a:pPr>
              <a:spcAft>
                <a:spcPts val="300"/>
              </a:spcAft>
              <a:tabLst>
                <a:tab pos="4127500" algn="r"/>
                <a:tab pos="4216400" algn="l"/>
              </a:tabLst>
            </a:pPr>
            <a:r>
              <a:rPr lang="en-US" sz="2400"/>
              <a:t>	Second constraint: 4</a:t>
            </a:r>
            <a:r>
              <a:rPr lang="en-US" sz="2400" i="1"/>
              <a:t>T</a:t>
            </a:r>
            <a:r>
              <a:rPr lang="en-US" sz="2400"/>
              <a:t> + 3</a:t>
            </a:r>
            <a:r>
              <a:rPr lang="en-US" sz="2400" i="1"/>
              <a:t>C</a:t>
            </a:r>
            <a:r>
              <a:rPr lang="en-US" sz="2400"/>
              <a:t> ≤	240 carpentry dept hours</a:t>
            </a:r>
          </a:p>
          <a:p>
            <a:pPr>
              <a:spcAft>
                <a:spcPts val="300"/>
              </a:spcAft>
              <a:tabLst>
                <a:tab pos="4127500" algn="r"/>
                <a:tab pos="4216400" algn="l"/>
              </a:tabLst>
            </a:pPr>
            <a:r>
              <a:rPr lang="en-US" sz="2400"/>
              <a:t>	4(30) + 3(40) ≤	240</a:t>
            </a:r>
          </a:p>
          <a:p>
            <a:pPr>
              <a:spcAft>
                <a:spcPts val="300"/>
              </a:spcAft>
              <a:tabLst>
                <a:tab pos="4127500" algn="r"/>
                <a:tab pos="4216400" algn="l"/>
              </a:tabLst>
            </a:pPr>
            <a:r>
              <a:rPr lang="en-US" sz="2400"/>
              <a:t>	240 ≤	240 ✓</a:t>
            </a:r>
          </a:p>
          <a:p>
            <a:pPr>
              <a:spcAft>
                <a:spcPts val="300"/>
              </a:spcAft>
              <a:tabLst>
                <a:tab pos="4127500" algn="r"/>
                <a:tab pos="4216400" algn="l"/>
              </a:tabLst>
            </a:pPr>
            <a:r>
              <a:rPr lang="en-US" sz="2400"/>
              <a:t>	Objective function profit =	$70</a:t>
            </a:r>
            <a:r>
              <a:rPr lang="en-US" sz="2400" i="1"/>
              <a:t>T</a:t>
            </a:r>
            <a:r>
              <a:rPr lang="en-US" sz="2400"/>
              <a:t> + $50</a:t>
            </a:r>
            <a:r>
              <a:rPr lang="en-US" sz="2400" i="1"/>
              <a:t>C</a:t>
            </a:r>
          </a:p>
          <a:p>
            <a:pPr>
              <a:spcAft>
                <a:spcPts val="300"/>
              </a:spcAft>
              <a:tabLst>
                <a:tab pos="4127500" algn="r"/>
                <a:tab pos="4216400" algn="l"/>
              </a:tabLst>
            </a:pPr>
            <a:r>
              <a:rPr lang="en-US" sz="2400"/>
              <a:t>	=	$70(30) + $50(40)</a:t>
            </a:r>
          </a:p>
          <a:p>
            <a:pPr>
              <a:spcAft>
                <a:spcPts val="300"/>
              </a:spcAft>
              <a:tabLst>
                <a:tab pos="4127500" algn="r"/>
                <a:tab pos="4216400" algn="l"/>
              </a:tabLst>
            </a:pPr>
            <a:r>
              <a:rPr lang="en-US" sz="2400"/>
              <a:t>	=	$4,100</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p:txBody>
          <a:bodyPr/>
          <a:lstStyle/>
          <a:p>
            <a:r>
              <a:rPr lang="en-US" smtClean="0">
                <a:latin typeface="Arial" charset="0"/>
                <a:cs typeface="Arial" charset="0"/>
              </a:rPr>
              <a:t>Review of Procedures</a:t>
            </a:r>
          </a:p>
        </p:txBody>
      </p:sp>
      <p:sp>
        <p:nvSpPr>
          <p:cNvPr id="3" name="Content Placeholder 2"/>
          <p:cNvSpPr>
            <a:spLocks noGrp="1"/>
          </p:cNvSpPr>
          <p:nvPr>
            <p:ph idx="1"/>
          </p:nvPr>
        </p:nvSpPr>
        <p:spPr/>
        <p:txBody>
          <a:bodyPr rtlCol="0">
            <a:normAutofit/>
          </a:bodyPr>
          <a:lstStyle/>
          <a:p>
            <a:pPr marL="622300" indent="-622300" fontAlgn="auto">
              <a:spcBef>
                <a:spcPts val="0"/>
              </a:spcBef>
              <a:spcAft>
                <a:spcPts val="1200"/>
              </a:spcAft>
              <a:buFont typeface="Arial"/>
              <a:buNone/>
              <a:defRPr/>
            </a:pPr>
            <a:r>
              <a:rPr lang="en-US" sz="2800" dirty="0" smtClean="0"/>
              <a:t>I.	Formulate </a:t>
            </a:r>
            <a:r>
              <a:rPr lang="en-US" sz="2800" dirty="0"/>
              <a:t>the LP problem’s objective function and constraints</a:t>
            </a:r>
            <a:r>
              <a:rPr lang="en-US" sz="2800" dirty="0" smtClean="0"/>
              <a:t>.</a:t>
            </a:r>
          </a:p>
          <a:p>
            <a:pPr marL="622300" indent="-622300" fontAlgn="auto">
              <a:spcBef>
                <a:spcPts val="0"/>
              </a:spcBef>
              <a:spcAft>
                <a:spcPts val="1200"/>
              </a:spcAft>
              <a:buFont typeface="Arial"/>
              <a:buNone/>
              <a:defRPr/>
            </a:pPr>
            <a:r>
              <a:rPr lang="en-US" sz="2800" dirty="0" smtClean="0"/>
              <a:t>II.	Add </a:t>
            </a:r>
            <a:r>
              <a:rPr lang="en-US" sz="2800" dirty="0"/>
              <a:t>slack variables to each less-than-or-equal-to constraint and to the problem’s objective </a:t>
            </a:r>
            <a:r>
              <a:rPr lang="en-US" sz="2800" dirty="0" smtClean="0"/>
              <a:t>function.</a:t>
            </a:r>
          </a:p>
          <a:p>
            <a:pPr marL="622300" indent="-622300" fontAlgn="auto">
              <a:spcBef>
                <a:spcPts val="0"/>
              </a:spcBef>
              <a:spcAft>
                <a:spcPts val="1200"/>
              </a:spcAft>
              <a:buFont typeface="Arial"/>
              <a:buNone/>
              <a:defRPr/>
            </a:pPr>
            <a:r>
              <a:rPr lang="en-US" sz="2800" dirty="0" smtClean="0"/>
              <a:t>III.	Develop </a:t>
            </a:r>
            <a:r>
              <a:rPr lang="en-US" sz="2800" dirty="0"/>
              <a:t>an initial simplex tableau with slack variables in the basis and the </a:t>
            </a:r>
            <a:r>
              <a:rPr lang="en-US" sz="2800" dirty="0" smtClean="0"/>
              <a:t>decision variables </a:t>
            </a:r>
            <a:r>
              <a:rPr lang="en-US" sz="2800" dirty="0"/>
              <a:t>set equal to 0. Compute the </a:t>
            </a:r>
            <a:r>
              <a:rPr lang="en-US" sz="2800" i="1" dirty="0"/>
              <a:t>Z</a:t>
            </a:r>
            <a:r>
              <a:rPr lang="en-US" sz="2800" i="1" baseline="-25000" dirty="0"/>
              <a:t>j</a:t>
            </a:r>
            <a:r>
              <a:rPr lang="en-US" sz="2800" dirty="0"/>
              <a:t> and </a:t>
            </a:r>
            <a:r>
              <a:rPr lang="en-US" sz="2800" i="1" dirty="0"/>
              <a:t>C</a:t>
            </a:r>
            <a:r>
              <a:rPr lang="en-US" sz="2800" i="1" baseline="-25000" dirty="0"/>
              <a:t>j</a:t>
            </a:r>
            <a:r>
              <a:rPr lang="en-US" sz="2800" dirty="0"/>
              <a:t> </a:t>
            </a:r>
            <a:r>
              <a:rPr lang="en-US" sz="2800" dirty="0" smtClean="0"/>
              <a:t>– </a:t>
            </a:r>
            <a:r>
              <a:rPr lang="en-US" sz="2800" i="1" dirty="0"/>
              <a:t>Z</a:t>
            </a:r>
            <a:r>
              <a:rPr lang="en-US" sz="2800" i="1" baseline="-25000" dirty="0"/>
              <a:t>j</a:t>
            </a:r>
            <a:r>
              <a:rPr lang="en-US" sz="2800" dirty="0"/>
              <a:t> values for this tableau. </a:t>
            </a:r>
          </a:p>
          <a:p>
            <a:pPr marL="0" indent="0" fontAlgn="auto">
              <a:spcBef>
                <a:spcPts val="0"/>
              </a:spcBef>
              <a:spcAft>
                <a:spcPts val="1200"/>
              </a:spcAft>
              <a:buFont typeface="Arial"/>
              <a:buNone/>
              <a:defRPr/>
            </a:pPr>
            <a:endParaRPr lang="en-US" sz="28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14A49453-7753-482F-858A-D8D0DD3748D5}" type="slidenum">
              <a:rPr lang="en-US"/>
              <a:pPr>
                <a:defRPr/>
              </a:pPr>
              <a:t>43</a:t>
            </a:fld>
            <a:endParaRPr lang="en-US"/>
          </a:p>
        </p:txBody>
      </p:sp>
    </p:spTree>
  </p:cSld>
  <p:clrMapOvr>
    <a:masterClrMapping/>
  </p:clrMapOvr>
  <p:transition spd="slow">
    <p:pull dir="l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smtClean="0">
                <a:latin typeface="Arial" charset="0"/>
                <a:cs typeface="Arial" charset="0"/>
              </a:rPr>
              <a:t>Review of Procedures</a:t>
            </a:r>
          </a:p>
        </p:txBody>
      </p:sp>
      <p:sp>
        <p:nvSpPr>
          <p:cNvPr id="3" name="Content Placeholder 2"/>
          <p:cNvSpPr>
            <a:spLocks noGrp="1"/>
          </p:cNvSpPr>
          <p:nvPr>
            <p:ph idx="1"/>
          </p:nvPr>
        </p:nvSpPr>
        <p:spPr>
          <a:xfrm>
            <a:off x="673100" y="1600200"/>
            <a:ext cx="7823200" cy="4756150"/>
          </a:xfrm>
        </p:spPr>
        <p:txBody>
          <a:bodyPr rtlCol="0">
            <a:normAutofit/>
          </a:bodyPr>
          <a:lstStyle/>
          <a:p>
            <a:pPr marL="622300" indent="-622300" fontAlgn="auto">
              <a:spcBef>
                <a:spcPts val="0"/>
              </a:spcBef>
              <a:spcAft>
                <a:spcPts val="1200"/>
              </a:spcAft>
              <a:buFont typeface="Arial"/>
              <a:buNone/>
              <a:defRPr/>
            </a:pPr>
            <a:r>
              <a:rPr lang="en-US" sz="2800" dirty="0" smtClean="0"/>
              <a:t>IV.	Follow </a:t>
            </a:r>
            <a:r>
              <a:rPr lang="en-US" sz="2800" dirty="0"/>
              <a:t>these five steps until an optimal solution has been reached</a:t>
            </a:r>
            <a:r>
              <a:rPr lang="en-US" sz="2800" dirty="0" smtClean="0"/>
              <a:t>:</a:t>
            </a:r>
            <a:endParaRPr lang="en-US" sz="2800" dirty="0"/>
          </a:p>
          <a:p>
            <a:pPr marL="1079500" indent="-457200" fontAlgn="auto">
              <a:spcBef>
                <a:spcPts val="0"/>
              </a:spcBef>
              <a:spcAft>
                <a:spcPts val="1200"/>
              </a:spcAft>
              <a:buFont typeface="Arial"/>
              <a:buNone/>
              <a:defRPr/>
            </a:pPr>
            <a:r>
              <a:rPr lang="en-US" sz="2800" dirty="0" smtClean="0"/>
              <a:t>1.	</a:t>
            </a:r>
            <a:r>
              <a:rPr lang="en-US" sz="2400" dirty="0" smtClean="0"/>
              <a:t>Choose </a:t>
            </a:r>
            <a:r>
              <a:rPr lang="en-US" sz="2400" dirty="0"/>
              <a:t>the variable with the greatest positive </a:t>
            </a:r>
            <a:r>
              <a:rPr lang="en-US" sz="2400" dirty="0" smtClean="0"/>
              <a:t/>
            </a:r>
            <a:br>
              <a:rPr lang="en-US" sz="2400" dirty="0" smtClean="0"/>
            </a:br>
            <a:r>
              <a:rPr lang="en-US" sz="2400" i="1" dirty="0" smtClean="0"/>
              <a:t>C</a:t>
            </a:r>
            <a:r>
              <a:rPr lang="en-US" sz="2400" i="1" baseline="-25000" dirty="0" smtClean="0"/>
              <a:t>j</a:t>
            </a:r>
            <a:r>
              <a:rPr lang="en-US" sz="2400" dirty="0" smtClean="0"/>
              <a:t> – </a:t>
            </a:r>
            <a:r>
              <a:rPr lang="en-US" sz="2400" i="1" dirty="0"/>
              <a:t>Z</a:t>
            </a:r>
            <a:r>
              <a:rPr lang="en-US" sz="2400" i="1" baseline="-25000" dirty="0"/>
              <a:t>j</a:t>
            </a:r>
            <a:r>
              <a:rPr lang="en-US" sz="2400" dirty="0"/>
              <a:t> to enter the solution. This is the pivot column. </a:t>
            </a:r>
          </a:p>
          <a:p>
            <a:pPr marL="1079500" indent="-457200" fontAlgn="auto">
              <a:spcBef>
                <a:spcPts val="0"/>
              </a:spcBef>
              <a:spcAft>
                <a:spcPts val="1200"/>
              </a:spcAft>
              <a:buFont typeface="Arial"/>
              <a:buNone/>
              <a:defRPr/>
            </a:pPr>
            <a:r>
              <a:rPr lang="en-US" sz="2400" dirty="0" smtClean="0"/>
              <a:t>2.	Determine </a:t>
            </a:r>
            <a:r>
              <a:rPr lang="en-US" sz="2400" dirty="0"/>
              <a:t>the solution mix variable to be replaced and the pivot row by selecting the row with the smallest (nonnegative) ratio of the quantity-to-pivot column substitution rate. This row is the pivot row. </a:t>
            </a:r>
          </a:p>
          <a:p>
            <a:pPr marL="1079500" indent="-457200" fontAlgn="auto">
              <a:spcBef>
                <a:spcPts val="0"/>
              </a:spcBef>
              <a:spcAft>
                <a:spcPts val="1200"/>
              </a:spcAft>
              <a:buFont typeface="Arial"/>
              <a:buNone/>
              <a:defRPr/>
            </a:pPr>
            <a:r>
              <a:rPr lang="en-US" sz="2400" dirty="0" smtClean="0"/>
              <a:t>3.	Calculate </a:t>
            </a:r>
            <a:r>
              <a:rPr lang="en-US" sz="2400" dirty="0"/>
              <a:t>the new values for the pivot row</a:t>
            </a:r>
            <a:r>
              <a:rPr lang="en-US" sz="2400" dirty="0" smtClean="0"/>
              <a:t>.</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77231FDA-EBBD-4486-94F7-07D5DDFBB0BF}" type="slidenum">
              <a:rPr lang="en-US"/>
              <a:pPr>
                <a:defRPr/>
              </a:pPr>
              <a:t>44</a:t>
            </a:fld>
            <a:endParaRPr lang="en-US"/>
          </a:p>
        </p:txBody>
      </p:sp>
    </p:spTree>
  </p:cSld>
  <p:clrMapOvr>
    <a:masterClrMapping/>
  </p:clrMapOvr>
  <p:transition spd="slow">
    <p:strips/>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p:txBody>
          <a:bodyPr/>
          <a:lstStyle/>
          <a:p>
            <a:r>
              <a:rPr lang="en-US" smtClean="0">
                <a:latin typeface="Arial" charset="0"/>
                <a:cs typeface="Arial" charset="0"/>
              </a:rPr>
              <a:t>Review of Procedures</a:t>
            </a:r>
          </a:p>
        </p:txBody>
      </p:sp>
      <p:sp>
        <p:nvSpPr>
          <p:cNvPr id="70658" name="Content Placeholder 2"/>
          <p:cNvSpPr>
            <a:spLocks noGrp="1"/>
          </p:cNvSpPr>
          <p:nvPr>
            <p:ph idx="1"/>
          </p:nvPr>
        </p:nvSpPr>
        <p:spPr>
          <a:xfrm>
            <a:off x="673100" y="1600200"/>
            <a:ext cx="7823200" cy="4756150"/>
          </a:xfrm>
        </p:spPr>
        <p:txBody>
          <a:bodyPr/>
          <a:lstStyle/>
          <a:p>
            <a:pPr marL="1079500" indent="-457200">
              <a:spcAft>
                <a:spcPts val="1200"/>
              </a:spcAft>
              <a:buFont typeface="Arial" charset="0"/>
              <a:buNone/>
            </a:pPr>
            <a:r>
              <a:rPr lang="en-US" sz="2400" smtClean="0">
                <a:latin typeface="Arial" charset="0"/>
                <a:cs typeface="Arial" charset="0"/>
              </a:rPr>
              <a:t>4.	Calculate the new values for the other row(s).</a:t>
            </a:r>
          </a:p>
          <a:p>
            <a:pPr marL="1079500" indent="-457200">
              <a:spcAft>
                <a:spcPts val="1200"/>
              </a:spcAft>
              <a:buFont typeface="Arial" charset="0"/>
              <a:buNone/>
            </a:pPr>
            <a:r>
              <a:rPr lang="en-US" sz="2400" smtClean="0">
                <a:latin typeface="Arial" charset="0"/>
                <a:cs typeface="Arial" charset="0"/>
              </a:rPr>
              <a:t>5.	Calculate the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and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values for this tableau. If there are any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numbers greater than 0, return to step 1. If there are no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numbers that are greater than 0, an optimal solution has been reached.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995BF1F9-025F-4ED9-A9A4-25F23AB45817}" type="slidenum">
              <a:rPr lang="en-US"/>
              <a:pPr>
                <a:defRPr/>
              </a:pPr>
              <a:t>45</a:t>
            </a:fld>
            <a:endParaRPr lang="en-US"/>
          </a:p>
        </p:txBody>
      </p:sp>
    </p:spTree>
  </p:cSld>
  <p:clrMapOvr>
    <a:masterClrMapping/>
  </p:clrMapOvr>
  <p:transition spd="slow">
    <p:strips/>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Surplus and Artificial </a:t>
            </a:r>
            <a:r>
              <a:rPr lang="en-US" dirty="0" smtClean="0"/>
              <a:t>Variables</a:t>
            </a:r>
            <a:endParaRPr lang="en-US" dirty="0"/>
          </a:p>
        </p:txBody>
      </p:sp>
      <p:sp>
        <p:nvSpPr>
          <p:cNvPr id="71682" name="Content Placeholder 2"/>
          <p:cNvSpPr>
            <a:spLocks noGrp="1"/>
          </p:cNvSpPr>
          <p:nvPr>
            <p:ph idx="1"/>
          </p:nvPr>
        </p:nvSpPr>
        <p:spPr>
          <a:xfrm>
            <a:off x="673100" y="1600200"/>
            <a:ext cx="7823200" cy="1143000"/>
          </a:xfrm>
        </p:spPr>
        <p:txBody>
          <a:bodyPr/>
          <a:lstStyle/>
          <a:p>
            <a:r>
              <a:rPr lang="en-US" sz="2800" smtClean="0">
                <a:latin typeface="Arial" charset="0"/>
                <a:cs typeface="Arial" charset="0"/>
              </a:rPr>
              <a:t>Conversions are made for ≥ and = constraints</a:t>
            </a:r>
          </a:p>
          <a:p>
            <a:r>
              <a:rPr lang="en-US" sz="2800" smtClean="0">
                <a:latin typeface="Arial" charset="0"/>
                <a:cs typeface="Arial" charset="0"/>
              </a:rPr>
              <a:t>For </a:t>
            </a:r>
            <a:r>
              <a:rPr lang="en-US" sz="2800" b="1" smtClean="0">
                <a:solidFill>
                  <a:schemeClr val="accent1"/>
                </a:solidFill>
                <a:latin typeface="Arial" charset="0"/>
                <a:cs typeface="Arial" charset="0"/>
              </a:rPr>
              <a:t>Surplus Variables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36214ACE-255B-4F8D-8425-4753D07F2E22}" type="slidenum">
              <a:rPr lang="en-US"/>
              <a:pPr>
                <a:defRPr/>
              </a:pPr>
              <a:t>46</a:t>
            </a:fld>
            <a:endParaRPr lang="en-US"/>
          </a:p>
        </p:txBody>
      </p:sp>
      <p:sp>
        <p:nvSpPr>
          <p:cNvPr id="6" name="TextBox 5"/>
          <p:cNvSpPr txBox="1">
            <a:spLocks noChangeArrowheads="1"/>
          </p:cNvSpPr>
          <p:nvPr/>
        </p:nvSpPr>
        <p:spPr bwMode="auto">
          <a:xfrm>
            <a:off x="1244600" y="2870200"/>
            <a:ext cx="7137400" cy="2862263"/>
          </a:xfrm>
          <a:prstGeom prst="rect">
            <a:avLst/>
          </a:prstGeom>
          <a:noFill/>
          <a:ln w="9525">
            <a:noFill/>
            <a:miter lim="800000"/>
            <a:headEnd/>
            <a:tailEnd/>
          </a:ln>
        </p:spPr>
        <p:txBody>
          <a:bodyPr>
            <a:spAutoFit/>
          </a:bodyPr>
          <a:lstStyle/>
          <a:p>
            <a:pPr>
              <a:spcAft>
                <a:spcPts val="600"/>
              </a:spcAft>
              <a:tabLst>
                <a:tab pos="1968500" algn="r"/>
                <a:tab pos="2870200" algn="r"/>
                <a:tab pos="3683000" algn="r"/>
                <a:tab pos="4305300" algn="r"/>
                <a:tab pos="4483100" algn="l"/>
              </a:tabLst>
            </a:pPr>
            <a:r>
              <a:rPr lang="en-US" sz="2000"/>
              <a:t>Constraint 1:	5</a:t>
            </a:r>
            <a:r>
              <a:rPr lang="en-US" sz="2000" i="1"/>
              <a:t>X</a:t>
            </a:r>
            <a:r>
              <a:rPr lang="en-US" sz="2000" baseline="-25000"/>
              <a:t>1</a:t>
            </a:r>
            <a:r>
              <a:rPr lang="en-US" sz="2000"/>
              <a:t>	+ 10</a:t>
            </a:r>
            <a:r>
              <a:rPr lang="en-US" sz="2000" i="1"/>
              <a:t>X</a:t>
            </a:r>
            <a:r>
              <a:rPr lang="en-US" sz="2000" baseline="-25000"/>
              <a:t>2</a:t>
            </a:r>
            <a:r>
              <a:rPr lang="en-US" sz="2000"/>
              <a:t>	+ 8</a:t>
            </a:r>
            <a:r>
              <a:rPr lang="en-US" sz="2000" i="1"/>
              <a:t>X</a:t>
            </a:r>
            <a:r>
              <a:rPr lang="en-US" sz="2000" baseline="-25000"/>
              <a:t>3</a:t>
            </a:r>
            <a:r>
              <a:rPr lang="en-US" sz="2000"/>
              <a:t>		≥ 210</a:t>
            </a:r>
          </a:p>
          <a:p>
            <a:pPr>
              <a:spcAft>
                <a:spcPts val="1200"/>
              </a:spcAft>
              <a:tabLst>
                <a:tab pos="1968500" algn="r"/>
                <a:tab pos="2870200" algn="r"/>
                <a:tab pos="3683000" algn="r"/>
                <a:tab pos="4305300" algn="r"/>
                <a:tab pos="4483100" algn="l"/>
              </a:tabLst>
            </a:pPr>
            <a:r>
              <a:rPr lang="en-US" sz="2000"/>
              <a:t>rewitten:	5</a:t>
            </a:r>
            <a:r>
              <a:rPr lang="en-US" sz="2000" i="1"/>
              <a:t>X</a:t>
            </a:r>
            <a:r>
              <a:rPr lang="en-US" sz="2000" baseline="-25000"/>
              <a:t>1</a:t>
            </a:r>
            <a:r>
              <a:rPr lang="en-US" sz="2000"/>
              <a:t>	+ 10</a:t>
            </a:r>
            <a:r>
              <a:rPr lang="en-US" sz="2000" i="1"/>
              <a:t>X</a:t>
            </a:r>
            <a:r>
              <a:rPr lang="en-US" sz="2000" baseline="-25000"/>
              <a:t>2</a:t>
            </a:r>
            <a:r>
              <a:rPr lang="en-US" sz="2000"/>
              <a:t>	+ 8</a:t>
            </a:r>
            <a:r>
              <a:rPr lang="en-US" sz="2000" i="1"/>
              <a:t>X</a:t>
            </a:r>
            <a:r>
              <a:rPr lang="en-US" sz="2000" baseline="-25000"/>
              <a:t>3</a:t>
            </a:r>
            <a:r>
              <a:rPr lang="en-US" sz="2000"/>
              <a:t>	– </a:t>
            </a:r>
            <a:r>
              <a:rPr lang="en-US" sz="2000" i="1"/>
              <a:t>S</a:t>
            </a:r>
            <a:r>
              <a:rPr lang="en-US" sz="2000" baseline="-25000"/>
              <a:t>1</a:t>
            </a:r>
            <a:r>
              <a:rPr lang="en-US" sz="2000"/>
              <a:t>	= 210</a:t>
            </a:r>
          </a:p>
          <a:p>
            <a:pPr>
              <a:spcAft>
                <a:spcPts val="1200"/>
              </a:spcAft>
              <a:tabLst>
                <a:tab pos="1968500" algn="r"/>
                <a:tab pos="2870200" algn="r"/>
                <a:tab pos="3683000" algn="r"/>
                <a:tab pos="4305300" algn="r"/>
                <a:tab pos="4483100" algn="l"/>
              </a:tabLst>
            </a:pPr>
            <a:r>
              <a:rPr lang="en-US" sz="2000"/>
              <a:t>For </a:t>
            </a:r>
            <a:r>
              <a:rPr lang="en-US" sz="2000" i="1"/>
              <a:t>X</a:t>
            </a:r>
            <a:r>
              <a:rPr lang="en-US" sz="2000" baseline="-25000"/>
              <a:t>1</a:t>
            </a:r>
            <a:r>
              <a:rPr lang="en-US" sz="2000"/>
              <a:t> = 20, </a:t>
            </a:r>
            <a:r>
              <a:rPr lang="en-US" sz="2000" i="1"/>
              <a:t>X</a:t>
            </a:r>
            <a:r>
              <a:rPr lang="en-US" sz="2000" baseline="-25000"/>
              <a:t>2</a:t>
            </a:r>
            <a:r>
              <a:rPr lang="en-US" sz="2000"/>
              <a:t> = 8, and </a:t>
            </a:r>
            <a:r>
              <a:rPr lang="en-US" sz="2000" i="1"/>
              <a:t>X</a:t>
            </a:r>
            <a:r>
              <a:rPr lang="en-US" sz="2000" baseline="-25000"/>
              <a:t>3</a:t>
            </a:r>
            <a:r>
              <a:rPr lang="en-US" sz="2000"/>
              <a:t> = 5</a:t>
            </a:r>
          </a:p>
          <a:p>
            <a:pPr>
              <a:spcAft>
                <a:spcPts val="600"/>
              </a:spcAft>
              <a:tabLst>
                <a:tab pos="1968500" algn="r"/>
                <a:tab pos="2870200" algn="r"/>
                <a:tab pos="3683000" algn="r"/>
                <a:tab pos="4305300" algn="r"/>
                <a:tab pos="4483100" algn="l"/>
              </a:tabLst>
            </a:pPr>
            <a:r>
              <a:rPr lang="en-US" sz="2000"/>
              <a:t>	5(20)	+ 10(8)	+ 8(5)	– </a:t>
            </a:r>
            <a:r>
              <a:rPr lang="en-US" sz="2000" i="1"/>
              <a:t>S</a:t>
            </a:r>
            <a:r>
              <a:rPr lang="en-US" sz="2000" baseline="-25000"/>
              <a:t>1</a:t>
            </a:r>
            <a:r>
              <a:rPr lang="en-US" sz="2000"/>
              <a:t>	= 210</a:t>
            </a:r>
          </a:p>
          <a:p>
            <a:pPr>
              <a:spcAft>
                <a:spcPts val="600"/>
              </a:spcAft>
              <a:tabLst>
                <a:tab pos="1968500" algn="r"/>
                <a:tab pos="2870200" algn="r"/>
                <a:tab pos="3683000" algn="r"/>
                <a:tab pos="4305300" algn="r"/>
                <a:tab pos="4483100" algn="l"/>
              </a:tabLst>
            </a:pPr>
            <a:r>
              <a:rPr lang="en-US" sz="2000"/>
              <a:t>				– </a:t>
            </a:r>
            <a:r>
              <a:rPr lang="en-US" sz="2000" i="1"/>
              <a:t>S</a:t>
            </a:r>
            <a:r>
              <a:rPr lang="en-US" sz="2000" baseline="-25000"/>
              <a:t>1</a:t>
            </a:r>
            <a:r>
              <a:rPr lang="en-US" sz="2000"/>
              <a:t>	= 210 – 220</a:t>
            </a:r>
          </a:p>
          <a:p>
            <a:pPr>
              <a:spcAft>
                <a:spcPts val="600"/>
              </a:spcAft>
              <a:tabLst>
                <a:tab pos="1968500" algn="r"/>
                <a:tab pos="2870200" algn="r"/>
                <a:tab pos="3683000" algn="r"/>
                <a:tab pos="4305300" algn="r"/>
                <a:tab pos="4483100" algn="l"/>
              </a:tabLst>
            </a:pPr>
            <a:r>
              <a:rPr lang="en-US" sz="2000"/>
              <a:t>				</a:t>
            </a:r>
            <a:r>
              <a:rPr lang="en-US" sz="2000" i="1"/>
              <a:t>S</a:t>
            </a:r>
            <a:r>
              <a:rPr lang="en-US" sz="2000" baseline="-25000"/>
              <a:t>1</a:t>
            </a:r>
            <a:r>
              <a:rPr lang="en-US" sz="2000"/>
              <a:t>	= 10 surplus units</a:t>
            </a:r>
          </a:p>
          <a:p>
            <a:pPr>
              <a:spcAft>
                <a:spcPts val="600"/>
              </a:spcAft>
              <a:tabLst>
                <a:tab pos="1968500" algn="r"/>
                <a:tab pos="2870200" algn="r"/>
                <a:tab pos="3683000" algn="r"/>
                <a:tab pos="4305300" algn="r"/>
                <a:tab pos="4483100" algn="l"/>
              </a:tabLst>
            </a:pPr>
            <a:endParaRPr lang="en-US" sz="200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Content Placeholder 2"/>
          <p:cNvSpPr txBox="1">
            <a:spLocks/>
          </p:cNvSpPr>
          <p:nvPr/>
        </p:nvSpPr>
        <p:spPr bwMode="auto">
          <a:xfrm>
            <a:off x="673100" y="1600200"/>
            <a:ext cx="7823200" cy="1270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Conversions are made for ≥ and = constraints</a:t>
            </a:r>
          </a:p>
          <a:p>
            <a:pPr marL="342900" indent="-342900">
              <a:lnSpc>
                <a:spcPct val="90000"/>
              </a:lnSpc>
              <a:spcAft>
                <a:spcPts val="600"/>
              </a:spcAft>
              <a:buFont typeface="Arial" charset="0"/>
              <a:buChar char="•"/>
            </a:pPr>
            <a:r>
              <a:rPr lang="en-US" sz="2800"/>
              <a:t>For </a:t>
            </a:r>
            <a:r>
              <a:rPr lang="en-US" sz="2800" b="1">
                <a:solidFill>
                  <a:schemeClr val="accent1"/>
                </a:solidFill>
              </a:rPr>
              <a:t>Surplus Variables</a:t>
            </a: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Surplus and Artificial </a:t>
            </a:r>
            <a:r>
              <a:rPr lang="en-US" dirty="0" smtClean="0"/>
              <a:t>Variables</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4D27F6B4-413D-4940-A6BD-3EA9B1123731}" type="slidenum">
              <a:rPr lang="en-US"/>
              <a:pPr>
                <a:defRPr/>
              </a:pPr>
              <a:t>47</a:t>
            </a:fld>
            <a:endParaRPr lang="en-US"/>
          </a:p>
        </p:txBody>
      </p:sp>
      <p:sp>
        <p:nvSpPr>
          <p:cNvPr id="72709" name="TextBox 5"/>
          <p:cNvSpPr txBox="1">
            <a:spLocks noChangeArrowheads="1"/>
          </p:cNvSpPr>
          <p:nvPr/>
        </p:nvSpPr>
        <p:spPr bwMode="auto">
          <a:xfrm>
            <a:off x="1244600" y="2870200"/>
            <a:ext cx="7137400" cy="2862263"/>
          </a:xfrm>
          <a:prstGeom prst="rect">
            <a:avLst/>
          </a:prstGeom>
          <a:noFill/>
          <a:ln w="9525">
            <a:noFill/>
            <a:miter lim="800000"/>
            <a:headEnd/>
            <a:tailEnd/>
          </a:ln>
        </p:spPr>
        <p:txBody>
          <a:bodyPr>
            <a:spAutoFit/>
          </a:bodyPr>
          <a:lstStyle/>
          <a:p>
            <a:pPr>
              <a:spcAft>
                <a:spcPts val="600"/>
              </a:spcAft>
              <a:tabLst>
                <a:tab pos="1968500" algn="r"/>
                <a:tab pos="2870200" algn="r"/>
                <a:tab pos="3683000" algn="r"/>
                <a:tab pos="4305300" algn="r"/>
                <a:tab pos="4483100" algn="l"/>
              </a:tabLst>
            </a:pPr>
            <a:r>
              <a:rPr lang="en-US" sz="2000"/>
              <a:t>Constraint 1:	5</a:t>
            </a:r>
            <a:r>
              <a:rPr lang="en-US" sz="2000" i="1"/>
              <a:t>X</a:t>
            </a:r>
            <a:r>
              <a:rPr lang="en-US" sz="2000" baseline="-25000"/>
              <a:t>1</a:t>
            </a:r>
            <a:r>
              <a:rPr lang="en-US" sz="2000"/>
              <a:t>	+ 10</a:t>
            </a:r>
            <a:r>
              <a:rPr lang="en-US" sz="2000" i="1"/>
              <a:t>X</a:t>
            </a:r>
            <a:r>
              <a:rPr lang="en-US" sz="2000" baseline="-25000"/>
              <a:t>2</a:t>
            </a:r>
            <a:r>
              <a:rPr lang="en-US" sz="2000"/>
              <a:t>	+ 8</a:t>
            </a:r>
            <a:r>
              <a:rPr lang="en-US" sz="2000" i="1"/>
              <a:t>X</a:t>
            </a:r>
            <a:r>
              <a:rPr lang="en-US" sz="2000" baseline="-25000"/>
              <a:t>3</a:t>
            </a:r>
            <a:r>
              <a:rPr lang="en-US" sz="2000"/>
              <a:t>		≥ 210</a:t>
            </a:r>
          </a:p>
          <a:p>
            <a:pPr>
              <a:spcAft>
                <a:spcPts val="1200"/>
              </a:spcAft>
              <a:tabLst>
                <a:tab pos="1968500" algn="r"/>
                <a:tab pos="2870200" algn="r"/>
                <a:tab pos="3683000" algn="r"/>
                <a:tab pos="4305300" algn="r"/>
                <a:tab pos="4483100" algn="l"/>
              </a:tabLst>
            </a:pPr>
            <a:r>
              <a:rPr lang="en-US" sz="2000"/>
              <a:t>rewitten:	5</a:t>
            </a:r>
            <a:r>
              <a:rPr lang="en-US" sz="2000" i="1"/>
              <a:t>X</a:t>
            </a:r>
            <a:r>
              <a:rPr lang="en-US" sz="2000" baseline="-25000"/>
              <a:t>1</a:t>
            </a:r>
            <a:r>
              <a:rPr lang="en-US" sz="2000"/>
              <a:t>	+ 10</a:t>
            </a:r>
            <a:r>
              <a:rPr lang="en-US" sz="2000" i="1"/>
              <a:t>X</a:t>
            </a:r>
            <a:r>
              <a:rPr lang="en-US" sz="2000" baseline="-25000"/>
              <a:t>2</a:t>
            </a:r>
            <a:r>
              <a:rPr lang="en-US" sz="2000"/>
              <a:t>	+ 8</a:t>
            </a:r>
            <a:r>
              <a:rPr lang="en-US" sz="2000" i="1"/>
              <a:t>X</a:t>
            </a:r>
            <a:r>
              <a:rPr lang="en-US" sz="2000" baseline="-25000"/>
              <a:t>3</a:t>
            </a:r>
            <a:r>
              <a:rPr lang="en-US" sz="2000"/>
              <a:t>	– </a:t>
            </a:r>
            <a:r>
              <a:rPr lang="en-US" sz="2000" i="1"/>
              <a:t>S</a:t>
            </a:r>
            <a:r>
              <a:rPr lang="en-US" sz="2000" baseline="-25000"/>
              <a:t>1</a:t>
            </a:r>
            <a:r>
              <a:rPr lang="en-US" sz="2000"/>
              <a:t>	= 210</a:t>
            </a:r>
          </a:p>
          <a:p>
            <a:pPr>
              <a:spcAft>
                <a:spcPts val="1200"/>
              </a:spcAft>
              <a:tabLst>
                <a:tab pos="1968500" algn="r"/>
                <a:tab pos="2870200" algn="r"/>
                <a:tab pos="3683000" algn="r"/>
                <a:tab pos="4305300" algn="r"/>
                <a:tab pos="4483100" algn="l"/>
              </a:tabLst>
            </a:pPr>
            <a:r>
              <a:rPr lang="en-US" sz="2000"/>
              <a:t>For </a:t>
            </a:r>
            <a:r>
              <a:rPr lang="en-US" sz="2000" i="1"/>
              <a:t>X</a:t>
            </a:r>
            <a:r>
              <a:rPr lang="en-US" sz="2000" baseline="-25000"/>
              <a:t>1</a:t>
            </a:r>
            <a:r>
              <a:rPr lang="en-US" sz="2000"/>
              <a:t> = 20, </a:t>
            </a:r>
            <a:r>
              <a:rPr lang="en-US" sz="2000" i="1"/>
              <a:t>X</a:t>
            </a:r>
            <a:r>
              <a:rPr lang="en-US" sz="2000" baseline="-25000"/>
              <a:t>2</a:t>
            </a:r>
            <a:r>
              <a:rPr lang="en-US" sz="2000"/>
              <a:t> = 8, and </a:t>
            </a:r>
            <a:r>
              <a:rPr lang="en-US" sz="2000" i="1"/>
              <a:t>X</a:t>
            </a:r>
            <a:r>
              <a:rPr lang="en-US" sz="2000" baseline="-25000"/>
              <a:t>3</a:t>
            </a:r>
            <a:r>
              <a:rPr lang="en-US" sz="2000"/>
              <a:t> = 5</a:t>
            </a:r>
          </a:p>
          <a:p>
            <a:pPr>
              <a:spcAft>
                <a:spcPts val="600"/>
              </a:spcAft>
              <a:tabLst>
                <a:tab pos="1968500" algn="r"/>
                <a:tab pos="2870200" algn="r"/>
                <a:tab pos="3683000" algn="r"/>
                <a:tab pos="4305300" algn="r"/>
                <a:tab pos="4483100" algn="l"/>
              </a:tabLst>
            </a:pPr>
            <a:r>
              <a:rPr lang="en-US" sz="2000"/>
              <a:t>	5(20)	+ 10(8)	+ 8(5)	– </a:t>
            </a:r>
            <a:r>
              <a:rPr lang="en-US" sz="2000" i="1"/>
              <a:t>S</a:t>
            </a:r>
            <a:r>
              <a:rPr lang="en-US" sz="2000" baseline="-25000"/>
              <a:t>1</a:t>
            </a:r>
            <a:r>
              <a:rPr lang="en-US" sz="2000"/>
              <a:t>	= 210</a:t>
            </a:r>
          </a:p>
          <a:p>
            <a:pPr>
              <a:spcAft>
                <a:spcPts val="600"/>
              </a:spcAft>
              <a:tabLst>
                <a:tab pos="1968500" algn="r"/>
                <a:tab pos="2870200" algn="r"/>
                <a:tab pos="3683000" algn="r"/>
                <a:tab pos="4305300" algn="r"/>
                <a:tab pos="4483100" algn="l"/>
              </a:tabLst>
            </a:pPr>
            <a:r>
              <a:rPr lang="en-US" sz="2000"/>
              <a:t>				– </a:t>
            </a:r>
            <a:r>
              <a:rPr lang="en-US" sz="2000" i="1"/>
              <a:t>S</a:t>
            </a:r>
            <a:r>
              <a:rPr lang="en-US" sz="2000" baseline="-25000"/>
              <a:t>1</a:t>
            </a:r>
            <a:r>
              <a:rPr lang="en-US" sz="2000"/>
              <a:t>	= 210 – 220</a:t>
            </a:r>
          </a:p>
          <a:p>
            <a:pPr>
              <a:spcAft>
                <a:spcPts val="600"/>
              </a:spcAft>
              <a:tabLst>
                <a:tab pos="1968500" algn="r"/>
                <a:tab pos="2870200" algn="r"/>
                <a:tab pos="3683000" algn="r"/>
                <a:tab pos="4305300" algn="r"/>
                <a:tab pos="4483100" algn="l"/>
              </a:tabLst>
            </a:pPr>
            <a:r>
              <a:rPr lang="en-US" sz="2000"/>
              <a:t>				 </a:t>
            </a:r>
            <a:r>
              <a:rPr lang="en-US" sz="2000" i="1"/>
              <a:t>S</a:t>
            </a:r>
            <a:r>
              <a:rPr lang="en-US" sz="2000" baseline="-25000"/>
              <a:t>1</a:t>
            </a:r>
            <a:r>
              <a:rPr lang="en-US" sz="2000"/>
              <a:t>	= 10 surplus units</a:t>
            </a:r>
          </a:p>
          <a:p>
            <a:pPr>
              <a:spcAft>
                <a:spcPts val="600"/>
              </a:spcAft>
              <a:tabLst>
                <a:tab pos="1968500" algn="r"/>
                <a:tab pos="2870200" algn="r"/>
                <a:tab pos="3683000" algn="r"/>
                <a:tab pos="4305300" algn="r"/>
                <a:tab pos="4483100" algn="l"/>
              </a:tabLst>
            </a:pPr>
            <a:endParaRPr lang="en-US" sz="2000"/>
          </a:p>
        </p:txBody>
      </p:sp>
      <p:sp>
        <p:nvSpPr>
          <p:cNvPr id="7" name="TextBox 6"/>
          <p:cNvSpPr txBox="1"/>
          <p:nvPr/>
        </p:nvSpPr>
        <p:spPr>
          <a:xfrm>
            <a:off x="990600" y="698500"/>
            <a:ext cx="7747000" cy="1981200"/>
          </a:xfrm>
          <a:prstGeom prst="rect">
            <a:avLst/>
          </a:prstGeom>
          <a:solidFill>
            <a:schemeClr val="accent3">
              <a:lumMod val="60000"/>
              <a:lumOff val="40000"/>
            </a:schemeClr>
          </a:solidFill>
          <a:ln>
            <a:noFill/>
          </a:ln>
        </p:spPr>
        <p:txBody>
          <a:bodyPr lIns="324000" tIns="280800" rIns="324000" bIns="280800">
            <a:spAutoFit/>
          </a:bodyPr>
          <a:lstStyle/>
          <a:p>
            <a:pPr marL="342900" indent="-342900" fontAlgn="auto">
              <a:lnSpc>
                <a:spcPct val="90000"/>
              </a:lnSpc>
              <a:spcBef>
                <a:spcPts val="0"/>
              </a:spcBef>
              <a:spcAft>
                <a:spcPts val="600"/>
              </a:spcAft>
              <a:buFont typeface="Arial"/>
              <a:buChar char="•"/>
              <a:defRPr/>
            </a:pPr>
            <a:r>
              <a:rPr lang="en-US" sz="2400" dirty="0">
                <a:latin typeface="Arial"/>
                <a:cs typeface="Arial"/>
              </a:rPr>
              <a:t>If </a:t>
            </a:r>
            <a:r>
              <a:rPr lang="en-US" sz="2400" i="1" dirty="0" err="1">
                <a:latin typeface="Arial"/>
                <a:cs typeface="Arial"/>
              </a:rPr>
              <a:t>X</a:t>
            </a:r>
            <a:r>
              <a:rPr lang="en-US" sz="2400" baseline="-25000" dirty="0" err="1">
                <a:latin typeface="Arial"/>
                <a:cs typeface="Arial"/>
              </a:rPr>
              <a:t>1</a:t>
            </a:r>
            <a:r>
              <a:rPr lang="en-US" sz="2400" dirty="0">
                <a:latin typeface="Arial"/>
                <a:cs typeface="Arial"/>
              </a:rPr>
              <a:t> and </a:t>
            </a:r>
            <a:r>
              <a:rPr lang="en-US" sz="2400" i="1" dirty="0" err="1">
                <a:latin typeface="Arial"/>
                <a:cs typeface="Arial"/>
              </a:rPr>
              <a:t>X</a:t>
            </a:r>
            <a:r>
              <a:rPr lang="en-US" sz="2400" baseline="-25000" dirty="0" err="1">
                <a:latin typeface="Arial"/>
                <a:cs typeface="Arial"/>
              </a:rPr>
              <a:t>2</a:t>
            </a:r>
            <a:r>
              <a:rPr lang="en-US" sz="2400" dirty="0">
                <a:latin typeface="Arial"/>
                <a:cs typeface="Arial"/>
              </a:rPr>
              <a:t> = 0, then the </a:t>
            </a:r>
            <a:r>
              <a:rPr lang="en-US" sz="2400" i="1" dirty="0" err="1">
                <a:latin typeface="Arial"/>
                <a:cs typeface="Arial"/>
              </a:rPr>
              <a:t>S</a:t>
            </a:r>
            <a:r>
              <a:rPr lang="en-US" sz="2400" baseline="-25000" dirty="0" err="1">
                <a:latin typeface="Arial"/>
                <a:cs typeface="Arial"/>
              </a:rPr>
              <a:t>1</a:t>
            </a:r>
            <a:r>
              <a:rPr lang="en-US" sz="2400" dirty="0">
                <a:latin typeface="Arial"/>
                <a:cs typeface="Arial"/>
              </a:rPr>
              <a:t> variable is negative which violates the nonnegative </a:t>
            </a:r>
            <a:r>
              <a:rPr lang="en-US" sz="2400" dirty="0">
                <a:latin typeface="Arial"/>
                <a:cs typeface="Arial"/>
              </a:rPr>
              <a:t>condition</a:t>
            </a:r>
          </a:p>
          <a:p>
            <a:pPr marL="342900" indent="-342900" fontAlgn="auto">
              <a:lnSpc>
                <a:spcPct val="90000"/>
              </a:lnSpc>
              <a:spcBef>
                <a:spcPts val="0"/>
              </a:spcBef>
              <a:spcAft>
                <a:spcPts val="600"/>
              </a:spcAft>
              <a:buFont typeface="Arial"/>
              <a:buChar char="•"/>
              <a:defRPr/>
            </a:pPr>
            <a:r>
              <a:rPr lang="en-US" sz="2400" dirty="0">
                <a:latin typeface="Arial"/>
                <a:cs typeface="Arial"/>
              </a:rPr>
              <a:t>An </a:t>
            </a:r>
            <a:r>
              <a:rPr lang="en-US" sz="2400" b="1" dirty="0">
                <a:latin typeface="Arial"/>
                <a:cs typeface="Arial"/>
              </a:rPr>
              <a:t>artificial variable</a:t>
            </a:r>
            <a:r>
              <a:rPr lang="en-US" sz="2400" dirty="0">
                <a:latin typeface="Arial"/>
                <a:cs typeface="Arial"/>
              </a:rPr>
              <a:t>, </a:t>
            </a:r>
            <a:r>
              <a:rPr lang="en-US" sz="2400" i="1" dirty="0">
                <a:latin typeface="Arial"/>
                <a:cs typeface="Arial"/>
              </a:rPr>
              <a:t>A</a:t>
            </a:r>
            <a:r>
              <a:rPr lang="en-US" sz="2400" baseline="-25000" dirty="0">
                <a:latin typeface="Arial"/>
                <a:cs typeface="Arial"/>
              </a:rPr>
              <a:t>1</a:t>
            </a:r>
            <a:r>
              <a:rPr lang="en-US" sz="2400" dirty="0">
                <a:latin typeface="Arial"/>
                <a:cs typeface="Arial"/>
              </a:rPr>
              <a:t> is added to resolve this problem</a:t>
            </a:r>
            <a:endParaRPr lang="en-US" sz="2400" dirty="0">
              <a:latin typeface="Arial"/>
              <a:cs typeface="Arial"/>
            </a:endParaRPr>
          </a:p>
        </p:txBody>
      </p:sp>
      <p:sp>
        <p:nvSpPr>
          <p:cNvPr id="8" name="TextBox 7"/>
          <p:cNvSpPr txBox="1">
            <a:spLocks noChangeArrowheads="1"/>
          </p:cNvSpPr>
          <p:nvPr/>
        </p:nvSpPr>
        <p:spPr bwMode="auto">
          <a:xfrm>
            <a:off x="1244600" y="5532438"/>
            <a:ext cx="7137400" cy="400050"/>
          </a:xfrm>
          <a:prstGeom prst="rect">
            <a:avLst/>
          </a:prstGeom>
          <a:noFill/>
          <a:ln w="9525">
            <a:noFill/>
            <a:miter lim="800000"/>
            <a:headEnd/>
            <a:tailEnd/>
          </a:ln>
        </p:spPr>
        <p:txBody>
          <a:bodyPr>
            <a:spAutoFit/>
          </a:bodyPr>
          <a:lstStyle/>
          <a:p>
            <a:pPr>
              <a:spcAft>
                <a:spcPts val="1200"/>
              </a:spcAft>
              <a:tabLst>
                <a:tab pos="1968500" algn="r"/>
                <a:tab pos="2870200" algn="r"/>
                <a:tab pos="3683000" algn="r"/>
                <a:tab pos="4305300" algn="r"/>
                <a:tab pos="4483100" algn="l"/>
              </a:tabLst>
            </a:pPr>
            <a:r>
              <a:rPr lang="en-US" sz="2000"/>
              <a:t>Constraint 1 completed: 5</a:t>
            </a:r>
            <a:r>
              <a:rPr lang="en-US" sz="2000" i="1"/>
              <a:t>X</a:t>
            </a:r>
            <a:r>
              <a:rPr lang="en-US" sz="2000" baseline="-25000"/>
              <a:t>1</a:t>
            </a:r>
            <a:r>
              <a:rPr lang="en-US" sz="2000"/>
              <a:t> + 10</a:t>
            </a:r>
            <a:r>
              <a:rPr lang="en-US" sz="2000" i="1"/>
              <a:t>X</a:t>
            </a:r>
            <a:r>
              <a:rPr lang="en-US" sz="2000" baseline="-25000"/>
              <a:t>2</a:t>
            </a:r>
            <a:r>
              <a:rPr lang="en-US" sz="2000"/>
              <a:t> + 8</a:t>
            </a:r>
            <a:r>
              <a:rPr lang="en-US" sz="2000" i="1"/>
              <a:t>X</a:t>
            </a:r>
            <a:r>
              <a:rPr lang="en-US" sz="2000" baseline="-25000"/>
              <a:t>3</a:t>
            </a:r>
            <a:r>
              <a:rPr lang="en-US" sz="2000"/>
              <a:t> – </a:t>
            </a:r>
            <a:r>
              <a:rPr lang="en-US" sz="2000" i="1"/>
              <a:t>S</a:t>
            </a:r>
            <a:r>
              <a:rPr lang="en-US" sz="2000" baseline="-25000"/>
              <a:t>1</a:t>
            </a:r>
            <a:r>
              <a:rPr lang="en-US" sz="2000"/>
              <a:t> + </a:t>
            </a:r>
            <a:r>
              <a:rPr lang="en-US" sz="2000" i="1"/>
              <a:t>A</a:t>
            </a:r>
            <a:r>
              <a:rPr lang="en-US" sz="2000" baseline="-25000"/>
              <a:t>1</a:t>
            </a:r>
            <a:r>
              <a:rPr lang="en-US" sz="2000"/>
              <a:t> = 210</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2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bwMode="auto">
          <a:xfrm>
            <a:off x="673100" y="2057400"/>
            <a:ext cx="7823200" cy="584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For equalities, add only an artificial variable</a:t>
            </a:r>
            <a:endParaRPr lang="en-US" sz="2800" b="1">
              <a:solidFill>
                <a:schemeClr val="accent1"/>
              </a:solidFill>
            </a:endParaRPr>
          </a:p>
        </p:txBody>
      </p:sp>
      <p:sp>
        <p:nvSpPr>
          <p:cNvPr id="73730" name="Content Placeholder 2"/>
          <p:cNvSpPr txBox="1">
            <a:spLocks/>
          </p:cNvSpPr>
          <p:nvPr/>
        </p:nvSpPr>
        <p:spPr bwMode="auto">
          <a:xfrm>
            <a:off x="673100" y="1600200"/>
            <a:ext cx="7823200" cy="11430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a:t>Conversions are made for ≥ and = constraints</a:t>
            </a:r>
            <a:endParaRPr lang="en-US" sz="2800" b="1">
              <a:solidFill>
                <a:schemeClr val="accent1"/>
              </a:solidFill>
            </a:endParaRPr>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Surplus and Artificial </a:t>
            </a:r>
            <a:r>
              <a:rPr lang="en-US" dirty="0" smtClean="0"/>
              <a:t>Variables</a:t>
            </a:r>
            <a:endParaRPr lang="en-US"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6F2BB298-C314-430A-98FD-37FE57122BD2}" type="slidenum">
              <a:rPr lang="en-US"/>
              <a:pPr>
                <a:defRPr/>
              </a:pPr>
              <a:t>48</a:t>
            </a:fld>
            <a:endParaRPr lang="en-US"/>
          </a:p>
        </p:txBody>
      </p:sp>
      <p:sp>
        <p:nvSpPr>
          <p:cNvPr id="6" name="TextBox 5"/>
          <p:cNvSpPr txBox="1">
            <a:spLocks noChangeArrowheads="1"/>
          </p:cNvSpPr>
          <p:nvPr/>
        </p:nvSpPr>
        <p:spPr bwMode="auto">
          <a:xfrm>
            <a:off x="1587500" y="2752725"/>
            <a:ext cx="6108700" cy="785813"/>
          </a:xfrm>
          <a:prstGeom prst="rect">
            <a:avLst/>
          </a:prstGeom>
          <a:noFill/>
          <a:ln w="9525">
            <a:noFill/>
            <a:miter lim="800000"/>
            <a:headEnd/>
            <a:tailEnd/>
          </a:ln>
        </p:spPr>
        <p:txBody>
          <a:bodyPr>
            <a:spAutoFit/>
          </a:bodyPr>
          <a:lstStyle/>
          <a:p>
            <a:pPr>
              <a:spcAft>
                <a:spcPts val="600"/>
              </a:spcAft>
              <a:tabLst>
                <a:tab pos="3492500" algn="r"/>
                <a:tab pos="4305300" algn="r"/>
                <a:tab pos="4483100" algn="l"/>
              </a:tabLst>
            </a:pPr>
            <a:r>
              <a:rPr lang="en-US" sz="2000"/>
              <a:t>Constraint 2:	25</a:t>
            </a:r>
            <a:r>
              <a:rPr lang="en-US" sz="2000" i="1"/>
              <a:t>X</a:t>
            </a:r>
            <a:r>
              <a:rPr lang="en-US" sz="2000" baseline="-25000"/>
              <a:t>1</a:t>
            </a:r>
            <a:r>
              <a:rPr lang="en-US" sz="2000"/>
              <a:t>	+ 30</a:t>
            </a:r>
            <a:r>
              <a:rPr lang="en-US" sz="2000" i="1"/>
              <a:t>X</a:t>
            </a:r>
            <a:r>
              <a:rPr lang="en-US" sz="2000" baseline="-25000"/>
              <a:t>2</a:t>
            </a:r>
            <a:r>
              <a:rPr lang="en-US" sz="2000"/>
              <a:t>			= 900</a:t>
            </a:r>
          </a:p>
          <a:p>
            <a:pPr>
              <a:spcAft>
                <a:spcPts val="1200"/>
              </a:spcAft>
              <a:tabLst>
                <a:tab pos="3492500" algn="r"/>
                <a:tab pos="4305300" algn="r"/>
                <a:tab pos="4483100" algn="l"/>
              </a:tabLst>
            </a:pPr>
            <a:r>
              <a:rPr lang="en-US" sz="2000"/>
              <a:t>Constraint 2 completed:	25</a:t>
            </a:r>
            <a:r>
              <a:rPr lang="en-US" sz="2000" i="1"/>
              <a:t>X</a:t>
            </a:r>
            <a:r>
              <a:rPr lang="en-US" sz="2000" baseline="-25000"/>
              <a:t>1</a:t>
            </a:r>
            <a:r>
              <a:rPr lang="en-US" sz="2000"/>
              <a:t>	+ 30</a:t>
            </a:r>
            <a:r>
              <a:rPr lang="en-US" sz="2000" i="1"/>
              <a:t>X</a:t>
            </a:r>
            <a:r>
              <a:rPr lang="en-US" sz="2000" baseline="-25000"/>
              <a:t>2</a:t>
            </a:r>
            <a:r>
              <a:rPr lang="en-US" sz="2000"/>
              <a:t>	+ </a:t>
            </a:r>
            <a:r>
              <a:rPr lang="en-US" sz="2000" i="1"/>
              <a:t>A</a:t>
            </a:r>
            <a:r>
              <a:rPr lang="en-US" sz="2000" baseline="-25000"/>
              <a:t>2</a:t>
            </a:r>
            <a:r>
              <a:rPr lang="en-US" sz="2000"/>
              <a:t> = 900</a:t>
            </a:r>
          </a:p>
        </p:txBody>
      </p:sp>
      <p:sp>
        <p:nvSpPr>
          <p:cNvPr id="7" name="TextBox 6"/>
          <p:cNvSpPr txBox="1"/>
          <p:nvPr/>
        </p:nvSpPr>
        <p:spPr>
          <a:xfrm>
            <a:off x="1206500" y="4191000"/>
            <a:ext cx="6832600" cy="1674813"/>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0"/>
              </a:spcAft>
              <a:defRPr/>
            </a:pPr>
            <a:r>
              <a:rPr lang="en-US" sz="2400" dirty="0">
                <a:latin typeface="Arial"/>
                <a:cs typeface="Arial"/>
              </a:rPr>
              <a:t>Artificial variables have no physical meaning and drop out of the solution mix before the final tableau if a feasible solution </a:t>
            </a:r>
            <a:r>
              <a:rPr lang="en-US" sz="2400" dirty="0">
                <a:latin typeface="Arial"/>
                <a:cs typeface="Arial"/>
              </a:rPr>
              <a:t>exists</a:t>
            </a:r>
            <a:endParaRPr lang="en-US" sz="2400" dirty="0">
              <a:latin typeface="Arial"/>
              <a:cs typeface="Aria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strips(downRight)">
                                      <p:cBhvr>
                                        <p:cTn id="7" dur="1000"/>
                                        <p:tgtEl>
                                          <p:spTgt spid="9">
                                            <p:txEl>
                                              <p:pRg st="0" end="0"/>
                                            </p:txEl>
                                          </p:spTgt>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strips(downRight)">
                                      <p:cBhvr>
                                        <p:cTn id="11" dur="1000"/>
                                        <p:tgtEl>
                                          <p:spTgt spid="6"/>
                                        </p:tgtEl>
                                      </p:cBhvr>
                                    </p:animEffect>
                                  </p:childTnLst>
                                </p:cTn>
                              </p:par>
                            </p:childTnLst>
                          </p:cTn>
                        </p:par>
                        <p:par>
                          <p:cTn id="12" fill="hold">
                            <p:stCondLst>
                              <p:cond delay="4000"/>
                            </p:stCondLst>
                            <p:childTnLst>
                              <p:par>
                                <p:cTn id="13" presetID="18" presetClass="entr" presetSubtype="6" fill="hold" grpId="0" nodeType="afterEffect">
                                  <p:stCondLst>
                                    <p:cond delay="2000"/>
                                  </p:stCondLst>
                                  <p:childTnLst>
                                    <p:set>
                                      <p:cBhvr>
                                        <p:cTn id="14" dur="1" fill="hold">
                                          <p:stCondLst>
                                            <p:cond delay="0"/>
                                          </p:stCondLst>
                                        </p:cTn>
                                        <p:tgtEl>
                                          <p:spTgt spid="7"/>
                                        </p:tgtEl>
                                        <p:attrNameLst>
                                          <p:attrName>style.visibility</p:attrName>
                                        </p:attrNameLst>
                                      </p:cBhvr>
                                      <p:to>
                                        <p:strVal val="visible"/>
                                      </p:to>
                                    </p:set>
                                    <p:animEffect transition="in" filter="strips(downRigh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6" grpId="0"/>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Surplus and Artificial Variables in the Objective </a:t>
            </a:r>
            <a:r>
              <a:rPr lang="en-US" dirty="0" smtClean="0"/>
              <a:t>Function</a:t>
            </a:r>
            <a:endParaRPr lang="en-US" dirty="0"/>
          </a:p>
        </p:txBody>
      </p:sp>
      <p:sp>
        <p:nvSpPr>
          <p:cNvPr id="74754" name="Content Placeholder 2"/>
          <p:cNvSpPr>
            <a:spLocks noGrp="1"/>
          </p:cNvSpPr>
          <p:nvPr>
            <p:ph idx="1"/>
          </p:nvPr>
        </p:nvSpPr>
        <p:spPr>
          <a:xfrm>
            <a:off x="673100" y="1752600"/>
            <a:ext cx="7823200" cy="1587500"/>
          </a:xfrm>
        </p:spPr>
        <p:txBody>
          <a:bodyPr/>
          <a:lstStyle/>
          <a:p>
            <a:r>
              <a:rPr lang="en-US" sz="2800" smtClean="0">
                <a:latin typeface="Arial" charset="0"/>
                <a:cs typeface="Arial" charset="0"/>
              </a:rPr>
              <a:t>Assign a very high cost $</a:t>
            </a:r>
            <a:r>
              <a:rPr lang="en-US" sz="2800" i="1" smtClean="0">
                <a:latin typeface="Arial" charset="0"/>
                <a:cs typeface="Arial" charset="0"/>
              </a:rPr>
              <a:t>M</a:t>
            </a:r>
            <a:r>
              <a:rPr lang="en-US" sz="2800" smtClean="0">
                <a:latin typeface="Arial" charset="0"/>
                <a:cs typeface="Arial" charset="0"/>
              </a:rPr>
              <a:t> to artificial variables in the objective function to force them out before the final solution is reached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FF2F26E8-DEAD-42B7-BF04-04DF99AE0D20}" type="slidenum">
              <a:rPr lang="en-US"/>
              <a:pPr>
                <a:defRPr/>
              </a:pPr>
              <a:t>49</a:t>
            </a:fld>
            <a:endParaRPr lang="en-US"/>
          </a:p>
        </p:txBody>
      </p:sp>
      <p:sp>
        <p:nvSpPr>
          <p:cNvPr id="6" name="TextBox 5"/>
          <p:cNvSpPr txBox="1">
            <a:spLocks noChangeArrowheads="1"/>
          </p:cNvSpPr>
          <p:nvPr/>
        </p:nvSpPr>
        <p:spPr bwMode="auto">
          <a:xfrm>
            <a:off x="673100" y="4129088"/>
            <a:ext cx="8204200" cy="1169987"/>
          </a:xfrm>
          <a:prstGeom prst="rect">
            <a:avLst/>
          </a:prstGeom>
          <a:noFill/>
          <a:ln w="9525">
            <a:noFill/>
            <a:miter lim="800000"/>
            <a:headEnd/>
            <a:tailEnd/>
          </a:ln>
        </p:spPr>
        <p:txBody>
          <a:bodyPr>
            <a:spAutoFit/>
          </a:bodyPr>
          <a:lstStyle/>
          <a:p>
            <a:pPr>
              <a:spcAft>
                <a:spcPts val="600"/>
              </a:spcAft>
              <a:tabLst>
                <a:tab pos="2425700" algn="r"/>
                <a:tab pos="2514600" algn="l"/>
                <a:tab pos="3314700" algn="r"/>
                <a:tab pos="3403600" algn="l"/>
                <a:tab pos="4216400" algn="r"/>
                <a:tab pos="4305300" algn="l"/>
                <a:tab pos="5118100" algn="r"/>
                <a:tab pos="5207000" algn="l"/>
                <a:tab pos="6096000" algn="r"/>
                <a:tab pos="6184900" algn="l"/>
                <a:tab pos="7086600" algn="r"/>
                <a:tab pos="7175500" algn="l"/>
              </a:tabLst>
            </a:pPr>
            <a:r>
              <a:rPr lang="en-US" sz="2000"/>
              <a:t>Minimize cost =	$5</a:t>
            </a:r>
            <a:r>
              <a:rPr lang="en-US" sz="2000" i="1"/>
              <a:t>X</a:t>
            </a:r>
            <a:r>
              <a:rPr lang="en-US" sz="2000" baseline="-25000"/>
              <a:t>1</a:t>
            </a:r>
            <a:r>
              <a:rPr lang="en-US" sz="2000"/>
              <a:t>	+	$9</a:t>
            </a:r>
            <a:r>
              <a:rPr lang="en-US" sz="2000" i="1"/>
              <a:t>X</a:t>
            </a:r>
            <a:r>
              <a:rPr lang="en-US" sz="2000" baseline="-25000"/>
              <a:t>2</a:t>
            </a:r>
            <a:r>
              <a:rPr lang="en-US" sz="2000"/>
              <a:t>	+	$7</a:t>
            </a:r>
            <a:r>
              <a:rPr lang="en-US" sz="2000" i="1"/>
              <a:t>X</a:t>
            </a:r>
            <a:r>
              <a:rPr lang="en-US" sz="2000" baseline="-25000"/>
              <a:t>3</a:t>
            </a:r>
            <a:r>
              <a:rPr lang="en-US" sz="2000"/>
              <a:t>	+	$0</a:t>
            </a:r>
            <a:r>
              <a:rPr lang="en-US" sz="2000" i="1"/>
              <a:t>S</a:t>
            </a:r>
            <a:r>
              <a:rPr lang="en-US" sz="2000" baseline="-25000"/>
              <a:t>1</a:t>
            </a:r>
            <a:r>
              <a:rPr lang="en-US" sz="2000"/>
              <a:t>	+	$</a:t>
            </a:r>
            <a:r>
              <a:rPr lang="en-US" sz="2000" i="1"/>
              <a:t>MA</a:t>
            </a:r>
            <a:r>
              <a:rPr lang="en-US" sz="2000" baseline="-25000"/>
              <a:t>1</a:t>
            </a:r>
            <a:r>
              <a:rPr lang="en-US" sz="2000"/>
              <a:t>	+	$</a:t>
            </a:r>
            <a:r>
              <a:rPr lang="en-US" sz="2000" i="1"/>
              <a:t>MA</a:t>
            </a:r>
            <a:r>
              <a:rPr lang="en-US" sz="2000" baseline="-25000"/>
              <a:t>2</a:t>
            </a:r>
            <a:endParaRPr lang="en-US" sz="2000"/>
          </a:p>
          <a:p>
            <a:pPr>
              <a:spcAft>
                <a:spcPts val="600"/>
              </a:spcAft>
              <a:tabLst>
                <a:tab pos="2425700" algn="r"/>
                <a:tab pos="2514600" algn="l"/>
                <a:tab pos="3314700" algn="r"/>
                <a:tab pos="3403600" algn="l"/>
                <a:tab pos="4216400" algn="r"/>
                <a:tab pos="4305300" algn="l"/>
                <a:tab pos="5118100" algn="r"/>
                <a:tab pos="5207000" algn="l"/>
                <a:tab pos="6096000" algn="r"/>
                <a:tab pos="6184900" algn="l"/>
                <a:tab pos="7086600" algn="r"/>
                <a:tab pos="7175500" algn="l"/>
              </a:tabLst>
            </a:pPr>
            <a:r>
              <a:rPr lang="en-US" sz="2000"/>
              <a:t>subject to	5</a:t>
            </a:r>
            <a:r>
              <a:rPr lang="en-US" sz="2000" i="1"/>
              <a:t>X</a:t>
            </a:r>
            <a:r>
              <a:rPr lang="en-US" sz="2000" baseline="-25000"/>
              <a:t>1</a:t>
            </a:r>
            <a:r>
              <a:rPr lang="en-US" sz="2000"/>
              <a:t>	+	10</a:t>
            </a:r>
            <a:r>
              <a:rPr lang="en-US" sz="2000" i="1"/>
              <a:t>X</a:t>
            </a:r>
            <a:r>
              <a:rPr lang="en-US" sz="2000" baseline="-25000"/>
              <a:t>2</a:t>
            </a:r>
            <a:r>
              <a:rPr lang="en-US" sz="2000"/>
              <a:t>	+	8</a:t>
            </a:r>
            <a:r>
              <a:rPr lang="en-US" sz="2000" i="1"/>
              <a:t>X</a:t>
            </a:r>
            <a:r>
              <a:rPr lang="en-US" sz="2000" baseline="-25000"/>
              <a:t>3</a:t>
            </a:r>
            <a:r>
              <a:rPr lang="en-US" sz="2000"/>
              <a:t>	–	1</a:t>
            </a:r>
            <a:r>
              <a:rPr lang="en-US" sz="2000" i="1"/>
              <a:t>S</a:t>
            </a:r>
            <a:r>
              <a:rPr lang="en-US" sz="2000" baseline="-25000"/>
              <a:t>1</a:t>
            </a:r>
            <a:r>
              <a:rPr lang="en-US" sz="2000"/>
              <a:t>	+	1</a:t>
            </a:r>
            <a:r>
              <a:rPr lang="en-US" sz="2000" i="1"/>
              <a:t>A</a:t>
            </a:r>
            <a:r>
              <a:rPr lang="en-US" sz="2000" baseline="-25000"/>
              <a:t>1</a:t>
            </a:r>
            <a:r>
              <a:rPr lang="en-US" sz="2000"/>
              <a:t>	+	0</a:t>
            </a:r>
            <a:r>
              <a:rPr lang="en-US" sz="2000" i="1"/>
              <a:t>A</a:t>
            </a:r>
            <a:r>
              <a:rPr lang="en-US" sz="2000" baseline="-25000"/>
              <a:t>2</a:t>
            </a:r>
            <a:r>
              <a:rPr lang="en-US" sz="2000"/>
              <a:t>	= 210</a:t>
            </a:r>
          </a:p>
          <a:p>
            <a:pPr>
              <a:spcAft>
                <a:spcPts val="600"/>
              </a:spcAft>
              <a:tabLst>
                <a:tab pos="2425700" algn="r"/>
                <a:tab pos="2514600" algn="l"/>
                <a:tab pos="3314700" algn="r"/>
                <a:tab pos="3403600" algn="l"/>
                <a:tab pos="4216400" algn="r"/>
                <a:tab pos="4305300" algn="l"/>
                <a:tab pos="5118100" algn="r"/>
                <a:tab pos="5207000" algn="l"/>
                <a:tab pos="6096000" algn="r"/>
                <a:tab pos="6184900" algn="l"/>
                <a:tab pos="7086600" algn="r"/>
                <a:tab pos="7175500" algn="l"/>
              </a:tabLst>
            </a:pPr>
            <a:r>
              <a:rPr lang="en-US" sz="2000"/>
              <a:t>	25</a:t>
            </a:r>
            <a:r>
              <a:rPr lang="en-US" sz="2000" i="1"/>
              <a:t>X</a:t>
            </a:r>
            <a:r>
              <a:rPr lang="en-US" sz="2000" baseline="-25000"/>
              <a:t>1</a:t>
            </a:r>
            <a:r>
              <a:rPr lang="en-US" sz="2000"/>
              <a:t>	+	30</a:t>
            </a:r>
            <a:r>
              <a:rPr lang="en-US" sz="2000" i="1"/>
              <a:t>X</a:t>
            </a:r>
            <a:r>
              <a:rPr lang="en-US" sz="2000" baseline="-25000"/>
              <a:t>2</a:t>
            </a:r>
            <a:r>
              <a:rPr lang="en-US" sz="2000"/>
              <a:t>	+	0</a:t>
            </a:r>
            <a:r>
              <a:rPr lang="en-US" sz="2000" i="1"/>
              <a:t>X</a:t>
            </a:r>
            <a:r>
              <a:rPr lang="en-US" sz="2000" baseline="-25000"/>
              <a:t>3</a:t>
            </a:r>
            <a:r>
              <a:rPr lang="en-US" sz="2000"/>
              <a:t>	+	0</a:t>
            </a:r>
            <a:r>
              <a:rPr lang="en-US" sz="2000" i="1"/>
              <a:t>S</a:t>
            </a:r>
            <a:r>
              <a:rPr lang="en-US" sz="2000" baseline="-25000"/>
              <a:t>1</a:t>
            </a:r>
            <a:r>
              <a:rPr lang="en-US" sz="2000"/>
              <a:t>	+	0</a:t>
            </a:r>
            <a:r>
              <a:rPr lang="en-US" sz="2000" i="1"/>
              <a:t>A</a:t>
            </a:r>
            <a:r>
              <a:rPr lang="en-US" sz="2000" baseline="-25000"/>
              <a:t>1</a:t>
            </a:r>
            <a:r>
              <a:rPr lang="en-US" sz="2000"/>
              <a:t>	+	1</a:t>
            </a:r>
            <a:r>
              <a:rPr lang="en-US" sz="2000" i="1"/>
              <a:t>A</a:t>
            </a:r>
            <a:r>
              <a:rPr lang="en-US" sz="2000" baseline="-25000"/>
              <a:t>2</a:t>
            </a:r>
            <a:r>
              <a:rPr lang="en-US" sz="2000"/>
              <a:t>	= 900</a:t>
            </a:r>
          </a:p>
        </p:txBody>
      </p:sp>
      <p:sp>
        <p:nvSpPr>
          <p:cNvPr id="7" name="TextBox 6"/>
          <p:cNvSpPr txBox="1">
            <a:spLocks noChangeArrowheads="1"/>
          </p:cNvSpPr>
          <p:nvPr/>
        </p:nvSpPr>
        <p:spPr bwMode="auto">
          <a:xfrm>
            <a:off x="2362200" y="3397250"/>
            <a:ext cx="4914900" cy="400050"/>
          </a:xfrm>
          <a:prstGeom prst="rect">
            <a:avLst/>
          </a:prstGeom>
          <a:noFill/>
          <a:ln w="9525">
            <a:noFill/>
            <a:miter lim="800000"/>
            <a:headEnd/>
            <a:tailEnd/>
          </a:ln>
        </p:spPr>
        <p:txBody>
          <a:bodyPr>
            <a:spAutoFit/>
          </a:bodyPr>
          <a:lstStyle/>
          <a:p>
            <a:r>
              <a:rPr lang="en-US" sz="2000">
                <a:solidFill>
                  <a:srgbClr val="000000"/>
                </a:solidFill>
              </a:rPr>
              <a:t>Minimize cost = $5</a:t>
            </a:r>
            <a:r>
              <a:rPr lang="en-US" sz="2000" i="1">
                <a:solidFill>
                  <a:srgbClr val="000000"/>
                </a:solidFill>
              </a:rPr>
              <a:t>X</a:t>
            </a:r>
            <a:r>
              <a:rPr lang="en-US" sz="2000" baseline="-25000">
                <a:solidFill>
                  <a:srgbClr val="000000"/>
                </a:solidFill>
              </a:rPr>
              <a:t>1</a:t>
            </a:r>
            <a:r>
              <a:rPr lang="en-US" sz="2000">
                <a:solidFill>
                  <a:srgbClr val="000000"/>
                </a:solidFill>
              </a:rPr>
              <a:t> + $9</a:t>
            </a:r>
            <a:r>
              <a:rPr lang="en-US" sz="2000" i="1">
                <a:solidFill>
                  <a:srgbClr val="000000"/>
                </a:solidFill>
              </a:rPr>
              <a:t>X</a:t>
            </a:r>
            <a:r>
              <a:rPr lang="en-US" sz="2000" baseline="-25000">
                <a:solidFill>
                  <a:srgbClr val="000000"/>
                </a:solidFill>
              </a:rPr>
              <a:t>2</a:t>
            </a:r>
            <a:r>
              <a:rPr lang="en-US" sz="2000">
                <a:solidFill>
                  <a:srgbClr val="000000"/>
                </a:solidFill>
              </a:rPr>
              <a:t> + $7</a:t>
            </a:r>
            <a:r>
              <a:rPr lang="en-US" sz="2000" i="1">
                <a:solidFill>
                  <a:srgbClr val="000000"/>
                </a:solidFill>
              </a:rPr>
              <a:t>X</a:t>
            </a:r>
            <a:r>
              <a:rPr lang="en-US" sz="2000" baseline="-25000">
                <a:solidFill>
                  <a:srgbClr val="000000"/>
                </a:solidFill>
              </a:rPr>
              <a:t>3</a:t>
            </a:r>
            <a:endParaRPr lang="en-US">
              <a:latin typeface="Calibri" pitchFamily="34" charset="0"/>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strips(downRight)">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20482" name="Content Placeholder 4"/>
          <p:cNvSpPr>
            <a:spLocks noGrp="1"/>
          </p:cNvSpPr>
          <p:nvPr>
            <p:ph idx="1"/>
          </p:nvPr>
        </p:nvSpPr>
        <p:spPr>
          <a:xfrm>
            <a:off x="673100" y="1417638"/>
            <a:ext cx="7823200" cy="4800600"/>
          </a:xfrm>
        </p:spPr>
        <p:txBody>
          <a:bodyPr/>
          <a:lstStyle/>
          <a:p>
            <a:r>
              <a:rPr lang="en-US" sz="2800" smtClean="0">
                <a:latin typeface="Arial" charset="0"/>
                <a:cs typeface="Arial" charset="0"/>
              </a:rPr>
              <a:t>Most real-life LP problems have more than two variables and cannot be solved using the graphical procedure </a:t>
            </a:r>
          </a:p>
          <a:p>
            <a:r>
              <a:rPr lang="en-US" sz="2800" smtClean="0">
                <a:latin typeface="Arial" charset="0"/>
                <a:cs typeface="Arial" charset="0"/>
              </a:rPr>
              <a:t>The </a:t>
            </a:r>
            <a:r>
              <a:rPr lang="en-US" sz="2800" b="1" smtClean="0">
                <a:latin typeface="Arial" charset="0"/>
                <a:cs typeface="Arial" charset="0"/>
              </a:rPr>
              <a:t>simplex</a:t>
            </a:r>
            <a:r>
              <a:rPr lang="en-US" sz="2800" smtClean="0">
                <a:latin typeface="Arial" charset="0"/>
                <a:cs typeface="Arial" charset="0"/>
              </a:rPr>
              <a:t> </a:t>
            </a:r>
            <a:r>
              <a:rPr lang="en-US" sz="2800" b="1" smtClean="0">
                <a:latin typeface="Arial" charset="0"/>
                <a:cs typeface="Arial" charset="0"/>
              </a:rPr>
              <a:t>method</a:t>
            </a:r>
          </a:p>
          <a:p>
            <a:r>
              <a:rPr lang="en-US" sz="2800" smtClean="0">
                <a:latin typeface="Arial" charset="0"/>
                <a:cs typeface="Arial" charset="0"/>
              </a:rPr>
              <a:t>Examines the corner points in a systematic fashion</a:t>
            </a:r>
          </a:p>
          <a:p>
            <a:pPr lvl="1"/>
            <a:r>
              <a:rPr lang="en-US" sz="2400" smtClean="0">
                <a:latin typeface="Arial" charset="0"/>
                <a:cs typeface="Arial" charset="0"/>
              </a:rPr>
              <a:t>An </a:t>
            </a:r>
            <a:r>
              <a:rPr lang="en-US" sz="2400" b="1" smtClean="0">
                <a:latin typeface="Arial" charset="0"/>
                <a:cs typeface="Arial" charset="0"/>
              </a:rPr>
              <a:t>iterative </a:t>
            </a:r>
            <a:r>
              <a:rPr lang="en-US" sz="2400" smtClean="0">
                <a:latin typeface="Arial" charset="0"/>
                <a:cs typeface="Arial" charset="0"/>
              </a:rPr>
              <a:t>process</a:t>
            </a:r>
          </a:p>
          <a:p>
            <a:pPr lvl="1"/>
            <a:r>
              <a:rPr lang="en-US" sz="2400" smtClean="0">
                <a:latin typeface="Arial" charset="0"/>
                <a:cs typeface="Arial" charset="0"/>
              </a:rPr>
              <a:t>Each iteration improves the value of the objective function</a:t>
            </a:r>
          </a:p>
          <a:p>
            <a:pPr lvl="1"/>
            <a:r>
              <a:rPr lang="en-US" sz="2400" smtClean="0">
                <a:latin typeface="Arial" charset="0"/>
                <a:cs typeface="Arial" charset="0"/>
              </a:rPr>
              <a:t>Yields optimal solution and other valuable economic information</a:t>
            </a:r>
          </a:p>
          <a:p>
            <a:endParaRPr lang="en-US" sz="2800" smtClean="0">
              <a:latin typeface="Arial" charset="0"/>
              <a:cs typeface="Arial" charset="0"/>
            </a:endParaRP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M7 – </a:t>
            </a:r>
            <a:fld id="{FDDC9277-70C2-43F3-BE3E-19FCF556ED21}" type="slidenum">
              <a:rPr lang="en-US"/>
              <a:pPr>
                <a:defRPr/>
              </a:pPr>
              <a:t>5</a:t>
            </a:fld>
            <a:endParaRPr lang="en-US"/>
          </a:p>
        </p:txBody>
      </p:sp>
    </p:spTree>
  </p:cSld>
  <p:clrMapOvr>
    <a:masterClrMapping/>
  </p:clrMapOvr>
  <p:transition spd="slow">
    <p:pull dir="l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Solving Minimization </a:t>
            </a:r>
            <a:r>
              <a:rPr lang="en-US" dirty="0" smtClean="0"/>
              <a:t>Problems</a:t>
            </a:r>
            <a:endParaRPr lang="en-US" dirty="0"/>
          </a:p>
        </p:txBody>
      </p:sp>
      <p:sp>
        <p:nvSpPr>
          <p:cNvPr id="75778" name="Content Placeholder 2"/>
          <p:cNvSpPr>
            <a:spLocks noGrp="1"/>
          </p:cNvSpPr>
          <p:nvPr>
            <p:ph idx="1"/>
          </p:nvPr>
        </p:nvSpPr>
        <p:spPr>
          <a:xfrm>
            <a:off x="673100" y="1600200"/>
            <a:ext cx="7823200" cy="622300"/>
          </a:xfrm>
        </p:spPr>
        <p:txBody>
          <a:bodyPr/>
          <a:lstStyle/>
          <a:p>
            <a:r>
              <a:rPr lang="en-US" sz="2800" b="1" smtClean="0">
                <a:solidFill>
                  <a:srgbClr val="086B97"/>
                </a:solidFill>
                <a:latin typeface="Arial" charset="0"/>
                <a:cs typeface="Arial" charset="0"/>
              </a:rPr>
              <a:t>The Muddy River Chemical Company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ABA27C49-7DEF-4E4A-B068-0FAD8287267C}" type="slidenum">
              <a:rPr lang="en-US"/>
              <a:pPr>
                <a:defRPr/>
              </a:pPr>
              <a:t>50</a:t>
            </a:fld>
            <a:endParaRPr lang="en-US"/>
          </a:p>
        </p:txBody>
      </p:sp>
      <p:sp>
        <p:nvSpPr>
          <p:cNvPr id="6" name="TextBox 5"/>
          <p:cNvSpPr txBox="1">
            <a:spLocks noChangeArrowheads="1"/>
          </p:cNvSpPr>
          <p:nvPr/>
        </p:nvSpPr>
        <p:spPr bwMode="auto">
          <a:xfrm>
            <a:off x="1473200" y="2425700"/>
            <a:ext cx="6781800" cy="3400425"/>
          </a:xfrm>
          <a:prstGeom prst="rect">
            <a:avLst/>
          </a:prstGeom>
          <a:noFill/>
          <a:ln w="9525">
            <a:noFill/>
            <a:miter lim="800000"/>
            <a:headEnd/>
            <a:tailEnd/>
          </a:ln>
        </p:spPr>
        <p:txBody>
          <a:bodyPr>
            <a:spAutoFit/>
          </a:bodyPr>
          <a:lstStyle/>
          <a:p>
            <a:pPr>
              <a:spcAft>
                <a:spcPts val="600"/>
              </a:spcAft>
              <a:tabLst>
                <a:tab pos="2057400" algn="l"/>
                <a:tab pos="3048000" algn="r"/>
                <a:tab pos="3225800" algn="l"/>
                <a:tab pos="4216400" algn="r"/>
                <a:tab pos="4394200" algn="l"/>
                <a:tab pos="4749800" algn="l"/>
              </a:tabLst>
            </a:pPr>
            <a:r>
              <a:rPr lang="en-US" sz="2400"/>
              <a:t>Minimize cost	=	$5</a:t>
            </a:r>
            <a:r>
              <a:rPr lang="en-US" sz="2400" i="1"/>
              <a:t>X</a:t>
            </a:r>
            <a:r>
              <a:rPr lang="en-US" sz="2400" baseline="-25000"/>
              <a:t>1</a:t>
            </a:r>
            <a:r>
              <a:rPr lang="en-US" sz="2400"/>
              <a:t>	+	$6</a:t>
            </a:r>
            <a:r>
              <a:rPr lang="en-US" sz="2400" i="1"/>
              <a:t>X</a:t>
            </a:r>
            <a:r>
              <a:rPr lang="en-US" sz="2400" baseline="-25000"/>
              <a:t>2</a:t>
            </a:r>
            <a:endParaRPr lang="en-US" sz="2400"/>
          </a:p>
          <a:p>
            <a:pPr>
              <a:spcAft>
                <a:spcPts val="600"/>
              </a:spcAft>
              <a:tabLst>
                <a:tab pos="2057400" algn="l"/>
                <a:tab pos="3048000" algn="r"/>
                <a:tab pos="3225800" algn="l"/>
                <a:tab pos="4216400" algn="r"/>
                <a:tab pos="4394200" algn="l"/>
                <a:tab pos="4749800" algn="l"/>
              </a:tabLst>
            </a:pPr>
            <a:r>
              <a:rPr lang="en-US" sz="2400"/>
              <a:t>subject to		</a:t>
            </a:r>
            <a:r>
              <a:rPr lang="en-US" sz="2400" i="1"/>
              <a:t>X</a:t>
            </a:r>
            <a:r>
              <a:rPr lang="en-US" sz="2400" baseline="-25000"/>
              <a:t>1</a:t>
            </a:r>
            <a:r>
              <a:rPr lang="en-US" sz="2400"/>
              <a:t>	+	</a:t>
            </a:r>
            <a:r>
              <a:rPr lang="en-US" sz="2400" i="1"/>
              <a:t>X</a:t>
            </a:r>
            <a:r>
              <a:rPr lang="en-US" sz="2400" baseline="-25000"/>
              <a:t>2</a:t>
            </a:r>
            <a:r>
              <a:rPr lang="en-US" sz="2400"/>
              <a:t>	=	1,000 lb</a:t>
            </a:r>
          </a:p>
          <a:p>
            <a:pPr>
              <a:spcAft>
                <a:spcPts val="600"/>
              </a:spcAft>
              <a:tabLst>
                <a:tab pos="2057400" algn="l"/>
                <a:tab pos="3048000" algn="r"/>
                <a:tab pos="3225800" algn="l"/>
                <a:tab pos="4216400" algn="r"/>
                <a:tab pos="4394200" algn="l"/>
                <a:tab pos="4749800" algn="l"/>
              </a:tabLst>
            </a:pPr>
            <a:r>
              <a:rPr lang="en-US" sz="2400"/>
              <a:t>		</a:t>
            </a:r>
            <a:r>
              <a:rPr lang="en-US" sz="2400" i="1"/>
              <a:t>X</a:t>
            </a:r>
            <a:r>
              <a:rPr lang="en-US" sz="2400" baseline="-25000"/>
              <a:t>1</a:t>
            </a:r>
            <a:r>
              <a:rPr lang="en-US" sz="2400"/>
              <a:t>			≤	300 lb</a:t>
            </a:r>
          </a:p>
          <a:p>
            <a:pPr>
              <a:spcAft>
                <a:spcPts val="600"/>
              </a:spcAft>
              <a:tabLst>
                <a:tab pos="2057400" algn="l"/>
                <a:tab pos="3048000" algn="r"/>
                <a:tab pos="3225800" algn="l"/>
                <a:tab pos="4216400" algn="r"/>
                <a:tab pos="4394200" algn="l"/>
                <a:tab pos="4749800" algn="l"/>
              </a:tabLst>
            </a:pPr>
            <a:r>
              <a:rPr lang="en-US" sz="2400"/>
              <a:t>				</a:t>
            </a:r>
            <a:r>
              <a:rPr lang="en-US" sz="2400" i="1"/>
              <a:t>X</a:t>
            </a:r>
            <a:r>
              <a:rPr lang="en-US" sz="2400" baseline="-25000"/>
              <a:t>2</a:t>
            </a:r>
            <a:r>
              <a:rPr lang="en-US" sz="2400"/>
              <a:t>	≥	150 lb</a:t>
            </a:r>
          </a:p>
          <a:p>
            <a:pPr>
              <a:spcAft>
                <a:spcPts val="600"/>
              </a:spcAft>
              <a:tabLst>
                <a:tab pos="2057400" algn="l"/>
                <a:tab pos="3048000" algn="r"/>
                <a:tab pos="3225800" algn="l"/>
                <a:tab pos="4216400" algn="r"/>
                <a:tab pos="4394200" algn="l"/>
                <a:tab pos="4749800" algn="l"/>
              </a:tabLst>
            </a:pPr>
            <a:r>
              <a:rPr lang="en-US" sz="2400"/>
              <a:t>				</a:t>
            </a:r>
            <a:r>
              <a:rPr lang="en-US" sz="2400" i="1"/>
              <a:t>X</a:t>
            </a:r>
            <a:r>
              <a:rPr lang="en-US" sz="2400" baseline="-25000"/>
              <a:t>1</a:t>
            </a:r>
            <a:r>
              <a:rPr lang="en-US" sz="2400"/>
              <a:t>, </a:t>
            </a:r>
            <a:r>
              <a:rPr lang="en-US" sz="2400" i="1"/>
              <a:t>X</a:t>
            </a:r>
            <a:r>
              <a:rPr lang="en-US" sz="2400" baseline="-25000"/>
              <a:t>2	</a:t>
            </a:r>
            <a:r>
              <a:rPr lang="en-US" sz="2400"/>
              <a:t>≥	0</a:t>
            </a:r>
          </a:p>
          <a:p>
            <a:pPr>
              <a:spcAft>
                <a:spcPts val="600"/>
              </a:spcAft>
              <a:tabLst>
                <a:tab pos="2057400" algn="l"/>
                <a:tab pos="3048000" algn="r"/>
                <a:tab pos="3225800" algn="l"/>
                <a:tab pos="4216400" algn="r"/>
                <a:tab pos="4394200" algn="l"/>
                <a:tab pos="4749800" algn="l"/>
              </a:tabLst>
            </a:pPr>
            <a:r>
              <a:rPr lang="en-US" sz="2000"/>
              <a:t>where</a:t>
            </a:r>
          </a:p>
          <a:p>
            <a:pPr>
              <a:spcAft>
                <a:spcPts val="600"/>
              </a:spcAft>
              <a:tabLst>
                <a:tab pos="2057400" algn="l"/>
                <a:tab pos="3048000" algn="r"/>
                <a:tab pos="3225800" algn="l"/>
                <a:tab pos="4216400" algn="r"/>
                <a:tab pos="4394200" algn="l"/>
                <a:tab pos="4749800" algn="l"/>
              </a:tabLst>
            </a:pPr>
            <a:r>
              <a:rPr lang="en-US" sz="2000"/>
              <a:t>	</a:t>
            </a:r>
            <a:r>
              <a:rPr lang="en-US" sz="2000" i="1"/>
              <a:t>X</a:t>
            </a:r>
            <a:r>
              <a:rPr lang="en-US" sz="2000" baseline="-25000"/>
              <a:t>1</a:t>
            </a:r>
            <a:r>
              <a:rPr lang="en-US" sz="2000"/>
              <a:t> = number of pounds of phosphate</a:t>
            </a:r>
          </a:p>
          <a:p>
            <a:pPr>
              <a:spcAft>
                <a:spcPts val="600"/>
              </a:spcAft>
              <a:tabLst>
                <a:tab pos="2057400" algn="l"/>
                <a:tab pos="3048000" algn="r"/>
                <a:tab pos="3225800" algn="l"/>
                <a:tab pos="4216400" algn="r"/>
                <a:tab pos="4394200" algn="l"/>
                <a:tab pos="4749800" algn="l"/>
              </a:tabLst>
            </a:pPr>
            <a:r>
              <a:rPr lang="en-US" sz="2000" i="1"/>
              <a:t>	X</a:t>
            </a:r>
            <a:r>
              <a:rPr lang="en-US" sz="2000" baseline="-25000"/>
              <a:t>2</a:t>
            </a:r>
            <a:r>
              <a:rPr lang="en-US" sz="2000"/>
              <a:t> = number of pounds of potassium</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p:txBody>
          <a:bodyPr/>
          <a:lstStyle/>
          <a:p>
            <a:r>
              <a:rPr lang="en-US" smtClean="0">
                <a:latin typeface="Arial" charset="0"/>
                <a:cs typeface="Arial" charset="0"/>
              </a:rPr>
              <a:t>Graphical Analysis</a:t>
            </a:r>
          </a:p>
        </p:txBody>
      </p:sp>
      <p:sp>
        <p:nvSpPr>
          <p:cNvPr id="76802"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Copyright ©2015 Pearson Education, Inc.</a:t>
            </a:r>
          </a:p>
        </p:txBody>
      </p:sp>
      <p:sp>
        <p:nvSpPr>
          <p:cNvPr id="76803"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Arial" charset="0"/>
                <a:cs typeface="Arial" charset="0"/>
              </a:rPr>
              <a:t>M7 – </a:t>
            </a:r>
            <a:fld id="{B1CA38DA-1939-458D-AFAC-40D59B810688}" type="slidenum">
              <a:rPr lang="en-US">
                <a:latin typeface="Arial" charset="0"/>
                <a:cs typeface="Arial" charset="0"/>
              </a:rPr>
              <a:pPr fontAlgn="base">
                <a:spcBef>
                  <a:spcPct val="0"/>
                </a:spcBef>
                <a:spcAft>
                  <a:spcPct val="0"/>
                </a:spcAft>
              </a:pPr>
              <a:t>51</a:t>
            </a:fld>
            <a:endParaRPr lang="en-US">
              <a:latin typeface="Arial" charset="0"/>
              <a:cs typeface="Arial" charset="0"/>
            </a:endParaRPr>
          </a:p>
        </p:txBody>
      </p:sp>
      <p:grpSp>
        <p:nvGrpSpPr>
          <p:cNvPr id="50" name="Group 49"/>
          <p:cNvGrpSpPr>
            <a:grpSpLocks/>
          </p:cNvGrpSpPr>
          <p:nvPr/>
        </p:nvGrpSpPr>
        <p:grpSpPr bwMode="auto">
          <a:xfrm>
            <a:off x="2166938" y="1974850"/>
            <a:ext cx="5270500" cy="4281488"/>
            <a:chOff x="2166269" y="1873250"/>
            <a:chExt cx="5271465" cy="4281654"/>
          </a:xfrm>
        </p:grpSpPr>
        <p:sp>
          <p:nvSpPr>
            <p:cNvPr id="8" name="Freeform 7"/>
            <p:cNvSpPr/>
            <p:nvPr/>
          </p:nvSpPr>
          <p:spPr>
            <a:xfrm>
              <a:off x="2812499" y="1873250"/>
              <a:ext cx="4283859" cy="3962554"/>
            </a:xfrm>
            <a:custGeom>
              <a:avLst/>
              <a:gdLst>
                <a:gd name="connsiteX0" fmla="*/ 0 w 3917950"/>
                <a:gd name="connsiteY0" fmla="*/ 0 h 3962400"/>
                <a:gd name="connsiteX1" fmla="*/ 0 w 3917950"/>
                <a:gd name="connsiteY1" fmla="*/ 3962400 h 3962400"/>
                <a:gd name="connsiteX2" fmla="*/ 3917950 w 3917950"/>
                <a:gd name="connsiteY2" fmla="*/ 3956050 h 3962400"/>
              </a:gdLst>
              <a:ahLst/>
              <a:cxnLst>
                <a:cxn ang="0">
                  <a:pos x="connsiteX0" y="connsiteY0"/>
                </a:cxn>
                <a:cxn ang="0">
                  <a:pos x="connsiteX1" y="connsiteY1"/>
                </a:cxn>
                <a:cxn ang="0">
                  <a:pos x="connsiteX2" y="connsiteY2"/>
                </a:cxn>
              </a:cxnLst>
              <a:rect l="l" t="t" r="r" b="b"/>
              <a:pathLst>
                <a:path w="3917950" h="3962400">
                  <a:moveTo>
                    <a:pt x="0" y="0"/>
                  </a:moveTo>
                  <a:lnTo>
                    <a:pt x="0" y="3962400"/>
                  </a:lnTo>
                  <a:lnTo>
                    <a:pt x="3917950" y="3956050"/>
                  </a:lnTo>
                </a:path>
              </a:pathLst>
            </a:custGeom>
            <a:ln w="28575" cmpd="sng">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a:off x="3892197" y="2051057"/>
              <a:ext cx="0" cy="3784747"/>
            </a:xfrm>
            <a:prstGeom prst="line">
              <a:avLst/>
            </a:prstGeom>
            <a:ln w="57150" cmpd="sng"/>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812499" y="2527325"/>
              <a:ext cx="3582056" cy="3308478"/>
            </a:xfrm>
            <a:prstGeom prst="line">
              <a:avLst/>
            </a:prstGeom>
            <a:ln w="57150" cmpd="sng"/>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812499" y="5296033"/>
              <a:ext cx="4096500" cy="0"/>
            </a:xfrm>
            <a:prstGeom prst="line">
              <a:avLst/>
            </a:prstGeom>
            <a:ln w="57150" cmpd="sng"/>
            <a:effectLst/>
          </p:spPr>
          <p:style>
            <a:lnRef idx="2">
              <a:schemeClr val="accent1"/>
            </a:lnRef>
            <a:fillRef idx="0">
              <a:schemeClr val="accent1"/>
            </a:fillRef>
            <a:effectRef idx="1">
              <a:schemeClr val="accent1"/>
            </a:effectRef>
            <a:fontRef idx="minor">
              <a:schemeClr val="tx1"/>
            </a:fontRef>
          </p:style>
        </p:cxnSp>
        <p:sp>
          <p:nvSpPr>
            <p:cNvPr id="76810" name="TextBox 17"/>
            <p:cNvSpPr txBox="1">
              <a:spLocks noChangeArrowheads="1"/>
            </p:cNvSpPr>
            <p:nvPr/>
          </p:nvSpPr>
          <p:spPr bwMode="auto">
            <a:xfrm>
              <a:off x="2166269" y="2228850"/>
              <a:ext cx="837276" cy="3835666"/>
            </a:xfrm>
            <a:prstGeom prst="rect">
              <a:avLst/>
            </a:prstGeom>
            <a:noFill/>
            <a:ln w="9525">
              <a:noFill/>
              <a:miter lim="800000"/>
              <a:headEnd/>
              <a:tailEnd/>
            </a:ln>
          </p:spPr>
          <p:txBody>
            <a:bodyPr wrap="none">
              <a:spAutoFit/>
            </a:bodyPr>
            <a:lstStyle/>
            <a:p>
              <a:pPr algn="r">
                <a:lnSpc>
                  <a:spcPct val="172000"/>
                </a:lnSpc>
              </a:pPr>
              <a:r>
                <a:rPr lang="en-US" sz="1400"/>
                <a:t>1,000 –</a:t>
              </a:r>
            </a:p>
            <a:p>
              <a:pPr algn="r">
                <a:lnSpc>
                  <a:spcPct val="172000"/>
                </a:lnSpc>
              </a:pPr>
              <a:endParaRPr lang="en-US" sz="1400"/>
            </a:p>
            <a:p>
              <a:pPr algn="r">
                <a:lnSpc>
                  <a:spcPct val="172000"/>
                </a:lnSpc>
              </a:pPr>
              <a:r>
                <a:rPr lang="en-US" sz="1400"/>
                <a:t>800 –</a:t>
              </a:r>
            </a:p>
            <a:p>
              <a:pPr algn="r">
                <a:lnSpc>
                  <a:spcPct val="172000"/>
                </a:lnSpc>
              </a:pPr>
              <a:endParaRPr lang="en-US" sz="1400"/>
            </a:p>
            <a:p>
              <a:pPr algn="r">
                <a:lnSpc>
                  <a:spcPct val="172000"/>
                </a:lnSpc>
              </a:pPr>
              <a:r>
                <a:rPr lang="en-US" sz="1400"/>
                <a:t>600 –</a:t>
              </a:r>
            </a:p>
            <a:p>
              <a:pPr algn="r">
                <a:lnSpc>
                  <a:spcPct val="172000"/>
                </a:lnSpc>
              </a:pPr>
              <a:endParaRPr lang="en-US" sz="1400"/>
            </a:p>
            <a:p>
              <a:pPr algn="r">
                <a:lnSpc>
                  <a:spcPct val="172000"/>
                </a:lnSpc>
              </a:pPr>
              <a:r>
                <a:rPr lang="en-US" sz="1400"/>
                <a:t>400 –</a:t>
              </a:r>
            </a:p>
            <a:p>
              <a:pPr algn="r">
                <a:lnSpc>
                  <a:spcPct val="172000"/>
                </a:lnSpc>
              </a:pPr>
              <a:r>
                <a:rPr lang="en-US" sz="1400"/>
                <a:t>200 –</a:t>
              </a:r>
            </a:p>
            <a:p>
              <a:pPr algn="r">
                <a:lnSpc>
                  <a:spcPct val="172000"/>
                </a:lnSpc>
              </a:pPr>
              <a:r>
                <a:rPr lang="en-US" sz="1400"/>
                <a:t>100 –</a:t>
              </a:r>
            </a:p>
            <a:p>
              <a:pPr algn="r">
                <a:lnSpc>
                  <a:spcPct val="172000"/>
                </a:lnSpc>
              </a:pPr>
              <a:r>
                <a:rPr lang="en-US" sz="1400"/>
                <a:t>–</a:t>
              </a:r>
            </a:p>
          </p:txBody>
        </p:sp>
        <p:sp>
          <p:nvSpPr>
            <p:cNvPr id="76811" name="TextBox 18"/>
            <p:cNvSpPr txBox="1">
              <a:spLocks noChangeArrowheads="1"/>
            </p:cNvSpPr>
            <p:nvPr/>
          </p:nvSpPr>
          <p:spPr bwMode="auto">
            <a:xfrm>
              <a:off x="2268834" y="5583704"/>
              <a:ext cx="5168900" cy="523220"/>
            </a:xfrm>
            <a:prstGeom prst="rect">
              <a:avLst/>
            </a:prstGeom>
            <a:noFill/>
            <a:ln w="9525">
              <a:noFill/>
              <a:miter lim="800000"/>
              <a:headEnd/>
              <a:tailEnd/>
            </a:ln>
          </p:spPr>
          <p:txBody>
            <a:bodyPr>
              <a:spAutoFit/>
            </a:bodyPr>
            <a:lstStyle/>
            <a:p>
              <a:pPr>
                <a:tabLst>
                  <a:tab pos="361950" algn="ctr"/>
                  <a:tab pos="1168400" algn="ctr"/>
                  <a:tab pos="1885950" algn="ctr"/>
                  <a:tab pos="2603500" algn="ctr"/>
                  <a:tab pos="3321050" algn="ctr"/>
                  <a:tab pos="4038600" algn="ctr"/>
                </a:tabLst>
              </a:pPr>
              <a:r>
                <a:rPr lang="en-US" sz="1400"/>
                <a:t>		</a:t>
              </a:r>
              <a:r>
                <a:rPr lang="en-US" sz="1100"/>
                <a:t>|	|	|	|	|</a:t>
              </a:r>
            </a:p>
            <a:p>
              <a:pPr>
                <a:tabLst>
                  <a:tab pos="361950" algn="ctr"/>
                  <a:tab pos="1168400" algn="ctr"/>
                  <a:tab pos="1885950" algn="ctr"/>
                  <a:tab pos="2603500" algn="ctr"/>
                  <a:tab pos="3321050" algn="ctr"/>
                  <a:tab pos="4038600" algn="ctr"/>
                </a:tabLst>
              </a:pPr>
              <a:r>
                <a:rPr lang="en-US" sz="1400"/>
                <a:t>	0	200	400	600	800	1,000</a:t>
              </a:r>
            </a:p>
          </p:txBody>
        </p:sp>
        <p:sp>
          <p:nvSpPr>
            <p:cNvPr id="76812" name="TextBox 21"/>
            <p:cNvSpPr txBox="1">
              <a:spLocks noChangeArrowheads="1"/>
            </p:cNvSpPr>
            <p:nvPr/>
          </p:nvSpPr>
          <p:spPr bwMode="auto">
            <a:xfrm>
              <a:off x="2962988" y="2374040"/>
              <a:ext cx="341277" cy="307777"/>
            </a:xfrm>
            <a:prstGeom prst="rect">
              <a:avLst/>
            </a:prstGeom>
            <a:noFill/>
            <a:ln w="9525">
              <a:noFill/>
              <a:miter lim="800000"/>
              <a:headEnd/>
              <a:tailEnd/>
            </a:ln>
          </p:spPr>
          <p:txBody>
            <a:bodyPr wrap="none">
              <a:spAutoFit/>
            </a:bodyPr>
            <a:lstStyle/>
            <a:p>
              <a:r>
                <a:rPr lang="en-US" sz="1400" i="1"/>
                <a:t>A</a:t>
              </a:r>
            </a:p>
          </p:txBody>
        </p:sp>
        <p:sp>
          <p:nvSpPr>
            <p:cNvPr id="76813" name="TextBox 22"/>
            <p:cNvSpPr txBox="1">
              <a:spLocks noChangeArrowheads="1"/>
            </p:cNvSpPr>
            <p:nvPr/>
          </p:nvSpPr>
          <p:spPr bwMode="auto">
            <a:xfrm>
              <a:off x="3944051" y="3323400"/>
              <a:ext cx="347939" cy="307777"/>
            </a:xfrm>
            <a:prstGeom prst="rect">
              <a:avLst/>
            </a:prstGeom>
            <a:noFill/>
            <a:ln w="9525">
              <a:noFill/>
              <a:miter lim="800000"/>
              <a:headEnd/>
              <a:tailEnd/>
            </a:ln>
          </p:spPr>
          <p:txBody>
            <a:bodyPr wrap="none">
              <a:spAutoFit/>
            </a:bodyPr>
            <a:lstStyle/>
            <a:p>
              <a:r>
                <a:rPr lang="en-US" sz="1400" i="1"/>
                <a:t>B</a:t>
              </a:r>
            </a:p>
          </p:txBody>
        </p:sp>
        <p:sp>
          <p:nvSpPr>
            <p:cNvPr id="76814" name="TextBox 23"/>
            <p:cNvSpPr txBox="1">
              <a:spLocks noChangeArrowheads="1"/>
            </p:cNvSpPr>
            <p:nvPr/>
          </p:nvSpPr>
          <p:spPr bwMode="auto">
            <a:xfrm>
              <a:off x="6365658" y="5544178"/>
              <a:ext cx="357845" cy="307777"/>
            </a:xfrm>
            <a:prstGeom prst="rect">
              <a:avLst/>
            </a:prstGeom>
            <a:noFill/>
            <a:ln w="9525">
              <a:noFill/>
              <a:miter lim="800000"/>
              <a:headEnd/>
              <a:tailEnd/>
            </a:ln>
          </p:spPr>
          <p:txBody>
            <a:bodyPr wrap="none">
              <a:spAutoFit/>
            </a:bodyPr>
            <a:lstStyle/>
            <a:p>
              <a:r>
                <a:rPr lang="en-US" sz="1400" i="1"/>
                <a:t>C</a:t>
              </a:r>
            </a:p>
          </p:txBody>
        </p:sp>
        <p:sp>
          <p:nvSpPr>
            <p:cNvPr id="76815" name="TextBox 24"/>
            <p:cNvSpPr txBox="1">
              <a:spLocks noChangeArrowheads="1"/>
            </p:cNvSpPr>
            <p:nvPr/>
          </p:nvSpPr>
          <p:spPr bwMode="auto">
            <a:xfrm>
              <a:off x="3862213" y="5549038"/>
              <a:ext cx="357845" cy="307777"/>
            </a:xfrm>
            <a:prstGeom prst="rect">
              <a:avLst/>
            </a:prstGeom>
            <a:noFill/>
            <a:ln w="9525">
              <a:noFill/>
              <a:miter lim="800000"/>
              <a:headEnd/>
              <a:tailEnd/>
            </a:ln>
          </p:spPr>
          <p:txBody>
            <a:bodyPr wrap="none">
              <a:spAutoFit/>
            </a:bodyPr>
            <a:lstStyle/>
            <a:p>
              <a:r>
                <a:rPr lang="en-US" sz="1400" i="1"/>
                <a:t>D</a:t>
              </a:r>
            </a:p>
          </p:txBody>
        </p:sp>
        <p:sp>
          <p:nvSpPr>
            <p:cNvPr id="76816" name="TextBox 25"/>
            <p:cNvSpPr txBox="1">
              <a:spLocks noChangeArrowheads="1"/>
            </p:cNvSpPr>
            <p:nvPr/>
          </p:nvSpPr>
          <p:spPr bwMode="auto">
            <a:xfrm>
              <a:off x="2789018" y="5549038"/>
              <a:ext cx="347939" cy="307777"/>
            </a:xfrm>
            <a:prstGeom prst="rect">
              <a:avLst/>
            </a:prstGeom>
            <a:noFill/>
            <a:ln w="9525">
              <a:noFill/>
              <a:miter lim="800000"/>
              <a:headEnd/>
              <a:tailEnd/>
            </a:ln>
          </p:spPr>
          <p:txBody>
            <a:bodyPr wrap="none">
              <a:spAutoFit/>
            </a:bodyPr>
            <a:lstStyle/>
            <a:p>
              <a:r>
                <a:rPr lang="en-US" sz="1400" i="1"/>
                <a:t>E</a:t>
              </a:r>
            </a:p>
          </p:txBody>
        </p:sp>
        <p:sp>
          <p:nvSpPr>
            <p:cNvPr id="76817" name="TextBox 26"/>
            <p:cNvSpPr txBox="1">
              <a:spLocks noChangeArrowheads="1"/>
            </p:cNvSpPr>
            <p:nvPr/>
          </p:nvSpPr>
          <p:spPr bwMode="auto">
            <a:xfrm>
              <a:off x="2887034" y="4988123"/>
              <a:ext cx="334614" cy="307777"/>
            </a:xfrm>
            <a:prstGeom prst="rect">
              <a:avLst/>
            </a:prstGeom>
            <a:noFill/>
            <a:ln w="9525">
              <a:noFill/>
              <a:miter lim="800000"/>
              <a:headEnd/>
              <a:tailEnd/>
            </a:ln>
          </p:spPr>
          <p:txBody>
            <a:bodyPr wrap="none">
              <a:spAutoFit/>
            </a:bodyPr>
            <a:lstStyle/>
            <a:p>
              <a:r>
                <a:rPr lang="en-US" sz="1400" i="1"/>
                <a:t>F</a:t>
              </a:r>
            </a:p>
          </p:txBody>
        </p:sp>
        <p:sp>
          <p:nvSpPr>
            <p:cNvPr id="76818" name="TextBox 27"/>
            <p:cNvSpPr txBox="1">
              <a:spLocks noChangeArrowheads="1"/>
            </p:cNvSpPr>
            <p:nvPr/>
          </p:nvSpPr>
          <p:spPr bwMode="auto">
            <a:xfrm>
              <a:off x="3866448" y="4988123"/>
              <a:ext cx="367839" cy="307777"/>
            </a:xfrm>
            <a:prstGeom prst="rect">
              <a:avLst/>
            </a:prstGeom>
            <a:noFill/>
            <a:ln w="9525">
              <a:noFill/>
              <a:miter lim="800000"/>
              <a:headEnd/>
              <a:tailEnd/>
            </a:ln>
          </p:spPr>
          <p:txBody>
            <a:bodyPr wrap="none">
              <a:spAutoFit/>
            </a:bodyPr>
            <a:lstStyle/>
            <a:p>
              <a:r>
                <a:rPr lang="en-US" sz="1400" i="1"/>
                <a:t>G</a:t>
              </a:r>
            </a:p>
          </p:txBody>
        </p:sp>
        <p:sp>
          <p:nvSpPr>
            <p:cNvPr id="76819" name="TextBox 28"/>
            <p:cNvSpPr txBox="1">
              <a:spLocks noChangeArrowheads="1"/>
            </p:cNvSpPr>
            <p:nvPr/>
          </p:nvSpPr>
          <p:spPr bwMode="auto">
            <a:xfrm>
              <a:off x="5716414" y="4964211"/>
              <a:ext cx="357845" cy="307777"/>
            </a:xfrm>
            <a:prstGeom prst="rect">
              <a:avLst/>
            </a:prstGeom>
            <a:noFill/>
            <a:ln w="9525">
              <a:noFill/>
              <a:miter lim="800000"/>
              <a:headEnd/>
              <a:tailEnd/>
            </a:ln>
          </p:spPr>
          <p:txBody>
            <a:bodyPr wrap="none">
              <a:spAutoFit/>
            </a:bodyPr>
            <a:lstStyle/>
            <a:p>
              <a:r>
                <a:rPr lang="en-US" sz="1400" i="1"/>
                <a:t>H</a:t>
              </a:r>
            </a:p>
          </p:txBody>
        </p:sp>
        <p:sp>
          <p:nvSpPr>
            <p:cNvPr id="76820" name="TextBox 29"/>
            <p:cNvSpPr txBox="1">
              <a:spLocks noChangeArrowheads="1"/>
            </p:cNvSpPr>
            <p:nvPr/>
          </p:nvSpPr>
          <p:spPr bwMode="auto">
            <a:xfrm>
              <a:off x="6212906" y="4810323"/>
              <a:ext cx="883788" cy="307777"/>
            </a:xfrm>
            <a:prstGeom prst="rect">
              <a:avLst/>
            </a:prstGeom>
            <a:noFill/>
            <a:ln w="9525">
              <a:noFill/>
              <a:miter lim="800000"/>
              <a:headEnd/>
              <a:tailEnd/>
            </a:ln>
          </p:spPr>
          <p:txBody>
            <a:bodyPr wrap="none">
              <a:spAutoFit/>
            </a:bodyPr>
            <a:lstStyle/>
            <a:p>
              <a:r>
                <a:rPr lang="en-US" sz="1400" i="1"/>
                <a:t>X</a:t>
              </a:r>
              <a:r>
                <a:rPr lang="en-US" sz="1400" baseline="-25000"/>
                <a:t>2</a:t>
              </a:r>
              <a:r>
                <a:rPr lang="en-US" sz="1400"/>
                <a:t> ≥ 150</a:t>
              </a:r>
            </a:p>
          </p:txBody>
        </p:sp>
        <p:sp>
          <p:nvSpPr>
            <p:cNvPr id="76821" name="TextBox 30"/>
            <p:cNvSpPr txBox="1">
              <a:spLocks noChangeArrowheads="1"/>
            </p:cNvSpPr>
            <p:nvPr/>
          </p:nvSpPr>
          <p:spPr bwMode="auto">
            <a:xfrm>
              <a:off x="4315543" y="2228850"/>
              <a:ext cx="883788" cy="307777"/>
            </a:xfrm>
            <a:prstGeom prst="rect">
              <a:avLst/>
            </a:prstGeom>
            <a:noFill/>
            <a:ln w="9525">
              <a:noFill/>
              <a:miter lim="800000"/>
              <a:headEnd/>
              <a:tailEnd/>
            </a:ln>
          </p:spPr>
          <p:txBody>
            <a:bodyPr wrap="none">
              <a:spAutoFit/>
            </a:bodyPr>
            <a:lstStyle/>
            <a:p>
              <a:r>
                <a:rPr lang="en-US" sz="1400" i="1"/>
                <a:t>X</a:t>
              </a:r>
              <a:r>
                <a:rPr lang="en-US" sz="1400" baseline="-25000"/>
                <a:t>1</a:t>
              </a:r>
              <a:r>
                <a:rPr lang="en-US" sz="1400"/>
                <a:t> ≤ 300</a:t>
              </a:r>
            </a:p>
          </p:txBody>
        </p:sp>
        <p:sp>
          <p:nvSpPr>
            <p:cNvPr id="76822" name="TextBox 31"/>
            <p:cNvSpPr txBox="1">
              <a:spLocks noChangeArrowheads="1"/>
            </p:cNvSpPr>
            <p:nvPr/>
          </p:nvSpPr>
          <p:spPr bwMode="auto">
            <a:xfrm>
              <a:off x="5236746" y="4045346"/>
              <a:ext cx="1430754" cy="307777"/>
            </a:xfrm>
            <a:prstGeom prst="rect">
              <a:avLst/>
            </a:prstGeom>
            <a:noFill/>
            <a:ln w="9525">
              <a:noFill/>
              <a:miter lim="800000"/>
              <a:headEnd/>
              <a:tailEnd/>
            </a:ln>
          </p:spPr>
          <p:txBody>
            <a:bodyPr wrap="none">
              <a:spAutoFit/>
            </a:bodyPr>
            <a:lstStyle/>
            <a:p>
              <a:r>
                <a:rPr lang="en-US" sz="1400" i="1"/>
                <a:t>X</a:t>
              </a:r>
              <a:r>
                <a:rPr lang="en-US" sz="1400" baseline="-25000"/>
                <a:t>1</a:t>
              </a:r>
              <a:r>
                <a:rPr lang="en-US" sz="1400"/>
                <a:t> +</a:t>
              </a:r>
              <a:r>
                <a:rPr lang="en-US" sz="1400" i="1"/>
                <a:t> X</a:t>
              </a:r>
              <a:r>
                <a:rPr lang="en-US" sz="1400" i="1" baseline="-25000"/>
                <a:t>2</a:t>
              </a:r>
              <a:r>
                <a:rPr lang="en-US" sz="1400" i="1"/>
                <a:t> </a:t>
              </a:r>
              <a:r>
                <a:rPr lang="en-US" sz="1400"/>
                <a:t>= 1,000</a:t>
              </a:r>
            </a:p>
          </p:txBody>
        </p:sp>
        <p:sp>
          <p:nvSpPr>
            <p:cNvPr id="76823" name="TextBox 32"/>
            <p:cNvSpPr txBox="1">
              <a:spLocks noChangeArrowheads="1"/>
            </p:cNvSpPr>
            <p:nvPr/>
          </p:nvSpPr>
          <p:spPr bwMode="auto">
            <a:xfrm>
              <a:off x="2420409" y="1895277"/>
              <a:ext cx="385943" cy="307777"/>
            </a:xfrm>
            <a:prstGeom prst="rect">
              <a:avLst/>
            </a:prstGeom>
            <a:noFill/>
            <a:ln w="9525">
              <a:noFill/>
              <a:miter lim="800000"/>
              <a:headEnd/>
              <a:tailEnd/>
            </a:ln>
          </p:spPr>
          <p:txBody>
            <a:bodyPr wrap="none">
              <a:spAutoFit/>
            </a:bodyPr>
            <a:lstStyle/>
            <a:p>
              <a:r>
                <a:rPr lang="en-US" sz="1400" i="1"/>
                <a:t>X</a:t>
              </a:r>
              <a:r>
                <a:rPr lang="en-US" sz="1400" baseline="-25000"/>
                <a:t>2</a:t>
              </a:r>
              <a:endParaRPr lang="en-US" sz="1400"/>
            </a:p>
          </p:txBody>
        </p:sp>
        <p:sp>
          <p:nvSpPr>
            <p:cNvPr id="76824" name="TextBox 33"/>
            <p:cNvSpPr txBox="1">
              <a:spLocks noChangeArrowheads="1"/>
            </p:cNvSpPr>
            <p:nvPr/>
          </p:nvSpPr>
          <p:spPr bwMode="auto">
            <a:xfrm>
              <a:off x="6740165" y="5847127"/>
              <a:ext cx="385943" cy="307777"/>
            </a:xfrm>
            <a:prstGeom prst="rect">
              <a:avLst/>
            </a:prstGeom>
            <a:noFill/>
            <a:ln w="9525">
              <a:noFill/>
              <a:miter lim="800000"/>
              <a:headEnd/>
              <a:tailEnd/>
            </a:ln>
          </p:spPr>
          <p:txBody>
            <a:bodyPr wrap="none">
              <a:spAutoFit/>
            </a:bodyPr>
            <a:lstStyle/>
            <a:p>
              <a:r>
                <a:rPr lang="en-US" sz="1400" i="1"/>
                <a:t>X</a:t>
              </a:r>
              <a:r>
                <a:rPr lang="en-US" sz="1400" baseline="-25000"/>
                <a:t>1</a:t>
              </a:r>
              <a:endParaRPr lang="en-US" sz="1400"/>
            </a:p>
          </p:txBody>
        </p:sp>
        <p:sp>
          <p:nvSpPr>
            <p:cNvPr id="35" name="Oval 34"/>
            <p:cNvSpPr/>
            <p:nvPr/>
          </p:nvSpPr>
          <p:spPr>
            <a:xfrm>
              <a:off x="2761690" y="2484462"/>
              <a:ext cx="103207" cy="103191"/>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Oval 35"/>
            <p:cNvSpPr/>
            <p:nvPr/>
          </p:nvSpPr>
          <p:spPr>
            <a:xfrm>
              <a:off x="3841388" y="3486213"/>
              <a:ext cx="103207" cy="103192"/>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Oval 36"/>
            <p:cNvSpPr/>
            <p:nvPr/>
          </p:nvSpPr>
          <p:spPr>
            <a:xfrm>
              <a:off x="3841388" y="5778651"/>
              <a:ext cx="103207" cy="103192"/>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Oval 37"/>
            <p:cNvSpPr/>
            <p:nvPr/>
          </p:nvSpPr>
          <p:spPr>
            <a:xfrm>
              <a:off x="6342158" y="5796115"/>
              <a:ext cx="103206" cy="103191"/>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9" name="Oval 38"/>
            <p:cNvSpPr/>
            <p:nvPr/>
          </p:nvSpPr>
          <p:spPr>
            <a:xfrm>
              <a:off x="2761690" y="5783415"/>
              <a:ext cx="103207" cy="103191"/>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0" name="Oval 39"/>
            <p:cNvSpPr/>
            <p:nvPr/>
          </p:nvSpPr>
          <p:spPr>
            <a:xfrm>
              <a:off x="5768966" y="5243644"/>
              <a:ext cx="103207" cy="103191"/>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1" name="Oval 40"/>
            <p:cNvSpPr/>
            <p:nvPr/>
          </p:nvSpPr>
          <p:spPr>
            <a:xfrm>
              <a:off x="2755339" y="5243644"/>
              <a:ext cx="103207" cy="103191"/>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2" name="Oval 41"/>
            <p:cNvSpPr/>
            <p:nvPr/>
          </p:nvSpPr>
          <p:spPr>
            <a:xfrm>
              <a:off x="3841388" y="5243644"/>
              <a:ext cx="103207" cy="103191"/>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44" name="Straight Arrow Connector 43"/>
            <p:cNvCxnSpPr/>
            <p:nvPr/>
          </p:nvCxnSpPr>
          <p:spPr>
            <a:xfrm flipH="1">
              <a:off x="4952841" y="4216491"/>
              <a:ext cx="338200" cy="249248"/>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H="1">
              <a:off x="3957297" y="2401908"/>
              <a:ext cx="358841" cy="36513"/>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a:off x="6124631" y="5021385"/>
              <a:ext cx="131787" cy="250835"/>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51" name="Text Box 15"/>
          <p:cNvSpPr txBox="1">
            <a:spLocks noChangeArrowheads="1"/>
          </p:cNvSpPr>
          <p:nvPr/>
        </p:nvSpPr>
        <p:spPr bwMode="auto">
          <a:xfrm>
            <a:off x="735013" y="1428750"/>
            <a:ext cx="6454775"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FIGURE M7.3 – Muddy River Chemical Corporation’s Feasible Region Graph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50"/>
                                        </p:tgtEl>
                                        <p:attrNameLst>
                                          <p:attrName>style.visibility</p:attrName>
                                        </p:attrNameLst>
                                      </p:cBhvr>
                                      <p:to>
                                        <p:strVal val="visible"/>
                                      </p:to>
                                    </p:set>
                                    <p:animEffect transition="in" filter="strips(upRight)">
                                      <p:cBhvr>
                                        <p:cTn id="7" dur="1000"/>
                                        <p:tgtEl>
                                          <p:spTgt spid="5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left)">
                                      <p:cBhvr>
                                        <p:cTn id="11"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Converting the Constraints and Objective </a:t>
            </a:r>
            <a:r>
              <a:rPr lang="en-US" dirty="0" smtClean="0"/>
              <a:t>Function</a:t>
            </a:r>
            <a:endParaRPr lang="en-US" dirty="0"/>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4" name="Slide Number Placeholder 3"/>
          <p:cNvSpPr>
            <a:spLocks noGrp="1"/>
          </p:cNvSpPr>
          <p:nvPr>
            <p:ph type="sldNum" sz="quarter" idx="11"/>
          </p:nvPr>
        </p:nvSpPr>
        <p:spPr/>
        <p:txBody>
          <a:bodyPr/>
          <a:lstStyle/>
          <a:p>
            <a:pPr>
              <a:defRPr/>
            </a:pPr>
            <a:r>
              <a:rPr lang="en-US"/>
              <a:t>M7 – </a:t>
            </a:r>
            <a:fld id="{8742C147-A08B-49CC-B893-161A74BE52B7}" type="slidenum">
              <a:rPr lang="en-US"/>
              <a:pPr>
                <a:defRPr/>
              </a:pPr>
              <a:t>52</a:t>
            </a:fld>
            <a:endParaRPr lang="en-US"/>
          </a:p>
        </p:txBody>
      </p:sp>
      <p:graphicFrame>
        <p:nvGraphicFramePr>
          <p:cNvPr id="6" name="Table 5"/>
          <p:cNvGraphicFramePr>
            <a:graphicFrameLocks noGrp="1"/>
          </p:cNvGraphicFramePr>
          <p:nvPr/>
        </p:nvGraphicFramePr>
        <p:xfrm>
          <a:off x="457200" y="2057400"/>
          <a:ext cx="8229600" cy="1676400"/>
        </p:xfrm>
        <a:graphic>
          <a:graphicData uri="http://schemas.openxmlformats.org/drawingml/2006/table">
            <a:tbl>
              <a:tblPr firstRow="1" bandRow="1">
                <a:tableStyleId>{2D5ABB26-0587-4C30-8999-92F81FD0307C}</a:tableStyleId>
              </a:tblPr>
              <a:tblGrid>
                <a:gridCol w="1544805"/>
                <a:gridCol w="266830"/>
                <a:gridCol w="660053"/>
                <a:gridCol w="266830"/>
                <a:gridCol w="660053"/>
                <a:gridCol w="238742"/>
                <a:gridCol w="654435"/>
                <a:gridCol w="230316"/>
                <a:gridCol w="744315"/>
                <a:gridCol w="266830"/>
                <a:gridCol w="746326"/>
                <a:gridCol w="264819"/>
                <a:gridCol w="730271"/>
                <a:gridCol w="954977"/>
              </a:tblGrid>
              <a:tr h="243840">
                <a:tc>
                  <a:txBody>
                    <a:bodyPr/>
                    <a:lstStyle/>
                    <a:p>
                      <a:r>
                        <a:rPr lang="en-US" sz="1600" dirty="0" smtClean="0">
                          <a:latin typeface="Arial"/>
                          <a:cs typeface="Arial"/>
                        </a:rPr>
                        <a:t>Minimize cost</a:t>
                      </a:r>
                      <a:endParaRPr lang="en-US" sz="1600" dirty="0">
                        <a:latin typeface="Arial"/>
                        <a:cs typeface="Arial"/>
                      </a:endParaRPr>
                    </a:p>
                  </a:txBody>
                  <a:tcPr/>
                </a:tc>
                <a:tc>
                  <a:txBody>
                    <a:bodyPr/>
                    <a:lstStyle/>
                    <a:p>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$5</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$6</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$0</a:t>
                      </a: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r>
                        <a:rPr lang="en-US" sz="1600" i="1" dirty="0" smtClean="0">
                          <a:latin typeface="Arial"/>
                          <a:cs typeface="Arial"/>
                        </a:rPr>
                        <a:t>S</a:t>
                      </a:r>
                      <a:r>
                        <a:rPr lang="en-US" sz="1600" i="0" baseline="-25000" dirty="0" smtClean="0">
                          <a:latin typeface="Arial"/>
                          <a:cs typeface="Arial"/>
                        </a:rPr>
                        <a:t>2</a:t>
                      </a:r>
                      <a:endParaRPr lang="en-US" sz="1600" dirty="0" smtClean="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a:t>
                      </a:r>
                      <a:r>
                        <a:rPr lang="en-US" sz="1600" i="1" dirty="0" smtClean="0">
                          <a:latin typeface="Arial"/>
                          <a:cs typeface="Arial"/>
                        </a:rPr>
                        <a:t>MA</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i="1" dirty="0" smtClean="0">
                          <a:latin typeface="Arial"/>
                          <a:cs typeface="Arial"/>
                        </a:rPr>
                        <a:t>+</a:t>
                      </a:r>
                      <a:endParaRPr lang="en-US" sz="1600" i="1" dirty="0">
                        <a:latin typeface="Arial"/>
                        <a:cs typeface="Arial"/>
                      </a:endParaRPr>
                    </a:p>
                  </a:txBody>
                  <a:tcPr/>
                </a:tc>
                <a:tc>
                  <a:txBody>
                    <a:bodyPr/>
                    <a:lstStyle/>
                    <a:p>
                      <a:pPr algn="r"/>
                      <a:r>
                        <a:rPr lang="en-US" sz="1600" i="0" dirty="0" smtClean="0">
                          <a:latin typeface="Arial"/>
                          <a:cs typeface="Arial"/>
                        </a:rPr>
                        <a:t>$</a:t>
                      </a:r>
                      <a:r>
                        <a:rPr lang="en-US" sz="1600" i="1" dirty="0" smtClean="0">
                          <a:latin typeface="Arial"/>
                          <a:cs typeface="Arial"/>
                        </a:rPr>
                        <a:t>MA</a:t>
                      </a:r>
                      <a:r>
                        <a:rPr lang="en-US" sz="1600" i="1" baseline="-25000" dirty="0" smtClean="0">
                          <a:latin typeface="Arial"/>
                          <a:cs typeface="Arial"/>
                        </a:rPr>
                        <a:t>2</a:t>
                      </a:r>
                      <a:endParaRPr lang="en-US" sz="1600" i="1" dirty="0">
                        <a:latin typeface="Arial"/>
                        <a:cs typeface="Arial"/>
                      </a:endParaRPr>
                    </a:p>
                  </a:txBody>
                  <a:tcPr/>
                </a:tc>
                <a:tc>
                  <a:txBody>
                    <a:bodyPr/>
                    <a:lstStyle/>
                    <a:p>
                      <a:pPr algn="l"/>
                      <a:endParaRPr lang="en-US" sz="1600" i="1" dirty="0">
                        <a:latin typeface="Arial"/>
                        <a:cs typeface="Arial"/>
                      </a:endParaRPr>
                    </a:p>
                  </a:txBody>
                  <a:tcPr/>
                </a:tc>
              </a:tr>
              <a:tr h="243840">
                <a:tc>
                  <a:txBody>
                    <a:bodyPr/>
                    <a:lstStyle/>
                    <a:p>
                      <a:r>
                        <a:rPr lang="en-US" sz="1600" dirty="0" smtClean="0">
                          <a:latin typeface="Arial"/>
                          <a:cs typeface="Arial"/>
                        </a:rPr>
                        <a:t>subject to</a:t>
                      </a:r>
                      <a:endParaRPr lang="en-US" sz="1600" dirty="0">
                        <a:latin typeface="Arial"/>
                        <a:cs typeface="Arial"/>
                      </a:endParaRPr>
                    </a:p>
                  </a:txBody>
                  <a:tcPr/>
                </a:tc>
                <a:tc>
                  <a:txBody>
                    <a:bodyPr/>
                    <a:lstStyle/>
                    <a:p>
                      <a:endParaRPr lang="en-US" sz="1600" dirty="0">
                        <a:latin typeface="Arial"/>
                        <a:cs typeface="Arial"/>
                      </a:endParaRPr>
                    </a:p>
                  </a:txBody>
                  <a:tcPr/>
                </a:tc>
                <a:tc>
                  <a:txBody>
                    <a:bodyPr/>
                    <a:lstStyle/>
                    <a:p>
                      <a:pPr algn="r"/>
                      <a:r>
                        <a:rPr lang="en-US" sz="1600" dirty="0" smtClean="0">
                          <a:latin typeface="Arial"/>
                          <a:cs typeface="Arial"/>
                        </a:rPr>
                        <a:t>1</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1</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0</a:t>
                      </a: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r>
                        <a:rPr lang="en-US" sz="1600" i="1" dirty="0" smtClean="0">
                          <a:latin typeface="Arial"/>
                          <a:cs typeface="Arial"/>
                        </a:rPr>
                        <a:t>S</a:t>
                      </a:r>
                      <a:r>
                        <a:rPr lang="en-US" sz="1600" i="0" baseline="-25000" dirty="0" smtClean="0">
                          <a:latin typeface="Arial"/>
                          <a:cs typeface="Arial"/>
                        </a:rPr>
                        <a:t>2</a:t>
                      </a:r>
                      <a:endParaRPr lang="en-US" sz="1600" dirty="0" smtClean="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1</a:t>
                      </a:r>
                      <a:r>
                        <a:rPr lang="en-US" sz="1600" i="1" dirty="0" smtClean="0">
                          <a:latin typeface="Arial"/>
                          <a:cs typeface="Arial"/>
                        </a:rPr>
                        <a:t>A</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i="1" dirty="0" smtClean="0">
                          <a:latin typeface="Arial"/>
                          <a:cs typeface="Arial"/>
                        </a:rPr>
                        <a:t>+</a:t>
                      </a:r>
                      <a:endParaRPr lang="en-US" sz="1600" i="1" dirty="0">
                        <a:latin typeface="Arial"/>
                        <a:cs typeface="Arial"/>
                      </a:endParaRPr>
                    </a:p>
                  </a:txBody>
                  <a:tcPr/>
                </a:tc>
                <a:tc>
                  <a:txBody>
                    <a:bodyPr/>
                    <a:lstStyle/>
                    <a:p>
                      <a:pPr algn="r"/>
                      <a:r>
                        <a:rPr lang="en-US" sz="1600" i="0" dirty="0" smtClean="0">
                          <a:latin typeface="Arial"/>
                          <a:cs typeface="Arial"/>
                        </a:rPr>
                        <a:t>0</a:t>
                      </a:r>
                      <a:r>
                        <a:rPr lang="en-US" sz="1600" i="1" dirty="0" smtClean="0">
                          <a:latin typeface="Arial"/>
                          <a:cs typeface="Arial"/>
                        </a:rPr>
                        <a:t>A</a:t>
                      </a:r>
                      <a:r>
                        <a:rPr lang="en-US" sz="1600" i="1" baseline="-25000" dirty="0" smtClean="0">
                          <a:latin typeface="Arial"/>
                          <a:cs typeface="Arial"/>
                        </a:rPr>
                        <a:t>2</a:t>
                      </a:r>
                      <a:endParaRPr lang="en-US" sz="1600" i="1" dirty="0">
                        <a:latin typeface="Arial"/>
                        <a:cs typeface="Arial"/>
                      </a:endParaRPr>
                    </a:p>
                  </a:txBody>
                  <a:tcPr/>
                </a:tc>
                <a:tc>
                  <a:txBody>
                    <a:bodyPr/>
                    <a:lstStyle/>
                    <a:p>
                      <a:pPr algn="l"/>
                      <a:r>
                        <a:rPr lang="en-US" sz="1600" i="0" dirty="0" smtClean="0">
                          <a:latin typeface="Arial"/>
                          <a:cs typeface="Arial"/>
                        </a:rPr>
                        <a:t>= 1,000</a:t>
                      </a:r>
                      <a:endParaRPr lang="en-US" sz="1600" i="0" dirty="0">
                        <a:latin typeface="Arial"/>
                        <a:cs typeface="Arial"/>
                      </a:endParaRPr>
                    </a:p>
                  </a:txBody>
                  <a:tcPr/>
                </a:tc>
              </a:tr>
              <a:tr h="243840">
                <a:tc>
                  <a:txBody>
                    <a:bodyPr/>
                    <a:lstStyle/>
                    <a:p>
                      <a:endParaRPr lang="en-US" sz="1600" dirty="0">
                        <a:latin typeface="Arial"/>
                        <a:cs typeface="Arial"/>
                      </a:endParaRPr>
                    </a:p>
                  </a:txBody>
                  <a:tcPr/>
                </a:tc>
                <a:tc>
                  <a:txBody>
                    <a:bodyPr/>
                    <a:lstStyle/>
                    <a:p>
                      <a:endParaRPr lang="en-US" sz="1600" dirty="0">
                        <a:latin typeface="Arial"/>
                        <a:cs typeface="Arial"/>
                      </a:endParaRPr>
                    </a:p>
                  </a:txBody>
                  <a:tcPr/>
                </a:tc>
                <a:tc>
                  <a:txBody>
                    <a:bodyPr/>
                    <a:lstStyle/>
                    <a:p>
                      <a:pPr algn="r"/>
                      <a:r>
                        <a:rPr lang="en-US" sz="1600" dirty="0" smtClean="0">
                          <a:latin typeface="Arial"/>
                          <a:cs typeface="Arial"/>
                        </a:rPr>
                        <a:t>1</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i="0" dirty="0" smtClean="0">
                          <a:latin typeface="Arial"/>
                          <a:cs typeface="Arial"/>
                        </a:rPr>
                        <a:t>0</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1</a:t>
                      </a: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0</a:t>
                      </a:r>
                      <a:r>
                        <a:rPr lang="en-US" sz="1600" i="1" dirty="0" smtClean="0">
                          <a:latin typeface="Arial"/>
                          <a:cs typeface="Arial"/>
                        </a:rPr>
                        <a:t>S</a:t>
                      </a:r>
                      <a:r>
                        <a:rPr lang="en-US" sz="1600" i="0" baseline="-25000" dirty="0" smtClean="0">
                          <a:latin typeface="Arial"/>
                          <a:cs typeface="Arial"/>
                        </a:rPr>
                        <a:t>2</a:t>
                      </a:r>
                      <a:endParaRPr lang="en-US" sz="1600" dirty="0" smtClean="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0</a:t>
                      </a:r>
                      <a:r>
                        <a:rPr lang="en-US" sz="1600" i="1" dirty="0" smtClean="0">
                          <a:latin typeface="Arial"/>
                          <a:cs typeface="Arial"/>
                        </a:rPr>
                        <a:t>A</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i="1" dirty="0" smtClean="0">
                          <a:latin typeface="Arial"/>
                          <a:cs typeface="Arial"/>
                        </a:rPr>
                        <a:t>+</a:t>
                      </a:r>
                      <a:endParaRPr lang="en-US" sz="1600" i="1" dirty="0">
                        <a:latin typeface="Arial"/>
                        <a:cs typeface="Arial"/>
                      </a:endParaRPr>
                    </a:p>
                  </a:txBody>
                  <a:tcPr/>
                </a:tc>
                <a:tc>
                  <a:txBody>
                    <a:bodyPr/>
                    <a:lstStyle/>
                    <a:p>
                      <a:pPr algn="r"/>
                      <a:r>
                        <a:rPr lang="en-US" sz="1600" i="0" dirty="0" smtClean="0">
                          <a:latin typeface="Arial"/>
                          <a:cs typeface="Arial"/>
                        </a:rPr>
                        <a:t>0</a:t>
                      </a:r>
                      <a:r>
                        <a:rPr lang="en-US" sz="1600" i="1" dirty="0" smtClean="0">
                          <a:latin typeface="Arial"/>
                          <a:cs typeface="Arial"/>
                        </a:rPr>
                        <a:t>A</a:t>
                      </a:r>
                      <a:r>
                        <a:rPr lang="en-US" sz="1600" i="1" baseline="-25000" dirty="0" smtClean="0">
                          <a:latin typeface="Arial"/>
                          <a:cs typeface="Arial"/>
                        </a:rPr>
                        <a:t>2</a:t>
                      </a:r>
                      <a:endParaRPr lang="en-US" sz="1600" i="1" dirty="0">
                        <a:latin typeface="Arial"/>
                        <a:cs typeface="Arial"/>
                      </a:endParaRPr>
                    </a:p>
                  </a:txBody>
                  <a:tcPr/>
                </a:tc>
                <a:tc>
                  <a:txBody>
                    <a:bodyPr/>
                    <a:lstStyle/>
                    <a:p>
                      <a:pPr algn="l"/>
                      <a:r>
                        <a:rPr lang="en-US" sz="1600" i="0" dirty="0" smtClean="0">
                          <a:latin typeface="Arial"/>
                          <a:cs typeface="Arial"/>
                        </a:rPr>
                        <a:t>= 300</a:t>
                      </a:r>
                      <a:endParaRPr lang="en-US" sz="1600" i="0" dirty="0">
                        <a:latin typeface="Arial"/>
                        <a:cs typeface="Arial"/>
                      </a:endParaRPr>
                    </a:p>
                  </a:txBody>
                  <a:tcPr/>
                </a:tc>
              </a:tr>
              <a:tr h="243840">
                <a:tc>
                  <a:txBody>
                    <a:bodyPr/>
                    <a:lstStyle/>
                    <a:p>
                      <a:endParaRPr lang="en-US" sz="1600" dirty="0">
                        <a:latin typeface="Arial"/>
                        <a:cs typeface="Arial"/>
                      </a:endParaRPr>
                    </a:p>
                  </a:txBody>
                  <a:tcPr/>
                </a:tc>
                <a:tc>
                  <a:txBody>
                    <a:bodyPr/>
                    <a:lstStyle/>
                    <a:p>
                      <a:endParaRPr lang="en-US" sz="1600" dirty="0">
                        <a:latin typeface="Arial"/>
                        <a:cs typeface="Arial"/>
                      </a:endParaRPr>
                    </a:p>
                  </a:txBody>
                  <a:tcPr/>
                </a:tc>
                <a:tc>
                  <a:txBody>
                    <a:bodyPr/>
                    <a:lstStyle/>
                    <a:p>
                      <a:pPr algn="r"/>
                      <a:r>
                        <a:rPr lang="en-US" sz="1600" dirty="0" smtClean="0">
                          <a:latin typeface="Arial"/>
                          <a:cs typeface="Arial"/>
                        </a:rPr>
                        <a:t>0</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1</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0</a:t>
                      </a: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1600" dirty="0" smtClean="0">
                          <a:latin typeface="Arial"/>
                          <a:cs typeface="Arial"/>
                        </a:rPr>
                        <a:t>1</a:t>
                      </a:r>
                      <a:r>
                        <a:rPr lang="en-US" sz="1600" i="1" dirty="0" smtClean="0">
                          <a:latin typeface="Arial"/>
                          <a:cs typeface="Arial"/>
                        </a:rPr>
                        <a:t>S</a:t>
                      </a:r>
                      <a:r>
                        <a:rPr lang="en-US" sz="1600" i="0" baseline="-25000" dirty="0" smtClean="0">
                          <a:latin typeface="Arial"/>
                          <a:cs typeface="Arial"/>
                        </a:rPr>
                        <a:t>2</a:t>
                      </a:r>
                      <a:endParaRPr lang="en-US" sz="1600" dirty="0" smtClean="0">
                        <a:latin typeface="Arial"/>
                        <a:cs typeface="Arial"/>
                      </a:endParaRPr>
                    </a:p>
                  </a:txBody>
                  <a:tcPr/>
                </a:tc>
                <a:tc>
                  <a:txBody>
                    <a:bodyPr/>
                    <a:lstStyle/>
                    <a:p>
                      <a:pPr algn="r"/>
                      <a:r>
                        <a:rPr lang="en-US" sz="1600" dirty="0" smtClean="0">
                          <a:latin typeface="Arial"/>
                          <a:cs typeface="Arial"/>
                        </a:rPr>
                        <a:t>+</a:t>
                      </a:r>
                      <a:endParaRPr lang="en-US" sz="1600" dirty="0">
                        <a:latin typeface="Arial"/>
                        <a:cs typeface="Arial"/>
                      </a:endParaRPr>
                    </a:p>
                  </a:txBody>
                  <a:tcPr/>
                </a:tc>
                <a:tc>
                  <a:txBody>
                    <a:bodyPr/>
                    <a:lstStyle/>
                    <a:p>
                      <a:pPr algn="r"/>
                      <a:r>
                        <a:rPr lang="en-US" sz="1600" dirty="0" smtClean="0">
                          <a:latin typeface="Arial"/>
                          <a:cs typeface="Arial"/>
                        </a:rPr>
                        <a:t>0</a:t>
                      </a:r>
                      <a:r>
                        <a:rPr lang="en-US" sz="1600" i="1" dirty="0" smtClean="0">
                          <a:latin typeface="Arial"/>
                          <a:cs typeface="Arial"/>
                        </a:rPr>
                        <a:t>A</a:t>
                      </a:r>
                      <a:r>
                        <a:rPr lang="en-US" sz="1600" baseline="-25000" dirty="0" smtClean="0">
                          <a:latin typeface="Arial"/>
                          <a:cs typeface="Arial"/>
                        </a:rPr>
                        <a:t>1</a:t>
                      </a:r>
                      <a:endParaRPr lang="en-US" sz="1600" dirty="0">
                        <a:latin typeface="Arial"/>
                        <a:cs typeface="Arial"/>
                      </a:endParaRPr>
                    </a:p>
                  </a:txBody>
                  <a:tcPr/>
                </a:tc>
                <a:tc>
                  <a:txBody>
                    <a:bodyPr/>
                    <a:lstStyle/>
                    <a:p>
                      <a:pPr algn="r"/>
                      <a:r>
                        <a:rPr lang="en-US" sz="1600" i="1" dirty="0" smtClean="0">
                          <a:latin typeface="Arial"/>
                          <a:cs typeface="Arial"/>
                        </a:rPr>
                        <a:t>+</a:t>
                      </a:r>
                      <a:endParaRPr lang="en-US" sz="1600" i="1" dirty="0">
                        <a:latin typeface="Arial"/>
                        <a:cs typeface="Arial"/>
                      </a:endParaRPr>
                    </a:p>
                  </a:txBody>
                  <a:tcPr/>
                </a:tc>
                <a:tc>
                  <a:txBody>
                    <a:bodyPr/>
                    <a:lstStyle/>
                    <a:p>
                      <a:pPr algn="r"/>
                      <a:r>
                        <a:rPr lang="en-US" sz="1600" i="0" dirty="0" smtClean="0">
                          <a:latin typeface="Arial"/>
                          <a:cs typeface="Arial"/>
                        </a:rPr>
                        <a:t>1</a:t>
                      </a:r>
                      <a:r>
                        <a:rPr lang="en-US" sz="1600" i="1" dirty="0" smtClean="0">
                          <a:latin typeface="Arial"/>
                          <a:cs typeface="Arial"/>
                        </a:rPr>
                        <a:t>A</a:t>
                      </a:r>
                      <a:r>
                        <a:rPr lang="en-US" sz="1600" i="1" baseline="-25000" dirty="0" smtClean="0">
                          <a:latin typeface="Arial"/>
                          <a:cs typeface="Arial"/>
                        </a:rPr>
                        <a:t>2</a:t>
                      </a:r>
                      <a:endParaRPr lang="en-US" sz="1600" i="1" dirty="0">
                        <a:latin typeface="Arial"/>
                        <a:cs typeface="Arial"/>
                      </a:endParaRPr>
                    </a:p>
                  </a:txBody>
                  <a:tcPr/>
                </a:tc>
                <a:tc>
                  <a:txBody>
                    <a:bodyPr/>
                    <a:lstStyle/>
                    <a:p>
                      <a:pPr algn="l"/>
                      <a:r>
                        <a:rPr lang="en-US" sz="1600" i="0" dirty="0" smtClean="0">
                          <a:latin typeface="Arial"/>
                          <a:cs typeface="Arial"/>
                        </a:rPr>
                        <a:t>= 150</a:t>
                      </a:r>
                      <a:endParaRPr lang="en-US" sz="1600" i="0" dirty="0">
                        <a:latin typeface="Arial"/>
                        <a:cs typeface="Arial"/>
                      </a:endParaRPr>
                    </a:p>
                  </a:txBody>
                  <a:tcPr/>
                </a:tc>
              </a:tr>
              <a:tr h="243840">
                <a:tc>
                  <a:txBody>
                    <a:bodyPr/>
                    <a:lstStyle/>
                    <a:p>
                      <a:endParaRPr lang="en-US" sz="1600" dirty="0">
                        <a:latin typeface="Arial"/>
                        <a:cs typeface="Arial"/>
                      </a:endParaRPr>
                    </a:p>
                  </a:txBody>
                  <a:tcPr/>
                </a:tc>
                <a:tc>
                  <a:txBody>
                    <a:bodyPr/>
                    <a:lstStyle/>
                    <a:p>
                      <a:endParaRPr lang="en-US" sz="1600" dirty="0">
                        <a:latin typeface="Arial"/>
                        <a:cs typeface="Arial"/>
                      </a:endParaRPr>
                    </a:p>
                  </a:txBody>
                  <a:tcPr/>
                </a:tc>
                <a:tc gridSpan="11">
                  <a:txBody>
                    <a:bodyPr/>
                    <a:lstStyle/>
                    <a:p>
                      <a:pPr algn="r"/>
                      <a:r>
                        <a:rPr lang="en-US" sz="1600" i="1" dirty="0" smtClean="0">
                          <a:latin typeface="Arial"/>
                          <a:cs typeface="Arial"/>
                        </a:rPr>
                        <a:t>X</a:t>
                      </a:r>
                      <a:r>
                        <a:rPr lang="en-US" sz="1600" baseline="-25000" dirty="0" smtClean="0">
                          <a:latin typeface="Arial"/>
                          <a:cs typeface="Arial"/>
                        </a:rPr>
                        <a:t>1</a:t>
                      </a:r>
                      <a:r>
                        <a:rPr lang="en-US" sz="1600" dirty="0" smtClean="0">
                          <a:latin typeface="Arial"/>
                          <a:cs typeface="Arial"/>
                        </a:rPr>
                        <a:t>, </a:t>
                      </a:r>
                      <a:r>
                        <a:rPr lang="en-US" sz="1600" i="1" dirty="0" smtClean="0">
                          <a:latin typeface="Arial"/>
                          <a:cs typeface="Arial"/>
                        </a:rPr>
                        <a:t>X</a:t>
                      </a:r>
                      <a:r>
                        <a:rPr lang="en-US" sz="1600" baseline="-25000" dirty="0" smtClean="0">
                          <a:latin typeface="Arial"/>
                          <a:cs typeface="Arial"/>
                        </a:rPr>
                        <a:t>2</a:t>
                      </a:r>
                      <a:r>
                        <a:rPr lang="en-US" sz="1600" dirty="0" smtClean="0">
                          <a:latin typeface="Arial"/>
                          <a:cs typeface="Arial"/>
                        </a:rPr>
                        <a:t>, </a:t>
                      </a:r>
                      <a:r>
                        <a:rPr lang="en-US" sz="1600" i="1" dirty="0" smtClean="0">
                          <a:latin typeface="Arial"/>
                          <a:cs typeface="Arial"/>
                        </a:rPr>
                        <a:t>S</a:t>
                      </a:r>
                      <a:r>
                        <a:rPr lang="en-US" sz="1600" baseline="-25000" dirty="0" smtClean="0">
                          <a:latin typeface="Arial"/>
                          <a:cs typeface="Arial"/>
                        </a:rPr>
                        <a:t>1</a:t>
                      </a:r>
                      <a:r>
                        <a:rPr lang="en-US" sz="1600" dirty="0" smtClean="0">
                          <a:latin typeface="Arial"/>
                          <a:cs typeface="Arial"/>
                        </a:rPr>
                        <a:t>, </a:t>
                      </a:r>
                      <a:r>
                        <a:rPr lang="en-US" sz="1600" i="1" dirty="0" smtClean="0">
                          <a:latin typeface="Arial"/>
                          <a:cs typeface="Arial"/>
                        </a:rPr>
                        <a:t>S</a:t>
                      </a:r>
                      <a:r>
                        <a:rPr lang="en-US" sz="1600" i="0" baseline="-25000" dirty="0" smtClean="0">
                          <a:latin typeface="Arial"/>
                          <a:cs typeface="Arial"/>
                        </a:rPr>
                        <a:t>2</a:t>
                      </a:r>
                      <a:r>
                        <a:rPr lang="en-US" sz="1600" dirty="0" smtClean="0">
                          <a:latin typeface="Arial"/>
                          <a:cs typeface="Arial"/>
                        </a:rPr>
                        <a:t>, </a:t>
                      </a:r>
                      <a:r>
                        <a:rPr lang="en-US" sz="1600" i="1" dirty="0" smtClean="0">
                          <a:latin typeface="Arial"/>
                          <a:cs typeface="Arial"/>
                        </a:rPr>
                        <a:t>A</a:t>
                      </a:r>
                      <a:r>
                        <a:rPr lang="en-US" sz="1600" baseline="-25000" dirty="0" smtClean="0">
                          <a:latin typeface="Arial"/>
                          <a:cs typeface="Arial"/>
                        </a:rPr>
                        <a:t>1</a:t>
                      </a:r>
                      <a:r>
                        <a:rPr lang="en-US" sz="1600" i="0" dirty="0" smtClean="0">
                          <a:latin typeface="Arial"/>
                          <a:cs typeface="Arial"/>
                        </a:rPr>
                        <a:t>, </a:t>
                      </a:r>
                      <a:r>
                        <a:rPr lang="en-US" sz="1600" i="1" dirty="0" smtClean="0">
                          <a:latin typeface="Arial"/>
                          <a:cs typeface="Arial"/>
                        </a:rPr>
                        <a:t>A</a:t>
                      </a:r>
                      <a:r>
                        <a:rPr lang="en-US" sz="1600" i="1" baseline="-25000" dirty="0" smtClean="0">
                          <a:latin typeface="Arial"/>
                          <a:cs typeface="Arial"/>
                        </a:rPr>
                        <a:t>2</a:t>
                      </a:r>
                      <a:endParaRPr lang="en-US" sz="1600" i="1" dirty="0">
                        <a:latin typeface="Arial"/>
                        <a:cs typeface="Arial"/>
                      </a:endParaRPr>
                    </a:p>
                  </a:txBody>
                  <a:tcPr/>
                </a:tc>
                <a:tc hMerge="1">
                  <a:txBody>
                    <a:bodyPr/>
                    <a:lstStyle/>
                    <a:p>
                      <a:pPr algn="r"/>
                      <a:endParaRPr lang="en-US" sz="1400" dirty="0">
                        <a:latin typeface="Arial"/>
                        <a:cs typeface="Arial"/>
                      </a:endParaRPr>
                    </a:p>
                  </a:txBody>
                  <a:tcPr/>
                </a:tc>
                <a:tc hMerge="1">
                  <a:txBody>
                    <a:bodyPr/>
                    <a:lstStyle/>
                    <a:p>
                      <a:pPr algn="r"/>
                      <a:endParaRPr lang="en-US" sz="1400" dirty="0">
                        <a:latin typeface="Arial"/>
                        <a:cs typeface="Arial"/>
                      </a:endParaRPr>
                    </a:p>
                  </a:txBody>
                  <a:tcPr/>
                </a:tc>
                <a:tc hMerge="1">
                  <a:txBody>
                    <a:bodyPr/>
                    <a:lstStyle/>
                    <a:p>
                      <a:pPr algn="r"/>
                      <a:endParaRPr lang="en-US" sz="1400" dirty="0">
                        <a:latin typeface="Arial"/>
                        <a:cs typeface="Arial"/>
                      </a:endParaRPr>
                    </a:p>
                  </a:txBody>
                  <a:tcPr/>
                </a:tc>
                <a:tc hMerge="1">
                  <a:txBody>
                    <a:bodyPr/>
                    <a:lstStyle/>
                    <a:p>
                      <a:pPr algn="r"/>
                      <a:endParaRPr lang="en-US" sz="1400" dirty="0">
                        <a:latin typeface="Arial"/>
                        <a:cs typeface="Arial"/>
                      </a:endParaRPr>
                    </a:p>
                  </a:txBody>
                  <a:tcPr/>
                </a:tc>
                <a:tc hMerge="1">
                  <a:txBody>
                    <a:bodyPr/>
                    <a:lstStyle/>
                    <a:p>
                      <a:pPr algn="r"/>
                      <a:endParaRPr lang="en-US" sz="1400" dirty="0">
                        <a:latin typeface="Arial"/>
                        <a:cs typeface="Arial"/>
                      </a:endParaRPr>
                    </a:p>
                  </a:txBody>
                  <a:tcPr/>
                </a:tc>
                <a:tc hMerge="1">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tc>
                <a:tc hMerge="1">
                  <a:txBody>
                    <a:bodyPr/>
                    <a:lstStyle/>
                    <a:p>
                      <a:pPr algn="r"/>
                      <a:endParaRPr lang="en-US" sz="1400" dirty="0">
                        <a:latin typeface="Arial"/>
                        <a:cs typeface="Arial"/>
                      </a:endParaRPr>
                    </a:p>
                  </a:txBody>
                  <a:tcPr/>
                </a:tc>
                <a:tc hMerge="1">
                  <a:txBody>
                    <a:bodyPr/>
                    <a:lstStyle/>
                    <a:p>
                      <a:pPr algn="r"/>
                      <a:endParaRPr lang="en-US" sz="1400" dirty="0">
                        <a:latin typeface="Arial"/>
                        <a:cs typeface="Arial"/>
                      </a:endParaRPr>
                    </a:p>
                  </a:txBody>
                  <a:tcPr/>
                </a:tc>
                <a:tc hMerge="1">
                  <a:txBody>
                    <a:bodyPr/>
                    <a:lstStyle/>
                    <a:p>
                      <a:pPr algn="r"/>
                      <a:endParaRPr lang="en-US" sz="1400" i="1" dirty="0">
                        <a:latin typeface="Arial"/>
                        <a:cs typeface="Arial"/>
                      </a:endParaRPr>
                    </a:p>
                  </a:txBody>
                  <a:tcPr/>
                </a:tc>
                <a:tc hMerge="1">
                  <a:txBody>
                    <a:bodyPr/>
                    <a:lstStyle/>
                    <a:p>
                      <a:pPr algn="r"/>
                      <a:endParaRPr lang="en-US" sz="1400" i="1" dirty="0">
                        <a:latin typeface="Arial"/>
                        <a:cs typeface="Arial"/>
                      </a:endParaRPr>
                    </a:p>
                  </a:txBody>
                  <a:tcPr/>
                </a:tc>
                <a:tc>
                  <a:txBody>
                    <a:bodyPr/>
                    <a:lstStyle/>
                    <a:p>
                      <a:pPr algn="l"/>
                      <a:r>
                        <a:rPr lang="en-US" sz="1600" i="0" dirty="0" smtClean="0">
                          <a:latin typeface="Arial"/>
                          <a:cs typeface="Arial"/>
                        </a:rPr>
                        <a:t>≥ 0</a:t>
                      </a:r>
                      <a:endParaRPr lang="en-US" sz="1600" i="0" dirty="0">
                        <a:latin typeface="Arial"/>
                        <a:cs typeface="Arial"/>
                      </a:endParaRPr>
                    </a:p>
                  </a:txBody>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Rules of the Simplex Method for Minimization </a:t>
            </a:r>
            <a:r>
              <a:rPr lang="en-US" dirty="0" smtClean="0"/>
              <a:t>Problems</a:t>
            </a:r>
            <a:endParaRPr lang="en-US" dirty="0"/>
          </a:p>
        </p:txBody>
      </p:sp>
      <p:sp>
        <p:nvSpPr>
          <p:cNvPr id="78850" name="Content Placeholder 2"/>
          <p:cNvSpPr>
            <a:spLocks noGrp="1"/>
          </p:cNvSpPr>
          <p:nvPr>
            <p:ph idx="1"/>
          </p:nvPr>
        </p:nvSpPr>
        <p:spPr>
          <a:xfrm>
            <a:off x="673100" y="1600200"/>
            <a:ext cx="7823200" cy="4756150"/>
          </a:xfrm>
        </p:spPr>
        <p:txBody>
          <a:bodyPr/>
          <a:lstStyle/>
          <a:p>
            <a:pPr marL="514350" indent="-514350">
              <a:buFont typeface="Calibri" pitchFamily="34" charset="0"/>
              <a:buAutoNum type="arabicPeriod"/>
            </a:pPr>
            <a:r>
              <a:rPr lang="en-US" sz="2400" smtClean="0">
                <a:latin typeface="Arial" charset="0"/>
                <a:cs typeface="Arial" charset="0"/>
              </a:rPr>
              <a:t>Choose the variable with a negative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that indicates the largest decrease in cost to enter the solution. The corresponding column is the pivot column. </a:t>
            </a:r>
          </a:p>
          <a:p>
            <a:pPr marL="514350" indent="-514350">
              <a:buFont typeface="Calibri" pitchFamily="34" charset="0"/>
              <a:buAutoNum type="arabicPeriod"/>
            </a:pPr>
            <a:r>
              <a:rPr lang="en-US" sz="2400" smtClean="0">
                <a:latin typeface="Arial" charset="0"/>
                <a:cs typeface="Arial" charset="0"/>
              </a:rPr>
              <a:t>Determine the row to be replaced by selecting the one with the smallest (nonnegative) quantity-to-pivot column substitution rate ratio. This is the pivot row. </a:t>
            </a:r>
          </a:p>
          <a:p>
            <a:pPr marL="514350" indent="-514350">
              <a:buFont typeface="Calibri" pitchFamily="34" charset="0"/>
              <a:buAutoNum type="arabicPeriod"/>
            </a:pPr>
            <a:r>
              <a:rPr lang="en-US" sz="2400" smtClean="0">
                <a:latin typeface="Arial" charset="0"/>
                <a:cs typeface="Arial" charset="0"/>
              </a:rPr>
              <a:t>Calculate new values for the pivot row. </a:t>
            </a:r>
          </a:p>
          <a:p>
            <a:pPr marL="514350" indent="-514350">
              <a:buFont typeface="Calibri" pitchFamily="34" charset="0"/>
              <a:buAutoNum type="arabicPeriod"/>
            </a:pPr>
            <a:r>
              <a:rPr lang="en-US" sz="2400" smtClean="0">
                <a:latin typeface="Arial" charset="0"/>
                <a:cs typeface="Arial" charset="0"/>
              </a:rPr>
              <a:t>Calculate new values for the other rows. </a:t>
            </a:r>
          </a:p>
          <a:p>
            <a:pPr marL="514350" indent="-514350">
              <a:buFont typeface="Calibri" pitchFamily="34" charset="0"/>
              <a:buAutoNum type="arabicPeriod"/>
            </a:pPr>
            <a:r>
              <a:rPr lang="en-US" sz="2400" smtClean="0">
                <a:latin typeface="Arial" charset="0"/>
                <a:cs typeface="Arial" charset="0"/>
              </a:rPr>
              <a:t>Calculate the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and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values for this tableau. If there are any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numbers less than 0, return to step 1. </a:t>
            </a:r>
          </a:p>
          <a:p>
            <a:pPr marL="514350" indent="-514350">
              <a:buFont typeface="Calibri" pitchFamily="34" charset="0"/>
              <a:buAutoNum type="arabicPeriod"/>
            </a:pP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84FD7799-8AFD-418D-9709-E8617EEA2DEB}" type="slidenum">
              <a:rPr lang="en-US"/>
              <a:pPr>
                <a:defRPr/>
              </a:pPr>
              <a:t>53</a:t>
            </a:fld>
            <a:endParaRPr lang="en-US"/>
          </a:p>
        </p:txBody>
      </p:sp>
    </p:spTree>
  </p:cSld>
  <p:clrMapOvr>
    <a:masterClrMapping/>
  </p:clrMapOvr>
  <p:transition spd="slow">
    <p:pull dir="l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smtClean="0">
                <a:latin typeface="Arial" charset="0"/>
                <a:cs typeface="Arial" charset="0"/>
              </a:rPr>
              <a:t>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48593032-FAB1-43F6-AA51-1E1D0F7F698E}" type="slidenum">
              <a:rPr lang="en-US"/>
              <a:pPr>
                <a:defRPr/>
              </a:pPr>
              <a:t>54</a:t>
            </a:fld>
            <a:endParaRPr lang="en-US"/>
          </a:p>
        </p:txBody>
      </p:sp>
      <p:graphicFrame>
        <p:nvGraphicFramePr>
          <p:cNvPr id="6" name="Table 5"/>
          <p:cNvGraphicFramePr>
            <a:graphicFrameLocks noGrp="1"/>
          </p:cNvGraphicFramePr>
          <p:nvPr/>
        </p:nvGraphicFramePr>
        <p:xfrm>
          <a:off x="457200" y="1455738"/>
          <a:ext cx="8229600" cy="1482725"/>
        </p:xfrm>
        <a:graphic>
          <a:graphicData uri="http://schemas.openxmlformats.org/drawingml/2006/table">
            <a:tbl>
              <a:tblPr firstRow="1" bandRow="1">
                <a:tableStyleId>{69012ECD-51FC-41F1-AA8D-1B2483CD663E}</a:tableStyleId>
              </a:tblPr>
              <a:tblGrid>
                <a:gridCol w="533400"/>
                <a:gridCol w="1600200"/>
                <a:gridCol w="808567"/>
                <a:gridCol w="808567"/>
                <a:gridCol w="808567"/>
                <a:gridCol w="808567"/>
                <a:gridCol w="808567"/>
                <a:gridCol w="808567"/>
                <a:gridCol w="1244600"/>
              </a:tblGrid>
              <a:tr h="370840">
                <a:tc>
                  <a:txBody>
                    <a:bodyPr/>
                    <a:lstStyle/>
                    <a:p>
                      <a:pPr algn="ctr"/>
                      <a:r>
                        <a:rPr lang="en-US" sz="1400" i="1" dirty="0" smtClean="0">
                          <a:latin typeface="Arial"/>
                          <a:cs typeface="Arial"/>
                        </a:rPr>
                        <a:t>C</a:t>
                      </a:r>
                      <a:r>
                        <a:rPr lang="en-US" sz="1400" i="1" baseline="-25000" dirty="0" smtClean="0">
                          <a:latin typeface="Arial"/>
                          <a:cs typeface="Arial"/>
                        </a:rPr>
                        <a:t>j</a:t>
                      </a: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SOLUTION MIX</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baseline="-250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baseline="-250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S</a:t>
                      </a:r>
                      <a:r>
                        <a:rPr lang="en-US" sz="1400" baseline="-250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S</a:t>
                      </a:r>
                      <a:r>
                        <a:rPr lang="en-US" sz="1400" baseline="-250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QUANTITY</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1,000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baseline="-25000" dirty="0" smtClean="0">
                          <a:latin typeface="Arial"/>
                          <a:cs typeface="Arial"/>
                        </a:rPr>
                        <a:t>1</a:t>
                      </a:r>
                      <a:endParaRPr lang="en-US" sz="1400" baseline="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300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150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7" name="Table 6"/>
          <p:cNvGraphicFramePr>
            <a:graphicFrameLocks noGrp="1"/>
          </p:cNvGraphicFramePr>
          <p:nvPr/>
        </p:nvGraphicFramePr>
        <p:xfrm>
          <a:off x="1168400" y="3403600"/>
          <a:ext cx="6819900" cy="2595563"/>
        </p:xfrm>
        <a:graphic>
          <a:graphicData uri="http://schemas.openxmlformats.org/drawingml/2006/table">
            <a:tbl>
              <a:tblPr firstRow="1" bandRow="1">
                <a:tableStyleId>{2D5ABB26-0587-4C30-8999-92F81FD0307C}</a:tableStyleId>
              </a:tblPr>
              <a:tblGrid>
                <a:gridCol w="1879600"/>
                <a:gridCol w="1346200"/>
                <a:gridCol w="1130300"/>
                <a:gridCol w="1244600"/>
                <a:gridCol w="1219200"/>
              </a:tblGrid>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X</a:t>
                      </a:r>
                      <a:r>
                        <a:rPr lang="en-US" sz="1600" baseline="-25000" dirty="0" smtClean="0">
                          <a:latin typeface="Arial"/>
                          <a:cs typeface="Arial"/>
                        </a:rPr>
                        <a:t>1</a:t>
                      </a:r>
                      <a:r>
                        <a:rPr lang="en-US" sz="1600" baseline="0" dirty="0" smtClean="0">
                          <a:latin typeface="Arial"/>
                          <a:cs typeface="Arial"/>
                        </a:rPr>
                        <a:t> column)</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$0(1)</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X</a:t>
                      </a:r>
                      <a:r>
                        <a:rPr lang="en-US" sz="1600" baseline="-25000" dirty="0" smtClean="0">
                          <a:latin typeface="Arial"/>
                          <a:cs typeface="Arial"/>
                        </a:rPr>
                        <a:t>2 </a:t>
                      </a:r>
                      <a:r>
                        <a:rPr lang="en-US" sz="1600" baseline="0" dirty="0" smtClean="0">
                          <a:latin typeface="Arial"/>
                          <a:cs typeface="Arial"/>
                        </a:rPr>
                        <a:t>column)</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$0(0)</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$2</a:t>
                      </a:r>
                      <a:r>
                        <a:rPr lang="en-US" sz="1600" i="1" dirty="0" smtClean="0">
                          <a:latin typeface="Arial"/>
                          <a:cs typeface="Arial"/>
                        </a:rPr>
                        <a:t>M</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S</a:t>
                      </a:r>
                      <a:r>
                        <a:rPr lang="en-US" sz="1600" baseline="-25000" dirty="0" smtClean="0">
                          <a:latin typeface="Arial"/>
                          <a:cs typeface="Arial"/>
                        </a:rPr>
                        <a:t>1</a:t>
                      </a:r>
                      <a:r>
                        <a:rPr lang="en-US" sz="1600" baseline="0" dirty="0" smtClean="0">
                          <a:latin typeface="Arial"/>
                          <a:cs typeface="Arial"/>
                        </a:rPr>
                        <a:t> column)</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$0(1)</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a:t>
                      </a:r>
                      <a:r>
                        <a:rPr lang="en-US" sz="1600" i="0" dirty="0" smtClean="0">
                          <a:latin typeface="Arial"/>
                          <a:cs typeface="Arial"/>
                        </a:rPr>
                        <a:t>0</a:t>
                      </a:r>
                      <a:endParaRPr lang="en-US" sz="1600" i="0"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S</a:t>
                      </a:r>
                      <a:r>
                        <a:rPr lang="en-US" sz="1600" i="0" baseline="-25000" dirty="0" smtClean="0">
                          <a:latin typeface="Arial"/>
                          <a:cs typeface="Arial"/>
                        </a:rPr>
                        <a:t>2</a:t>
                      </a:r>
                      <a:r>
                        <a:rPr lang="en-US" sz="1600" baseline="0" dirty="0" smtClean="0">
                          <a:latin typeface="Arial"/>
                          <a:cs typeface="Arial"/>
                        </a:rPr>
                        <a:t> column)</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$0(0)</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A</a:t>
                      </a:r>
                      <a:r>
                        <a:rPr lang="en-US" sz="1600" baseline="-25000" dirty="0" smtClean="0">
                          <a:latin typeface="Arial"/>
                          <a:cs typeface="Arial"/>
                        </a:rPr>
                        <a:t>1</a:t>
                      </a:r>
                      <a:r>
                        <a:rPr lang="en-US" sz="1600" baseline="0" dirty="0" smtClean="0">
                          <a:latin typeface="Arial"/>
                          <a:cs typeface="Arial"/>
                        </a:rPr>
                        <a:t> column)</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$0(0)</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A</a:t>
                      </a:r>
                      <a:r>
                        <a:rPr lang="en-US" sz="1600" i="0" baseline="-25000" dirty="0" smtClean="0">
                          <a:latin typeface="Arial"/>
                          <a:cs typeface="Arial"/>
                        </a:rPr>
                        <a:t>2</a:t>
                      </a:r>
                      <a:r>
                        <a:rPr lang="en-US" sz="1600" baseline="0" dirty="0" smtClean="0">
                          <a:latin typeface="Arial"/>
                          <a:cs typeface="Arial"/>
                        </a:rPr>
                        <a:t> column)</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$0(0)</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total cost)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(1,000)</a:t>
                      </a:r>
                      <a:endParaRPr lang="en-US" sz="1600" dirty="0">
                        <a:latin typeface="Arial"/>
                        <a:cs typeface="Arial"/>
                      </a:endParaRPr>
                    </a:p>
                  </a:txBody>
                  <a:tcPr/>
                </a:tc>
                <a:tc>
                  <a:txBody>
                    <a:bodyPr/>
                    <a:lstStyle/>
                    <a:p>
                      <a:r>
                        <a:rPr lang="en-US" sz="1600" dirty="0" smtClean="0">
                          <a:latin typeface="Arial"/>
                          <a:cs typeface="Arial"/>
                        </a:rPr>
                        <a:t>+ $0(300)</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(150)</a:t>
                      </a:r>
                      <a:endParaRPr lang="en-US" sz="1600" dirty="0">
                        <a:latin typeface="Arial"/>
                        <a:cs typeface="Arial"/>
                      </a:endParaRPr>
                    </a:p>
                  </a:txBody>
                  <a:tcPr/>
                </a:tc>
                <a:tc>
                  <a:txBody>
                    <a:bodyPr/>
                    <a:lstStyle/>
                    <a:p>
                      <a:r>
                        <a:rPr lang="en-US" sz="1600" dirty="0" smtClean="0">
                          <a:latin typeface="Arial"/>
                          <a:cs typeface="Arial"/>
                        </a:rPr>
                        <a:t>= $</a:t>
                      </a:r>
                      <a:r>
                        <a:rPr lang="en-US" sz="1600" i="0" dirty="0" smtClean="0">
                          <a:latin typeface="Arial"/>
                          <a:cs typeface="Arial"/>
                        </a:rPr>
                        <a:t>1,150</a:t>
                      </a:r>
                      <a:r>
                        <a:rPr lang="en-US" sz="1600" i="1" dirty="0" smtClean="0">
                          <a:latin typeface="Arial"/>
                          <a:cs typeface="Arial"/>
                        </a:rPr>
                        <a:t>M</a:t>
                      </a:r>
                      <a:endParaRPr lang="en-US" sz="1600" i="1" dirty="0">
                        <a:latin typeface="Arial"/>
                        <a:cs typeface="Arial"/>
                      </a:endParaRPr>
                    </a:p>
                  </a:txBody>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p:txBody>
          <a:bodyPr/>
          <a:lstStyle/>
          <a:p>
            <a:r>
              <a:rPr lang="en-US" smtClean="0">
                <a:latin typeface="Arial" charset="0"/>
                <a:cs typeface="Arial" charset="0"/>
              </a:rPr>
              <a:t>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BEFC8F34-167A-4D1B-9ADF-F5926B361323}" type="slidenum">
              <a:rPr lang="en-US"/>
              <a:pPr>
                <a:defRPr/>
              </a:pPr>
              <a:t>55</a:t>
            </a:fld>
            <a:endParaRPr lang="en-US"/>
          </a:p>
        </p:txBody>
      </p:sp>
      <p:graphicFrame>
        <p:nvGraphicFramePr>
          <p:cNvPr id="6" name="Table 5"/>
          <p:cNvGraphicFramePr>
            <a:graphicFrameLocks noGrp="1"/>
          </p:cNvGraphicFramePr>
          <p:nvPr/>
        </p:nvGraphicFramePr>
        <p:xfrm>
          <a:off x="571500" y="1874838"/>
          <a:ext cx="8115300" cy="1854200"/>
        </p:xfrm>
        <a:graphic>
          <a:graphicData uri="http://schemas.openxmlformats.org/drawingml/2006/table">
            <a:tbl>
              <a:tblPr firstRow="1" bandRow="1">
                <a:tableStyleId>{69012ECD-51FC-41F1-AA8D-1B2483CD663E}</a:tableStyleId>
              </a:tblPr>
              <a:tblGrid>
                <a:gridCol w="1651000"/>
                <a:gridCol w="260350"/>
                <a:gridCol w="533400"/>
                <a:gridCol w="283634"/>
                <a:gridCol w="211666"/>
                <a:gridCol w="657438"/>
                <a:gridCol w="208280"/>
                <a:gridCol w="315382"/>
                <a:gridCol w="431800"/>
                <a:gridCol w="330202"/>
                <a:gridCol w="273048"/>
                <a:gridCol w="539750"/>
                <a:gridCol w="264586"/>
                <a:gridCol w="275164"/>
                <a:gridCol w="482600"/>
                <a:gridCol w="319620"/>
                <a:gridCol w="334430"/>
                <a:gridCol w="476250"/>
                <a:gridCol w="266704"/>
              </a:tblGrid>
              <a:tr h="370840">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18">
                  <a:txBody>
                    <a:bodyPr/>
                    <a:lstStyle/>
                    <a:p>
                      <a:pPr algn="ctr"/>
                      <a:r>
                        <a:rPr lang="en-US" sz="1400" dirty="0" smtClean="0">
                          <a:latin typeface="Arial"/>
                          <a:cs typeface="Arial"/>
                        </a:rPr>
                        <a:t>COLUMN</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370840">
                <a:tc>
                  <a:txBody>
                    <a:bodyPr/>
                    <a:lstStyle/>
                    <a:p>
                      <a:pPr algn="ctr"/>
                      <a:endParaRPr lang="en-US" sz="1400" b="1" dirty="0">
                        <a:solidFill>
                          <a:schemeClr val="bg1"/>
                        </a:solidFill>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3">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r>
              <a:tr h="370840">
                <a:tc>
                  <a:txBody>
                    <a:bodyPr/>
                    <a:lstStyle/>
                    <a:p>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i="1" dirty="0" smtClean="0">
                          <a:latin typeface="Arial"/>
                          <a:cs typeface="Arial"/>
                        </a:rPr>
                        <a:t>X</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$2</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i="1" dirty="0" smtClean="0">
                          <a:latin typeface="Arial"/>
                          <a:cs typeface="Arial"/>
                        </a:rPr>
                        <a:t>C</a:t>
                      </a:r>
                      <a:r>
                        <a:rPr lang="en-US" sz="1400" i="1" baseline="-25000" dirty="0" smtClean="0">
                          <a:latin typeface="Arial"/>
                          <a:cs typeface="Arial"/>
                        </a:rPr>
                        <a:t>j</a:t>
                      </a:r>
                      <a:r>
                        <a:rPr lang="en-US" sz="1400" i="1" baseline="0" dirty="0" smtClean="0">
                          <a:latin typeface="Arial"/>
                          <a:cs typeface="Arial"/>
                        </a:rPr>
                        <a:t> </a:t>
                      </a:r>
                      <a:r>
                        <a:rPr lang="en-US" sz="1400" baseline="0" dirty="0" smtClean="0">
                          <a:latin typeface="Arial"/>
                          <a:cs typeface="Arial"/>
                        </a:rPr>
                        <a:t>– </a:t>
                      </a:r>
                      <a:r>
                        <a:rPr lang="en-US" sz="1400" i="1" baseline="0" dirty="0" smtClean="0">
                          <a:latin typeface="Arial"/>
                          <a:cs typeface="Arial"/>
                        </a:rPr>
                        <a:t>Z</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r>
                        <a:rPr lang="en-US" sz="1400" dirty="0" smtClean="0">
                          <a:latin typeface="Arial"/>
                          <a:cs typeface="Arial"/>
                        </a:rPr>
                        <a:t>–$</a:t>
                      </a:r>
                      <a:r>
                        <a:rPr lang="en-US" sz="1400" i="1" dirty="0" smtClean="0">
                          <a:latin typeface="Arial"/>
                          <a:cs typeface="Arial"/>
                        </a:rPr>
                        <a:t>M</a:t>
                      </a:r>
                      <a:r>
                        <a:rPr lang="en-US" sz="1400" dirty="0" smtClean="0">
                          <a:latin typeface="Arial"/>
                          <a:cs typeface="Arial"/>
                        </a:rPr>
                        <a:t> + $5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r>
                        <a:rPr lang="en-US" sz="1400" dirty="0" smtClean="0">
                          <a:latin typeface="Arial"/>
                          <a:cs typeface="Arial"/>
                        </a:rPr>
                        <a:t>–$2</a:t>
                      </a:r>
                      <a:r>
                        <a:rPr lang="en-US" sz="1400" i="1" dirty="0" smtClean="0">
                          <a:latin typeface="Arial"/>
                          <a:cs typeface="Arial"/>
                        </a:rPr>
                        <a:t>M</a:t>
                      </a:r>
                      <a:r>
                        <a:rPr lang="en-US" sz="1400" dirty="0" smtClean="0">
                          <a:latin typeface="Arial"/>
                          <a:cs typeface="Arial"/>
                        </a:rPr>
                        <a:t> + $6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  $</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r>
              <a:rPr lang="en-US" smtClean="0">
                <a:latin typeface="Arial" charset="0"/>
                <a:cs typeface="Arial" charset="0"/>
              </a:rPr>
              <a:t>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3568B9C8-1C2B-46FC-80F2-D0268C2D2B87}" type="slidenum">
              <a:rPr lang="en-US"/>
              <a:pPr>
                <a:defRPr/>
              </a:pPr>
              <a:t>56</a:t>
            </a:fld>
            <a:endParaRPr lang="en-US"/>
          </a:p>
        </p:txBody>
      </p:sp>
      <p:graphicFrame>
        <p:nvGraphicFramePr>
          <p:cNvPr id="8" name="Table 7"/>
          <p:cNvGraphicFramePr>
            <a:graphicFrameLocks noGrp="1"/>
          </p:cNvGraphicFramePr>
          <p:nvPr/>
        </p:nvGraphicFramePr>
        <p:xfrm>
          <a:off x="635000" y="2149475"/>
          <a:ext cx="7848600" cy="3484563"/>
        </p:xfrm>
        <a:graphic>
          <a:graphicData uri="http://schemas.openxmlformats.org/drawingml/2006/table">
            <a:tbl>
              <a:tblPr firstRow="1" bandRow="1">
                <a:tableStyleId>{69012ECD-51FC-41F1-AA8D-1B2483CD663E}</a:tableStyleId>
              </a:tblPr>
              <a:tblGrid>
                <a:gridCol w="497947"/>
                <a:gridCol w="1254653"/>
                <a:gridCol w="1054100"/>
                <a:gridCol w="1168400"/>
                <a:gridCol w="469900"/>
                <a:gridCol w="660400"/>
                <a:gridCol w="520700"/>
                <a:gridCol w="546100"/>
                <a:gridCol w="1219200"/>
                <a:gridCol w="457204"/>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1,000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baseline="-25000" dirty="0" smtClean="0">
                          <a:latin typeface="Arial"/>
                          <a:cs typeface="Arial"/>
                        </a:rPr>
                        <a:t>1</a:t>
                      </a:r>
                      <a:endParaRPr lang="en-US" sz="1400" baseline="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300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150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$1,150</a:t>
                      </a:r>
                      <a:r>
                        <a:rPr lang="en-US" sz="1400" i="1" dirty="0" smtClean="0">
                          <a:latin typeface="Arial"/>
                          <a:cs typeface="Arial"/>
                        </a:rPr>
                        <a:t>M</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a:t>
                      </a:r>
                      <a:r>
                        <a:rPr lang="en-US" sz="1400" i="1" dirty="0" smtClean="0">
                          <a:latin typeface="Arial"/>
                          <a:cs typeface="Arial"/>
                        </a:rPr>
                        <a:t>M</a:t>
                      </a:r>
                      <a:r>
                        <a:rPr lang="en-US" sz="1400" dirty="0" smtClean="0">
                          <a:latin typeface="Arial"/>
                          <a:cs typeface="Arial"/>
                        </a:rPr>
                        <a:t> + $5</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–$2</a:t>
                      </a:r>
                      <a:r>
                        <a:rPr lang="en-US" sz="1400" i="1" dirty="0" smtClean="0">
                          <a:latin typeface="Arial"/>
                          <a:cs typeface="Arial"/>
                        </a:rPr>
                        <a:t>M</a:t>
                      </a:r>
                      <a:r>
                        <a:rPr lang="en-US" sz="1400" dirty="0" smtClean="0">
                          <a:latin typeface="Arial"/>
                          <a:cs typeface="Arial"/>
                        </a:rPr>
                        <a:t> + $6</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7" name="Group 6"/>
          <p:cNvGrpSpPr>
            <a:grpSpLocks/>
          </p:cNvGrpSpPr>
          <p:nvPr/>
        </p:nvGrpSpPr>
        <p:grpSpPr bwMode="auto">
          <a:xfrm>
            <a:off x="881063" y="2316163"/>
            <a:ext cx="1709737" cy="661987"/>
            <a:chOff x="845005" y="4065720"/>
            <a:chExt cx="1709391" cy="662176"/>
          </a:xfrm>
        </p:grpSpPr>
        <p:sp>
          <p:nvSpPr>
            <p:cNvPr id="82031"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82032" name="Line 24"/>
            <p:cNvSpPr>
              <a:spLocks noChangeShapeType="1"/>
            </p:cNvSpPr>
            <p:nvPr/>
          </p:nvSpPr>
          <p:spPr bwMode="auto">
            <a:xfrm>
              <a:off x="1022366" y="4065720"/>
              <a:ext cx="1532030" cy="0"/>
            </a:xfrm>
            <a:prstGeom prst="line">
              <a:avLst/>
            </a:prstGeom>
            <a:noFill/>
            <a:ln w="38100">
              <a:solidFill>
                <a:schemeClr val="tx1"/>
              </a:solidFill>
              <a:round/>
              <a:headEnd/>
              <a:tailEnd type="triangle" w="sm" len="med"/>
            </a:ln>
          </p:spPr>
          <p:txBody>
            <a:bodyPr/>
            <a:lstStyle/>
            <a:p>
              <a:endParaRPr lang="en-US"/>
            </a:p>
          </p:txBody>
        </p:sp>
      </p:grpSp>
      <p:grpSp>
        <p:nvGrpSpPr>
          <p:cNvPr id="11" name="Group 10"/>
          <p:cNvGrpSpPr>
            <a:grpSpLocks/>
          </p:cNvGrpSpPr>
          <p:nvPr/>
        </p:nvGrpSpPr>
        <p:grpSpPr bwMode="auto">
          <a:xfrm>
            <a:off x="3992563" y="5207000"/>
            <a:ext cx="1638300" cy="338138"/>
            <a:chOff x="2054042" y="5748893"/>
            <a:chExt cx="1638666" cy="338554"/>
          </a:xfrm>
        </p:grpSpPr>
        <p:sp>
          <p:nvSpPr>
            <p:cNvPr id="82029" name="TextBox 11"/>
            <p:cNvSpPr txBox="1">
              <a:spLocks noChangeArrowheads="1"/>
            </p:cNvSpPr>
            <p:nvPr/>
          </p:nvSpPr>
          <p:spPr bwMode="auto">
            <a:xfrm>
              <a:off x="2333442" y="5748893"/>
              <a:ext cx="1359266" cy="338554"/>
            </a:xfrm>
            <a:prstGeom prst="rect">
              <a:avLst/>
            </a:prstGeom>
            <a:noFill/>
            <a:ln w="9525">
              <a:noFill/>
              <a:miter lim="800000"/>
              <a:headEnd/>
              <a:tailEnd/>
            </a:ln>
          </p:spPr>
          <p:txBody>
            <a:bodyPr wrap="none">
              <a:spAutoFit/>
            </a:bodyPr>
            <a:lstStyle/>
            <a:p>
              <a:r>
                <a:rPr lang="en-US" sz="1600"/>
                <a:t>Pivot column</a:t>
              </a:r>
            </a:p>
          </p:txBody>
        </p:sp>
        <p:sp>
          <p:nvSpPr>
            <p:cNvPr id="13" name="Freeform 12"/>
            <p:cNvSpPr/>
            <p:nvPr/>
          </p:nvSpPr>
          <p:spPr>
            <a:xfrm>
              <a:off x="2054042" y="5785451"/>
              <a:ext cx="287401" cy="160534"/>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14" name="Group 13"/>
          <p:cNvGrpSpPr>
            <a:grpSpLocks/>
          </p:cNvGrpSpPr>
          <p:nvPr/>
        </p:nvGrpSpPr>
        <p:grpSpPr bwMode="auto">
          <a:xfrm>
            <a:off x="7624763" y="3738563"/>
            <a:ext cx="1292225" cy="339725"/>
            <a:chOff x="7370160" y="4729902"/>
            <a:chExt cx="1293103" cy="338554"/>
          </a:xfrm>
        </p:grpSpPr>
        <p:sp>
          <p:nvSpPr>
            <p:cNvPr id="82027" name="TextBox 14"/>
            <p:cNvSpPr txBox="1">
              <a:spLocks noChangeArrowheads="1"/>
            </p:cNvSpPr>
            <p:nvPr/>
          </p:nvSpPr>
          <p:spPr bwMode="auto">
            <a:xfrm>
              <a:off x="7634816" y="4729902"/>
              <a:ext cx="1028447" cy="338554"/>
            </a:xfrm>
            <a:prstGeom prst="rect">
              <a:avLst/>
            </a:prstGeom>
            <a:noFill/>
            <a:ln w="9525">
              <a:noFill/>
              <a:miter lim="800000"/>
              <a:headEnd/>
              <a:tailEnd/>
            </a:ln>
          </p:spPr>
          <p:txBody>
            <a:bodyPr wrap="none">
              <a:spAutoFit/>
            </a:bodyPr>
            <a:lstStyle/>
            <a:p>
              <a:r>
                <a:rPr lang="en-US" sz="1600"/>
                <a:t>Pivot row</a:t>
              </a:r>
            </a:p>
          </p:txBody>
        </p:sp>
        <p:sp>
          <p:nvSpPr>
            <p:cNvPr id="16" name="Freeform 15"/>
            <p:cNvSpPr/>
            <p:nvPr/>
          </p:nvSpPr>
          <p:spPr>
            <a:xfrm>
              <a:off x="7370160" y="4913417"/>
              <a:ext cx="287532"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17" name="Group 16"/>
          <p:cNvGrpSpPr>
            <a:grpSpLocks/>
          </p:cNvGrpSpPr>
          <p:nvPr/>
        </p:nvGrpSpPr>
        <p:grpSpPr bwMode="auto">
          <a:xfrm>
            <a:off x="3878263" y="3802063"/>
            <a:ext cx="1858962" cy="612775"/>
            <a:chOff x="4450108" y="4729902"/>
            <a:chExt cx="1857875" cy="612692"/>
          </a:xfrm>
        </p:grpSpPr>
        <p:sp>
          <p:nvSpPr>
            <p:cNvPr id="82024" name="TextBox 17"/>
            <p:cNvSpPr txBox="1">
              <a:spLocks noChangeArrowheads="1"/>
            </p:cNvSpPr>
            <p:nvPr/>
          </p:nvSpPr>
          <p:spPr bwMode="auto">
            <a:xfrm>
              <a:off x="4914452" y="5004040"/>
              <a:ext cx="1393531" cy="338554"/>
            </a:xfrm>
            <a:prstGeom prst="rect">
              <a:avLst/>
            </a:prstGeom>
            <a:noFill/>
            <a:ln w="9525">
              <a:noFill/>
              <a:miter lim="800000"/>
              <a:headEnd/>
              <a:tailEnd/>
            </a:ln>
          </p:spPr>
          <p:txBody>
            <a:bodyPr wrap="none">
              <a:spAutoFit/>
            </a:bodyPr>
            <a:lstStyle/>
            <a:p>
              <a:r>
                <a:rPr lang="en-US" sz="1600"/>
                <a:t>Pivot number</a:t>
              </a:r>
            </a:p>
          </p:txBody>
        </p:sp>
        <p:sp>
          <p:nvSpPr>
            <p:cNvPr id="19" name="Oval 18"/>
            <p:cNvSpPr/>
            <p:nvPr/>
          </p:nvSpPr>
          <p:spPr>
            <a:xfrm>
              <a:off x="4450108" y="4729902"/>
              <a:ext cx="304622" cy="304759"/>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dirty="0">
                <a:latin typeface="Arial"/>
                <a:cs typeface="Arial"/>
              </a:endParaRPr>
            </a:p>
          </p:txBody>
        </p:sp>
        <p:sp>
          <p:nvSpPr>
            <p:cNvPr id="20" name="Freeform 19"/>
            <p:cNvSpPr/>
            <p:nvPr/>
          </p:nvSpPr>
          <p:spPr>
            <a:xfrm rot="2100484">
              <a:off x="4707133" y="5110850"/>
              <a:ext cx="287169"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sp>
        <p:nvSpPr>
          <p:cNvPr id="21" name="Text Box 15"/>
          <p:cNvSpPr txBox="1">
            <a:spLocks noChangeArrowheads="1"/>
          </p:cNvSpPr>
          <p:nvPr/>
        </p:nvSpPr>
        <p:spPr bwMode="auto">
          <a:xfrm>
            <a:off x="635000" y="1417638"/>
            <a:ext cx="73660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M7.7 – Initial Simplex Tableau for the Muddy River Chemical Corporation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00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par>
                                <p:cTn id="8" presetID="18" presetClass="entr" presetSubtype="6"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strips(downRight)">
                                      <p:cBhvr>
                                        <p:cTn id="10" dur="1000"/>
                                        <p:tgtEl>
                                          <p:spTgt spid="7"/>
                                        </p:tgtEl>
                                      </p:cBhvr>
                                    </p:animEffect>
                                  </p:childTnLst>
                                </p:cTn>
                              </p:par>
                            </p:childTnLst>
                          </p:cTn>
                        </p:par>
                        <p:par>
                          <p:cTn id="11" fill="hold">
                            <p:stCondLst>
                              <p:cond delay="4000"/>
                            </p:stCondLst>
                            <p:childTnLst>
                              <p:par>
                                <p:cTn id="12" presetID="16" presetClass="entr" presetSubtype="37" fill="hold" nodeType="afterEffect">
                                  <p:stCondLst>
                                    <p:cond delay="1000"/>
                                  </p:stCondLst>
                                  <p:childTnLst>
                                    <p:set>
                                      <p:cBhvr>
                                        <p:cTn id="13" dur="1" fill="hold">
                                          <p:stCondLst>
                                            <p:cond delay="0"/>
                                          </p:stCondLst>
                                        </p:cTn>
                                        <p:tgtEl>
                                          <p:spTgt spid="14"/>
                                        </p:tgtEl>
                                        <p:attrNameLst>
                                          <p:attrName>style.visibility</p:attrName>
                                        </p:attrNameLst>
                                      </p:cBhvr>
                                      <p:to>
                                        <p:strVal val="visible"/>
                                      </p:to>
                                    </p:set>
                                    <p:animEffect transition="in" filter="barn(outVertical)">
                                      <p:cBhvr>
                                        <p:cTn id="14" dur="1000"/>
                                        <p:tgtEl>
                                          <p:spTgt spid="14"/>
                                        </p:tgtEl>
                                      </p:cBhvr>
                                    </p:animEffect>
                                  </p:childTnLst>
                                </p:cTn>
                              </p:par>
                              <p:par>
                                <p:cTn id="15" presetID="16" presetClass="entr" presetSubtype="37" fill="hold" nodeType="withEffect">
                                  <p:stCondLst>
                                    <p:cond delay="1000"/>
                                  </p:stCondLst>
                                  <p:childTnLst>
                                    <p:set>
                                      <p:cBhvr>
                                        <p:cTn id="16" dur="1" fill="hold">
                                          <p:stCondLst>
                                            <p:cond delay="0"/>
                                          </p:stCondLst>
                                        </p:cTn>
                                        <p:tgtEl>
                                          <p:spTgt spid="17"/>
                                        </p:tgtEl>
                                        <p:attrNameLst>
                                          <p:attrName>style.visibility</p:attrName>
                                        </p:attrNameLst>
                                      </p:cBhvr>
                                      <p:to>
                                        <p:strVal val="visible"/>
                                      </p:to>
                                    </p:set>
                                    <p:animEffect transition="in" filter="barn(outVertical)">
                                      <p:cBhvr>
                                        <p:cTn id="17" dur="1000"/>
                                        <p:tgtEl>
                                          <p:spTgt spid="17"/>
                                        </p:tgtEl>
                                      </p:cBhvr>
                                    </p:animEffect>
                                  </p:childTnLst>
                                </p:cTn>
                              </p:par>
                              <p:par>
                                <p:cTn id="18" presetID="16" presetClass="entr" presetSubtype="37" fill="hold" nodeType="withEffect">
                                  <p:stCondLst>
                                    <p:cond delay="1000"/>
                                  </p:stCondLst>
                                  <p:childTnLst>
                                    <p:set>
                                      <p:cBhvr>
                                        <p:cTn id="19" dur="1" fill="hold">
                                          <p:stCondLst>
                                            <p:cond delay="0"/>
                                          </p:stCondLst>
                                        </p:cTn>
                                        <p:tgtEl>
                                          <p:spTgt spid="11"/>
                                        </p:tgtEl>
                                        <p:attrNameLst>
                                          <p:attrName>style.visibility</p:attrName>
                                        </p:attrNameLst>
                                      </p:cBhvr>
                                      <p:to>
                                        <p:strVal val="visible"/>
                                      </p:to>
                                    </p:set>
                                    <p:animEffect transition="in" filter="barn(outVertical)">
                                      <p:cBhvr>
                                        <p:cTn id="20" dur="1000"/>
                                        <p:tgtEl>
                                          <p:spTgt spid="11"/>
                                        </p:tgtEl>
                                      </p:cBhvr>
                                    </p:animEffect>
                                  </p:childTnLst>
                                </p:cTn>
                              </p:par>
                            </p:childTnLst>
                          </p:cTn>
                        </p:par>
                        <p:par>
                          <p:cTn id="21" fill="hold">
                            <p:stCondLst>
                              <p:cond delay="6000"/>
                            </p:stCondLst>
                            <p:childTnLst>
                              <p:par>
                                <p:cTn id="22" presetID="22" presetClass="entr" presetSubtype="8"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65" name="Title 1"/>
          <p:cNvSpPr>
            <a:spLocks noGrp="1"/>
          </p:cNvSpPr>
          <p:nvPr>
            <p:ph type="title"/>
          </p:nvPr>
        </p:nvSpPr>
        <p:spPr/>
        <p:txBody>
          <a:bodyPr/>
          <a:lstStyle/>
          <a:p>
            <a:r>
              <a:rPr lang="en-US" smtClean="0">
                <a:latin typeface="Arial" charset="0"/>
                <a:cs typeface="Arial" charset="0"/>
              </a:rPr>
              <a:t>First Simplex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6AA7BE50-66B6-475D-93C8-D7C559D43AAE}" type="slidenum">
              <a:rPr lang="en-US"/>
              <a:pPr>
                <a:defRPr/>
              </a:pPr>
              <a:t>57</a:t>
            </a:fld>
            <a:endParaRPr lang="en-US"/>
          </a:p>
        </p:txBody>
      </p:sp>
      <p:graphicFrame>
        <p:nvGraphicFramePr>
          <p:cNvPr id="8" name="Table 7"/>
          <p:cNvGraphicFramePr>
            <a:graphicFrameLocks noGrp="1"/>
          </p:cNvGraphicFramePr>
          <p:nvPr/>
        </p:nvGraphicFramePr>
        <p:xfrm>
          <a:off x="635000" y="2149475"/>
          <a:ext cx="7848600" cy="3484563"/>
        </p:xfrm>
        <a:graphic>
          <a:graphicData uri="http://schemas.openxmlformats.org/drawingml/2006/table">
            <a:tbl>
              <a:tblPr firstRow="1" bandRow="1">
                <a:tableStyleId>{69012ECD-51FC-41F1-AA8D-1B2483CD663E}</a:tableStyleId>
              </a:tblPr>
              <a:tblGrid>
                <a:gridCol w="497947"/>
                <a:gridCol w="1254653"/>
                <a:gridCol w="1054100"/>
                <a:gridCol w="1168400"/>
                <a:gridCol w="469900"/>
                <a:gridCol w="660400"/>
                <a:gridCol w="520700"/>
                <a:gridCol w="546100"/>
                <a:gridCol w="1219200"/>
                <a:gridCol w="457204"/>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1,000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baseline="-25000" dirty="0" smtClean="0">
                          <a:latin typeface="Arial"/>
                          <a:cs typeface="Arial"/>
                        </a:rPr>
                        <a:t>1</a:t>
                      </a:r>
                      <a:endParaRPr lang="en-US" sz="1400" baseline="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300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150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$1,150</a:t>
                      </a:r>
                      <a:r>
                        <a:rPr lang="en-US" sz="1400" i="1" dirty="0" smtClean="0">
                          <a:latin typeface="Arial"/>
                          <a:cs typeface="Arial"/>
                        </a:rPr>
                        <a:t>M</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a:t>
                      </a:r>
                      <a:r>
                        <a:rPr lang="en-US" sz="1400" i="1" dirty="0" smtClean="0">
                          <a:latin typeface="Arial"/>
                          <a:cs typeface="Arial"/>
                        </a:rPr>
                        <a:t>M</a:t>
                      </a:r>
                      <a:r>
                        <a:rPr lang="en-US" sz="1400" dirty="0" smtClean="0">
                          <a:latin typeface="Arial"/>
                          <a:cs typeface="Arial"/>
                        </a:rPr>
                        <a:t> + $5</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–$2</a:t>
                      </a:r>
                      <a:r>
                        <a:rPr lang="en-US" sz="1400" i="1" dirty="0" smtClean="0">
                          <a:latin typeface="Arial"/>
                          <a:cs typeface="Arial"/>
                        </a:rPr>
                        <a:t>M</a:t>
                      </a:r>
                      <a:r>
                        <a:rPr lang="en-US" sz="1400" dirty="0" smtClean="0">
                          <a:latin typeface="Arial"/>
                          <a:cs typeface="Arial"/>
                        </a:rPr>
                        <a:t> + $6</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21663" name="Group 6"/>
          <p:cNvGrpSpPr>
            <a:grpSpLocks/>
          </p:cNvGrpSpPr>
          <p:nvPr/>
        </p:nvGrpSpPr>
        <p:grpSpPr bwMode="auto">
          <a:xfrm>
            <a:off x="881063" y="2316163"/>
            <a:ext cx="1709737" cy="661987"/>
            <a:chOff x="845005" y="4065720"/>
            <a:chExt cx="1709391" cy="662176"/>
          </a:xfrm>
        </p:grpSpPr>
        <p:sp>
          <p:nvSpPr>
            <p:cNvPr id="21678"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21679" name="Line 24"/>
            <p:cNvSpPr>
              <a:spLocks noChangeShapeType="1"/>
            </p:cNvSpPr>
            <p:nvPr/>
          </p:nvSpPr>
          <p:spPr bwMode="auto">
            <a:xfrm>
              <a:off x="1022366" y="4065720"/>
              <a:ext cx="1532030" cy="0"/>
            </a:xfrm>
            <a:prstGeom prst="line">
              <a:avLst/>
            </a:prstGeom>
            <a:noFill/>
            <a:ln w="38100">
              <a:solidFill>
                <a:schemeClr val="tx1"/>
              </a:solidFill>
              <a:round/>
              <a:headEnd/>
              <a:tailEnd type="triangle" w="sm" len="med"/>
            </a:ln>
          </p:spPr>
          <p:txBody>
            <a:bodyPr/>
            <a:lstStyle/>
            <a:p>
              <a:endParaRPr lang="en-US"/>
            </a:p>
          </p:txBody>
        </p:sp>
      </p:grpSp>
      <p:grpSp>
        <p:nvGrpSpPr>
          <p:cNvPr id="21664" name="Group 10"/>
          <p:cNvGrpSpPr>
            <a:grpSpLocks/>
          </p:cNvGrpSpPr>
          <p:nvPr/>
        </p:nvGrpSpPr>
        <p:grpSpPr bwMode="auto">
          <a:xfrm>
            <a:off x="3992563" y="5207000"/>
            <a:ext cx="1638300" cy="338138"/>
            <a:chOff x="2054042" y="5748893"/>
            <a:chExt cx="1638666" cy="338554"/>
          </a:xfrm>
        </p:grpSpPr>
        <p:sp>
          <p:nvSpPr>
            <p:cNvPr id="21676" name="TextBox 11"/>
            <p:cNvSpPr txBox="1">
              <a:spLocks noChangeArrowheads="1"/>
            </p:cNvSpPr>
            <p:nvPr/>
          </p:nvSpPr>
          <p:spPr bwMode="auto">
            <a:xfrm>
              <a:off x="2333442" y="5748893"/>
              <a:ext cx="1359266" cy="338554"/>
            </a:xfrm>
            <a:prstGeom prst="rect">
              <a:avLst/>
            </a:prstGeom>
            <a:noFill/>
            <a:ln w="9525">
              <a:noFill/>
              <a:miter lim="800000"/>
              <a:headEnd/>
              <a:tailEnd/>
            </a:ln>
          </p:spPr>
          <p:txBody>
            <a:bodyPr wrap="none">
              <a:spAutoFit/>
            </a:bodyPr>
            <a:lstStyle/>
            <a:p>
              <a:r>
                <a:rPr lang="en-US" sz="1600"/>
                <a:t>Pivot column</a:t>
              </a:r>
            </a:p>
          </p:txBody>
        </p:sp>
        <p:sp>
          <p:nvSpPr>
            <p:cNvPr id="13" name="Freeform 12"/>
            <p:cNvSpPr/>
            <p:nvPr/>
          </p:nvSpPr>
          <p:spPr>
            <a:xfrm>
              <a:off x="2054042" y="5785451"/>
              <a:ext cx="287401" cy="160534"/>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21665" name="Group 13"/>
          <p:cNvGrpSpPr>
            <a:grpSpLocks/>
          </p:cNvGrpSpPr>
          <p:nvPr/>
        </p:nvGrpSpPr>
        <p:grpSpPr bwMode="auto">
          <a:xfrm>
            <a:off x="7624763" y="3738563"/>
            <a:ext cx="1292225" cy="339725"/>
            <a:chOff x="7370160" y="4729902"/>
            <a:chExt cx="1293103" cy="338554"/>
          </a:xfrm>
        </p:grpSpPr>
        <p:sp>
          <p:nvSpPr>
            <p:cNvPr id="21674" name="TextBox 14"/>
            <p:cNvSpPr txBox="1">
              <a:spLocks noChangeArrowheads="1"/>
            </p:cNvSpPr>
            <p:nvPr/>
          </p:nvSpPr>
          <p:spPr bwMode="auto">
            <a:xfrm>
              <a:off x="7634816" y="4729902"/>
              <a:ext cx="1028447" cy="338554"/>
            </a:xfrm>
            <a:prstGeom prst="rect">
              <a:avLst/>
            </a:prstGeom>
            <a:noFill/>
            <a:ln w="9525">
              <a:noFill/>
              <a:miter lim="800000"/>
              <a:headEnd/>
              <a:tailEnd/>
            </a:ln>
          </p:spPr>
          <p:txBody>
            <a:bodyPr wrap="none">
              <a:spAutoFit/>
            </a:bodyPr>
            <a:lstStyle/>
            <a:p>
              <a:r>
                <a:rPr lang="en-US" sz="1600"/>
                <a:t>Pivot row</a:t>
              </a:r>
            </a:p>
          </p:txBody>
        </p:sp>
        <p:sp>
          <p:nvSpPr>
            <p:cNvPr id="16" name="Freeform 15"/>
            <p:cNvSpPr/>
            <p:nvPr/>
          </p:nvSpPr>
          <p:spPr>
            <a:xfrm>
              <a:off x="7370160" y="4913417"/>
              <a:ext cx="287532"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21666" name="Group 16"/>
          <p:cNvGrpSpPr>
            <a:grpSpLocks/>
          </p:cNvGrpSpPr>
          <p:nvPr/>
        </p:nvGrpSpPr>
        <p:grpSpPr bwMode="auto">
          <a:xfrm>
            <a:off x="3878263" y="3802063"/>
            <a:ext cx="1858962" cy="612775"/>
            <a:chOff x="4450108" y="4729902"/>
            <a:chExt cx="1857875" cy="612692"/>
          </a:xfrm>
        </p:grpSpPr>
        <p:sp>
          <p:nvSpPr>
            <p:cNvPr id="21671" name="TextBox 17"/>
            <p:cNvSpPr txBox="1">
              <a:spLocks noChangeArrowheads="1"/>
            </p:cNvSpPr>
            <p:nvPr/>
          </p:nvSpPr>
          <p:spPr bwMode="auto">
            <a:xfrm>
              <a:off x="4914452" y="5004040"/>
              <a:ext cx="1393531" cy="338554"/>
            </a:xfrm>
            <a:prstGeom prst="rect">
              <a:avLst/>
            </a:prstGeom>
            <a:noFill/>
            <a:ln w="9525">
              <a:noFill/>
              <a:miter lim="800000"/>
              <a:headEnd/>
              <a:tailEnd/>
            </a:ln>
          </p:spPr>
          <p:txBody>
            <a:bodyPr wrap="none">
              <a:spAutoFit/>
            </a:bodyPr>
            <a:lstStyle/>
            <a:p>
              <a:r>
                <a:rPr lang="en-US" sz="1600"/>
                <a:t>Pivot number</a:t>
              </a:r>
            </a:p>
          </p:txBody>
        </p:sp>
        <p:sp>
          <p:nvSpPr>
            <p:cNvPr id="19" name="Oval 18"/>
            <p:cNvSpPr/>
            <p:nvPr/>
          </p:nvSpPr>
          <p:spPr>
            <a:xfrm>
              <a:off x="4450108" y="4729902"/>
              <a:ext cx="304622" cy="304759"/>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dirty="0">
                <a:latin typeface="Arial"/>
                <a:cs typeface="Arial"/>
              </a:endParaRPr>
            </a:p>
          </p:txBody>
        </p:sp>
        <p:sp>
          <p:nvSpPr>
            <p:cNvPr id="20" name="Freeform 19"/>
            <p:cNvSpPr/>
            <p:nvPr/>
          </p:nvSpPr>
          <p:spPr>
            <a:xfrm rot="2100484">
              <a:off x="4707133" y="5110850"/>
              <a:ext cx="287169"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21667" name="Group 22"/>
          <p:cNvGrpSpPr>
            <a:grpSpLocks/>
          </p:cNvGrpSpPr>
          <p:nvPr/>
        </p:nvGrpSpPr>
        <p:grpSpPr bwMode="auto">
          <a:xfrm>
            <a:off x="2654300" y="598488"/>
            <a:ext cx="3911600" cy="5024437"/>
            <a:chOff x="-635000" y="609600"/>
            <a:chExt cx="3911600" cy="5024119"/>
          </a:xfrm>
        </p:grpSpPr>
        <p:sp>
          <p:nvSpPr>
            <p:cNvPr id="22" name="Rectangle 21"/>
            <p:cNvSpPr/>
            <p:nvPr/>
          </p:nvSpPr>
          <p:spPr>
            <a:xfrm>
              <a:off x="-635000" y="609600"/>
              <a:ext cx="3911600" cy="5024119"/>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21669" name="Group 20"/>
            <p:cNvGrpSpPr>
              <a:grpSpLocks/>
            </p:cNvGrpSpPr>
            <p:nvPr/>
          </p:nvGrpSpPr>
          <p:grpSpPr bwMode="auto">
            <a:xfrm>
              <a:off x="38100" y="1203325"/>
              <a:ext cx="2565400" cy="3836669"/>
              <a:chOff x="-215900" y="1016000"/>
              <a:chExt cx="2565400" cy="3836669"/>
            </a:xfrm>
          </p:grpSpPr>
          <p:graphicFrame>
            <p:nvGraphicFramePr>
              <p:cNvPr id="21564" name="Object 60"/>
              <p:cNvGraphicFramePr>
                <a:graphicFrameLocks noChangeAspect="1"/>
              </p:cNvGraphicFramePr>
              <p:nvPr/>
            </p:nvGraphicFramePr>
            <p:xfrm>
              <a:off x="-215900" y="1766569"/>
              <a:ext cx="2565400" cy="3086100"/>
            </p:xfrm>
            <a:graphic>
              <a:graphicData uri="http://schemas.openxmlformats.org/presentationml/2006/ole">
                <p:oleObj spid="_x0000_s21564" name="Equation" r:id="rId3" imgW="2550600" imgH="3071880" progId="Equation.3">
                  <p:embed/>
                </p:oleObj>
              </a:graphicData>
            </a:graphic>
          </p:graphicFrame>
          <p:sp>
            <p:nvSpPr>
              <p:cNvPr id="21670" name="TextBox 5"/>
              <p:cNvSpPr txBox="1">
                <a:spLocks noChangeArrowheads="1"/>
              </p:cNvSpPr>
              <p:nvPr/>
            </p:nvSpPr>
            <p:spPr bwMode="auto">
              <a:xfrm>
                <a:off x="-215900" y="1016000"/>
                <a:ext cx="2326278" cy="461665"/>
              </a:xfrm>
              <a:prstGeom prst="rect">
                <a:avLst/>
              </a:prstGeom>
              <a:noFill/>
              <a:ln w="9525">
                <a:noFill/>
                <a:miter lim="800000"/>
                <a:headEnd/>
                <a:tailEnd/>
              </a:ln>
            </p:spPr>
            <p:txBody>
              <a:bodyPr wrap="none">
                <a:spAutoFit/>
              </a:bodyPr>
              <a:lstStyle/>
              <a:p>
                <a:r>
                  <a:rPr lang="en-US" sz="2400"/>
                  <a:t>In vector format</a:t>
                </a:r>
              </a:p>
            </p:txBody>
          </p:sp>
        </p:grpSp>
      </p:grpSp>
    </p:spTree>
  </p:cSld>
  <p:clrMapOvr>
    <a:masterClrMapping/>
  </p:clrMapOvr>
  <p:transition spd="slow">
    <p:strips dir="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90" name="Title 1"/>
          <p:cNvSpPr>
            <a:spLocks noGrp="1"/>
          </p:cNvSpPr>
          <p:nvPr>
            <p:ph type="title"/>
          </p:nvPr>
        </p:nvSpPr>
        <p:spPr/>
        <p:txBody>
          <a:bodyPr/>
          <a:lstStyle/>
          <a:p>
            <a:r>
              <a:rPr lang="en-US" smtClean="0">
                <a:latin typeface="Arial" charset="0"/>
                <a:cs typeface="Arial" charset="0"/>
              </a:rPr>
              <a:t>Developing a Second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AE5D66F3-06E9-4686-BE44-C8FCC5BD6533}" type="slidenum">
              <a:rPr lang="en-US"/>
              <a:pPr>
                <a:defRPr/>
              </a:pPr>
              <a:t>58</a:t>
            </a:fld>
            <a:endParaRPr lang="en-US"/>
          </a:p>
        </p:txBody>
      </p:sp>
      <p:graphicFrame>
        <p:nvGraphicFramePr>
          <p:cNvPr id="6" name="Object 61"/>
          <p:cNvGraphicFramePr>
            <a:graphicFrameLocks noChangeAspect="1"/>
          </p:cNvGraphicFramePr>
          <p:nvPr/>
        </p:nvGraphicFramePr>
        <p:xfrm>
          <a:off x="590550" y="1506538"/>
          <a:ext cx="3975100" cy="1917700"/>
        </p:xfrm>
        <a:graphic>
          <a:graphicData uri="http://schemas.openxmlformats.org/presentationml/2006/ole">
            <p:oleObj spid="_x0000_s22589" name="Equation" r:id="rId3" imgW="3958560" imgH="1901520" progId="Equation.3">
              <p:embed/>
            </p:oleObj>
          </a:graphicData>
        </a:graphic>
      </p:graphicFrame>
      <p:sp>
        <p:nvSpPr>
          <p:cNvPr id="7" name="TextBox 6"/>
          <p:cNvSpPr txBox="1">
            <a:spLocks noChangeArrowheads="1"/>
          </p:cNvSpPr>
          <p:nvPr/>
        </p:nvSpPr>
        <p:spPr bwMode="auto">
          <a:xfrm>
            <a:off x="815975" y="3424238"/>
            <a:ext cx="7446963" cy="2797175"/>
          </a:xfrm>
          <a:prstGeom prst="rect">
            <a:avLst/>
          </a:prstGeom>
          <a:noFill/>
          <a:ln w="9525">
            <a:noFill/>
            <a:miter lim="800000"/>
            <a:headEnd/>
            <a:tailEnd/>
          </a:ln>
        </p:spPr>
        <p:txBody>
          <a:bodyPr>
            <a:spAutoFit/>
          </a:bodyPr>
          <a:lstStyle/>
          <a:p>
            <a:pPr>
              <a:spcAft>
                <a:spcPts val="300"/>
              </a:spcAft>
              <a:tabLst>
                <a:tab pos="1701800" algn="ctr"/>
                <a:tab pos="4749800" algn="ctr"/>
              </a:tabLst>
            </a:pPr>
            <a:r>
              <a:rPr lang="en-US" sz="2000"/>
              <a:t>	</a:t>
            </a:r>
            <a:r>
              <a:rPr lang="en-US" sz="2000" i="1" u="sng"/>
              <a:t>A</a:t>
            </a:r>
            <a:r>
              <a:rPr lang="en-US" sz="2000" u="sng" baseline="-25000"/>
              <a:t>1</a:t>
            </a:r>
            <a:r>
              <a:rPr lang="en-US" sz="2000" u="sng"/>
              <a:t> </a:t>
            </a:r>
            <a:r>
              <a:rPr lang="en-US" sz="2000" i="1" u="sng"/>
              <a:t>Row</a:t>
            </a:r>
            <a:r>
              <a:rPr lang="en-US" sz="2000"/>
              <a:t>	</a:t>
            </a:r>
            <a:r>
              <a:rPr lang="en-US" sz="2000" i="1" u="sng"/>
              <a:t>S</a:t>
            </a:r>
            <a:r>
              <a:rPr lang="en-US" sz="2000" u="sng" baseline="-25000"/>
              <a:t>1</a:t>
            </a:r>
            <a:r>
              <a:rPr lang="en-US" sz="2000" u="sng"/>
              <a:t> </a:t>
            </a:r>
            <a:r>
              <a:rPr lang="en-US" sz="2000" i="1" u="sng"/>
              <a:t>Row</a:t>
            </a:r>
          </a:p>
          <a:p>
            <a:pPr>
              <a:spcAft>
                <a:spcPts val="300"/>
              </a:spcAft>
              <a:tabLst>
                <a:tab pos="1701800" algn="ctr"/>
                <a:tab pos="4749800" algn="ctr"/>
              </a:tabLst>
            </a:pPr>
            <a:r>
              <a:rPr lang="en-US" sz="2000"/>
              <a:t>	 1 = 1 – (1)(0)	1 =	1 – (0)(0)</a:t>
            </a:r>
          </a:p>
          <a:p>
            <a:pPr>
              <a:spcAft>
                <a:spcPts val="300"/>
              </a:spcAft>
              <a:tabLst>
                <a:tab pos="1701800" algn="ctr"/>
                <a:tab pos="4749800" algn="ctr"/>
              </a:tabLst>
            </a:pPr>
            <a:r>
              <a:rPr lang="en-US" sz="2000"/>
              <a:t>	 0 = 1 – (1)(1)	0 =	0 – (0)(1)</a:t>
            </a:r>
          </a:p>
          <a:p>
            <a:pPr>
              <a:spcAft>
                <a:spcPts val="300"/>
              </a:spcAft>
              <a:tabLst>
                <a:tab pos="1701800" algn="ctr"/>
                <a:tab pos="4749800" algn="ctr"/>
              </a:tabLst>
            </a:pPr>
            <a:r>
              <a:rPr lang="en-US" sz="2000"/>
              <a:t>	 0 = 0 – (1)(0)	1 =	1 – (0)(0)</a:t>
            </a:r>
          </a:p>
          <a:p>
            <a:pPr>
              <a:spcAft>
                <a:spcPts val="300"/>
              </a:spcAft>
              <a:tabLst>
                <a:tab pos="1701800" algn="ctr"/>
                <a:tab pos="4749800" algn="ctr"/>
              </a:tabLst>
            </a:pPr>
            <a:r>
              <a:rPr lang="en-US" sz="2000"/>
              <a:t>	   1 = 0 – (1)(–1)	0 =	0 – (0)(–1)</a:t>
            </a:r>
          </a:p>
          <a:p>
            <a:pPr>
              <a:spcAft>
                <a:spcPts val="300"/>
              </a:spcAft>
              <a:tabLst>
                <a:tab pos="1701800" algn="ctr"/>
                <a:tab pos="4749800" algn="ctr"/>
              </a:tabLst>
            </a:pPr>
            <a:r>
              <a:rPr lang="en-US" sz="2000"/>
              <a:t>	 1 = 1 – (1)(0)	0 =	0 – (0)(0)</a:t>
            </a:r>
          </a:p>
          <a:p>
            <a:pPr>
              <a:spcAft>
                <a:spcPts val="300"/>
              </a:spcAft>
              <a:tabLst>
                <a:tab pos="1701800" algn="ctr"/>
                <a:tab pos="4749800" algn="ctr"/>
              </a:tabLst>
            </a:pPr>
            <a:r>
              <a:rPr lang="en-US" sz="2000"/>
              <a:t>            –1 = 0 – (1)(1)	0 =	0 – (0)(1)</a:t>
            </a:r>
          </a:p>
          <a:p>
            <a:pPr>
              <a:spcAft>
                <a:spcPts val="300"/>
              </a:spcAft>
              <a:tabLst>
                <a:tab pos="1701800" algn="ctr"/>
                <a:tab pos="4749800" algn="ctr"/>
              </a:tabLst>
            </a:pPr>
            <a:r>
              <a:rPr lang="en-US" sz="2000"/>
              <a:t>	          </a:t>
            </a:r>
            <a:r>
              <a:rPr lang="en-US" sz="2000" u="sng"/>
              <a:t>850 = 1,000 – (1)(150)</a:t>
            </a:r>
            <a:r>
              <a:rPr lang="en-US" sz="2000"/>
              <a:t>               </a:t>
            </a:r>
            <a:r>
              <a:rPr lang="en-US" sz="2000" u="sng"/>
              <a:t>300 =	300 – (0)(150)</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smtClean="0">
                <a:latin typeface="Arial" charset="0"/>
                <a:cs typeface="Arial" charset="0"/>
              </a:rPr>
              <a:t>Developing a Second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DD55949F-3049-42A4-A847-50320E427DFA}" type="slidenum">
              <a:rPr lang="en-US"/>
              <a:pPr>
                <a:defRPr/>
              </a:pPr>
              <a:t>59</a:t>
            </a:fld>
            <a:endParaRPr lang="en-US"/>
          </a:p>
        </p:txBody>
      </p:sp>
      <p:graphicFrame>
        <p:nvGraphicFramePr>
          <p:cNvPr id="22" name="Table 21"/>
          <p:cNvGraphicFramePr>
            <a:graphicFrameLocks noGrp="1"/>
          </p:cNvGraphicFramePr>
          <p:nvPr/>
        </p:nvGraphicFramePr>
        <p:xfrm>
          <a:off x="457200" y="4287838"/>
          <a:ext cx="8147050" cy="1854200"/>
        </p:xfrm>
        <a:graphic>
          <a:graphicData uri="http://schemas.openxmlformats.org/drawingml/2006/table">
            <a:tbl>
              <a:tblPr firstRow="1" bandRow="1">
                <a:tableStyleId>{69012ECD-51FC-41F1-AA8D-1B2483CD663E}</a:tableStyleId>
              </a:tblPr>
              <a:tblGrid>
                <a:gridCol w="1651000"/>
                <a:gridCol w="260350"/>
                <a:gridCol w="533400"/>
                <a:gridCol w="356870"/>
                <a:gridCol w="208280"/>
                <a:gridCol w="469900"/>
                <a:gridCol w="208280"/>
                <a:gridCol w="236220"/>
                <a:gridCol w="406400"/>
                <a:gridCol w="228600"/>
                <a:gridCol w="208280"/>
                <a:gridCol w="959485"/>
                <a:gridCol w="208280"/>
                <a:gridCol w="208280"/>
                <a:gridCol w="485775"/>
                <a:gridCol w="208280"/>
                <a:gridCol w="208280"/>
                <a:gridCol w="833755"/>
                <a:gridCol w="266704"/>
              </a:tblGrid>
              <a:tr h="370840">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18">
                  <a:txBody>
                    <a:bodyPr/>
                    <a:lstStyle/>
                    <a:p>
                      <a:pPr algn="ctr"/>
                      <a:r>
                        <a:rPr lang="en-US" sz="1400" dirty="0" smtClean="0">
                          <a:latin typeface="Arial"/>
                          <a:cs typeface="Arial"/>
                        </a:rPr>
                        <a:t>COLUMN</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370840">
                <a:tc>
                  <a:txBody>
                    <a:bodyPr/>
                    <a:lstStyle/>
                    <a:p>
                      <a:pPr algn="ctr"/>
                      <a:endParaRPr lang="en-US" sz="1400" b="1" dirty="0">
                        <a:solidFill>
                          <a:schemeClr val="bg1"/>
                        </a:solidFill>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3">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r>
              <a:tr h="370840">
                <a:tc>
                  <a:txBody>
                    <a:bodyPr/>
                    <a:lstStyle/>
                    <a:p>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sz="1400" dirty="0" smtClean="0">
                          <a:latin typeface="Arial"/>
                          <a:cs typeface="Arial"/>
                        </a:rPr>
                        <a:t> $6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l"/>
                      <a:r>
                        <a:rPr lang="en-US" sz="1400" dirty="0" smtClean="0">
                          <a:latin typeface="Arial"/>
                          <a:cs typeface="Arial"/>
                        </a:rPr>
                        <a:t>  $0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i="1" dirty="0" smtClean="0">
                          <a:latin typeface="Arial"/>
                          <a:cs typeface="Arial"/>
                        </a:rPr>
                        <a:t>X</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400" dirty="0" smtClean="0">
                          <a:latin typeface="Arial"/>
                          <a:cs typeface="Arial"/>
                        </a:rPr>
                        <a:t> $6</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r>
                        <a:rPr lang="en-US" sz="1400" dirty="0" smtClean="0">
                          <a:latin typeface="Arial"/>
                          <a:cs typeface="Arial"/>
                        </a:rPr>
                        <a:t>  $</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i="1" dirty="0" smtClean="0">
                          <a:latin typeface="Arial"/>
                          <a:cs typeface="Arial"/>
                        </a:rPr>
                        <a:t>C</a:t>
                      </a:r>
                      <a:r>
                        <a:rPr lang="en-US" sz="1400" i="1" baseline="-25000" dirty="0" smtClean="0">
                          <a:latin typeface="Arial"/>
                          <a:cs typeface="Arial"/>
                        </a:rPr>
                        <a:t>j</a:t>
                      </a:r>
                      <a:r>
                        <a:rPr lang="en-US" sz="1400" i="1" baseline="0" dirty="0" smtClean="0">
                          <a:latin typeface="Arial"/>
                          <a:cs typeface="Arial"/>
                        </a:rPr>
                        <a:t> </a:t>
                      </a:r>
                      <a:r>
                        <a:rPr lang="en-US" sz="1400" baseline="0" dirty="0" smtClean="0">
                          <a:latin typeface="Arial"/>
                          <a:cs typeface="Arial"/>
                        </a:rPr>
                        <a:t>– </a:t>
                      </a:r>
                      <a:r>
                        <a:rPr lang="en-US" sz="1400" i="1" baseline="0" dirty="0" smtClean="0">
                          <a:latin typeface="Arial"/>
                          <a:cs typeface="Arial"/>
                        </a:rPr>
                        <a:t>Z</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r>
                        <a:rPr lang="en-US" sz="1400" dirty="0" smtClean="0">
                          <a:latin typeface="Arial"/>
                          <a:cs typeface="Arial"/>
                        </a:rPr>
                        <a:t>–$</a:t>
                      </a:r>
                      <a:r>
                        <a:rPr lang="en-US" sz="1400" i="1" dirty="0" smtClean="0">
                          <a:latin typeface="Arial"/>
                          <a:cs typeface="Arial"/>
                        </a:rPr>
                        <a:t>M</a:t>
                      </a:r>
                      <a:r>
                        <a:rPr lang="en-US" sz="1400" dirty="0" smtClean="0">
                          <a:latin typeface="Arial"/>
                          <a:cs typeface="Arial"/>
                        </a:rPr>
                        <a:t> + $5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$2</a:t>
                      </a:r>
                      <a:r>
                        <a:rPr lang="en-US" sz="1400" i="1" dirty="0" smtClean="0">
                          <a:latin typeface="Arial"/>
                          <a:cs typeface="Arial"/>
                        </a:rPr>
                        <a:t>M</a:t>
                      </a:r>
                      <a:r>
                        <a:rPr lang="en-US" sz="1400" baseline="0" dirty="0" smtClean="0">
                          <a:latin typeface="Arial"/>
                          <a:cs typeface="Arial"/>
                        </a:rPr>
                        <a:t> – 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3" name="Table 22"/>
          <p:cNvGraphicFramePr>
            <a:graphicFrameLocks noGrp="1"/>
          </p:cNvGraphicFramePr>
          <p:nvPr/>
        </p:nvGraphicFramePr>
        <p:xfrm>
          <a:off x="952500" y="1417638"/>
          <a:ext cx="7366000" cy="2595562"/>
        </p:xfrm>
        <a:graphic>
          <a:graphicData uri="http://schemas.openxmlformats.org/drawingml/2006/table">
            <a:tbl>
              <a:tblPr firstRow="1" bandRow="1">
                <a:tableStyleId>{2D5ABB26-0587-4C30-8999-92F81FD0307C}</a:tableStyleId>
              </a:tblPr>
              <a:tblGrid>
                <a:gridCol w="1879600"/>
                <a:gridCol w="1346200"/>
                <a:gridCol w="1130300"/>
                <a:gridCol w="1244600"/>
                <a:gridCol w="1765300"/>
              </a:tblGrid>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X</a:t>
                      </a:r>
                      <a:r>
                        <a:rPr lang="en-US" sz="1600" baseline="-25000" dirty="0" smtClean="0">
                          <a:latin typeface="Arial"/>
                          <a:cs typeface="Arial"/>
                        </a:rPr>
                        <a:t>1</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$0(1)</a:t>
                      </a:r>
                      <a:endParaRPr lang="en-US" sz="1600" dirty="0">
                        <a:latin typeface="Arial"/>
                        <a:cs typeface="Arial"/>
                      </a:endParaRPr>
                    </a:p>
                  </a:txBody>
                  <a:tcPr/>
                </a:tc>
                <a:tc>
                  <a:txBody>
                    <a:bodyPr/>
                    <a:lstStyle/>
                    <a:p>
                      <a:r>
                        <a:rPr lang="en-US" sz="1600" i="0" dirty="0" smtClean="0">
                          <a:latin typeface="Arial"/>
                          <a:cs typeface="Arial"/>
                        </a:rPr>
                        <a:t>+ $6(0)</a:t>
                      </a:r>
                      <a:endParaRPr lang="en-US" sz="1600" i="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X</a:t>
                      </a:r>
                      <a:r>
                        <a:rPr lang="en-US" sz="1600" baseline="-25000" dirty="0" smtClean="0">
                          <a:latin typeface="Arial"/>
                          <a:cs typeface="Arial"/>
                        </a:rPr>
                        <a:t>2</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$0(0)</a:t>
                      </a:r>
                      <a:endParaRPr lang="en-US" sz="1600" dirty="0">
                        <a:latin typeface="Arial"/>
                        <a:cs typeface="Arial"/>
                      </a:endParaRPr>
                    </a:p>
                  </a:txBody>
                  <a:tcPr/>
                </a:tc>
                <a:tc>
                  <a:txBody>
                    <a:bodyPr/>
                    <a:lstStyle/>
                    <a:p>
                      <a:r>
                        <a:rPr lang="en-US" sz="1600" i="0" dirty="0" smtClean="0">
                          <a:latin typeface="Arial"/>
                          <a:cs typeface="Arial"/>
                        </a:rPr>
                        <a:t>+ $6(1)</a:t>
                      </a:r>
                      <a:endParaRPr lang="en-US" sz="1600" i="0" dirty="0">
                        <a:latin typeface="Arial"/>
                        <a:cs typeface="Arial"/>
                      </a:endParaRPr>
                    </a:p>
                  </a:txBody>
                  <a:tcPr/>
                </a:tc>
                <a:tc>
                  <a:txBody>
                    <a:bodyPr/>
                    <a:lstStyle/>
                    <a:p>
                      <a:r>
                        <a:rPr lang="en-US" sz="1600" dirty="0" smtClean="0">
                          <a:latin typeface="Arial"/>
                          <a:cs typeface="Arial"/>
                        </a:rPr>
                        <a:t>= $6</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S</a:t>
                      </a:r>
                      <a:r>
                        <a:rPr lang="en-US" sz="1600" baseline="-25000" dirty="0" smtClean="0">
                          <a:latin typeface="Arial"/>
                          <a:cs typeface="Arial"/>
                        </a:rPr>
                        <a:t>1</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$0(1)</a:t>
                      </a:r>
                      <a:endParaRPr lang="en-US" sz="1600" dirty="0">
                        <a:latin typeface="Arial"/>
                        <a:cs typeface="Arial"/>
                      </a:endParaRPr>
                    </a:p>
                  </a:txBody>
                  <a:tcPr/>
                </a:tc>
                <a:tc>
                  <a:txBody>
                    <a:bodyPr/>
                    <a:lstStyle/>
                    <a:p>
                      <a:r>
                        <a:rPr lang="en-US" sz="1600" i="0" dirty="0" smtClean="0">
                          <a:latin typeface="Arial"/>
                          <a:cs typeface="Arial"/>
                        </a:rPr>
                        <a:t>+ $6(0)</a:t>
                      </a:r>
                      <a:endParaRPr lang="en-US" sz="1600" i="0" dirty="0">
                        <a:latin typeface="Arial"/>
                        <a:cs typeface="Arial"/>
                      </a:endParaRPr>
                    </a:p>
                  </a:txBody>
                  <a:tcPr/>
                </a:tc>
                <a:tc>
                  <a:txBody>
                    <a:bodyPr/>
                    <a:lstStyle/>
                    <a:p>
                      <a:r>
                        <a:rPr lang="en-US" sz="1600" dirty="0" smtClean="0">
                          <a:latin typeface="Arial"/>
                          <a:cs typeface="Arial"/>
                        </a:rPr>
                        <a:t>= $</a:t>
                      </a:r>
                      <a:r>
                        <a:rPr lang="en-US" sz="1600" i="0" dirty="0" smtClean="0">
                          <a:latin typeface="Arial"/>
                          <a:cs typeface="Arial"/>
                        </a:rPr>
                        <a:t>0</a:t>
                      </a:r>
                      <a:endParaRPr lang="en-US" sz="1600" i="0"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S</a:t>
                      </a:r>
                      <a:r>
                        <a:rPr lang="en-US" sz="1600" i="0" baseline="-25000" dirty="0" smtClean="0">
                          <a:latin typeface="Arial"/>
                          <a:cs typeface="Arial"/>
                        </a:rPr>
                        <a:t>2</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$0(0)</a:t>
                      </a:r>
                      <a:endParaRPr lang="en-US" sz="1600" dirty="0">
                        <a:latin typeface="Arial"/>
                        <a:cs typeface="Arial"/>
                      </a:endParaRPr>
                    </a:p>
                  </a:txBody>
                  <a:tcPr/>
                </a:tc>
                <a:tc>
                  <a:txBody>
                    <a:bodyPr/>
                    <a:lstStyle/>
                    <a:p>
                      <a:r>
                        <a:rPr lang="en-US" sz="1600" i="0" dirty="0" smtClean="0">
                          <a:latin typeface="Arial"/>
                          <a:cs typeface="Arial"/>
                        </a:rPr>
                        <a:t>+ $6(–1)</a:t>
                      </a:r>
                      <a:endParaRPr lang="en-US" sz="1600" i="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i="0" dirty="0" smtClean="0">
                          <a:latin typeface="Arial"/>
                          <a:cs typeface="Arial"/>
                        </a:rPr>
                        <a:t> – 6</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A</a:t>
                      </a:r>
                      <a:r>
                        <a:rPr lang="en-US" sz="1600" baseline="-25000" dirty="0" smtClean="0">
                          <a:latin typeface="Arial"/>
                          <a:cs typeface="Arial"/>
                        </a:rPr>
                        <a:t>1</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$0(0)</a:t>
                      </a:r>
                      <a:endParaRPr lang="en-US" sz="1600" dirty="0">
                        <a:latin typeface="Arial"/>
                        <a:cs typeface="Arial"/>
                      </a:endParaRPr>
                    </a:p>
                  </a:txBody>
                  <a:tcPr/>
                </a:tc>
                <a:tc>
                  <a:txBody>
                    <a:bodyPr/>
                    <a:lstStyle/>
                    <a:p>
                      <a:r>
                        <a:rPr lang="en-US" sz="1600" i="0" dirty="0" smtClean="0">
                          <a:latin typeface="Arial"/>
                          <a:cs typeface="Arial"/>
                        </a:rPr>
                        <a:t>+ $6(0)</a:t>
                      </a:r>
                      <a:endParaRPr lang="en-US" sz="1600" i="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A</a:t>
                      </a:r>
                      <a:r>
                        <a:rPr lang="en-US" sz="1600" i="0" baseline="-25000" dirty="0" smtClean="0">
                          <a:latin typeface="Arial"/>
                          <a:cs typeface="Arial"/>
                        </a:rPr>
                        <a:t>2</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$0(0)</a:t>
                      </a:r>
                      <a:endParaRPr lang="en-US" sz="1600" dirty="0">
                        <a:latin typeface="Arial"/>
                        <a:cs typeface="Arial"/>
                      </a:endParaRPr>
                    </a:p>
                  </a:txBody>
                  <a:tcPr/>
                </a:tc>
                <a:tc>
                  <a:txBody>
                    <a:bodyPr/>
                    <a:lstStyle/>
                    <a:p>
                      <a:r>
                        <a:rPr lang="en-US" sz="1600" i="0" dirty="0" smtClean="0">
                          <a:latin typeface="Arial"/>
                          <a:cs typeface="Arial"/>
                        </a:rPr>
                        <a:t>+ $6(1)</a:t>
                      </a:r>
                      <a:endParaRPr lang="en-US" sz="1600" i="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i="0" dirty="0" smtClean="0">
                          <a:latin typeface="Arial"/>
                          <a:cs typeface="Arial"/>
                        </a:rPr>
                        <a:t> + 6</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total cost)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(850)</a:t>
                      </a:r>
                      <a:endParaRPr lang="en-US" sz="1600" dirty="0">
                        <a:latin typeface="Arial"/>
                        <a:cs typeface="Arial"/>
                      </a:endParaRPr>
                    </a:p>
                  </a:txBody>
                  <a:tcPr/>
                </a:tc>
                <a:tc>
                  <a:txBody>
                    <a:bodyPr/>
                    <a:lstStyle/>
                    <a:p>
                      <a:r>
                        <a:rPr lang="en-US" sz="1600" dirty="0" smtClean="0">
                          <a:latin typeface="Arial"/>
                          <a:cs typeface="Arial"/>
                        </a:rPr>
                        <a:t>+ $0(300)</a:t>
                      </a:r>
                      <a:endParaRPr lang="en-US" sz="1600" dirty="0">
                        <a:latin typeface="Arial"/>
                        <a:cs typeface="Arial"/>
                      </a:endParaRPr>
                    </a:p>
                  </a:txBody>
                  <a:tcPr/>
                </a:tc>
                <a:tc>
                  <a:txBody>
                    <a:bodyPr/>
                    <a:lstStyle/>
                    <a:p>
                      <a:r>
                        <a:rPr lang="en-US" sz="1600" i="0" dirty="0" smtClean="0">
                          <a:latin typeface="Arial"/>
                          <a:cs typeface="Arial"/>
                        </a:rPr>
                        <a:t>+ $6(150)</a:t>
                      </a:r>
                      <a:endParaRPr lang="en-US" sz="1600" i="0" dirty="0">
                        <a:latin typeface="Arial"/>
                        <a:cs typeface="Arial"/>
                      </a:endParaRPr>
                    </a:p>
                  </a:txBody>
                  <a:tcPr/>
                </a:tc>
                <a:tc>
                  <a:txBody>
                    <a:bodyPr/>
                    <a:lstStyle/>
                    <a:p>
                      <a:r>
                        <a:rPr lang="en-US" sz="1600" dirty="0" smtClean="0">
                          <a:latin typeface="Arial"/>
                          <a:cs typeface="Arial"/>
                        </a:rPr>
                        <a:t>= $</a:t>
                      </a:r>
                      <a:r>
                        <a:rPr lang="en-US" sz="1600" i="0" dirty="0" smtClean="0">
                          <a:latin typeface="Arial"/>
                          <a:cs typeface="Arial"/>
                        </a:rPr>
                        <a:t>850</a:t>
                      </a:r>
                      <a:r>
                        <a:rPr lang="en-US" sz="1600" i="1" dirty="0" smtClean="0">
                          <a:latin typeface="Arial"/>
                          <a:cs typeface="Arial"/>
                        </a:rPr>
                        <a:t>M</a:t>
                      </a:r>
                      <a:r>
                        <a:rPr lang="en-US" sz="1600" i="0" dirty="0" smtClean="0">
                          <a:latin typeface="Arial"/>
                          <a:cs typeface="Arial"/>
                        </a:rPr>
                        <a:t> + 900</a:t>
                      </a:r>
                      <a:endParaRPr lang="en-US" sz="1600" i="1" dirty="0">
                        <a:latin typeface="Arial"/>
                        <a:cs typeface="Arial"/>
                      </a:endParaRPr>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3"/>
                                        </p:tgtEl>
                                        <p:attrNameLst>
                                          <p:attrName>style.visibility</p:attrName>
                                        </p:attrNameLst>
                                      </p:cBhvr>
                                      <p:to>
                                        <p:strVal val="visible"/>
                                      </p:to>
                                    </p:set>
                                    <p:animEffect transition="in" filter="strips(downRight)">
                                      <p:cBhvr>
                                        <p:cTn id="7" dur="1000"/>
                                        <p:tgtEl>
                                          <p:spTgt spid="23"/>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22"/>
                                        </p:tgtEl>
                                        <p:attrNameLst>
                                          <p:attrName>style.visibility</p:attrName>
                                        </p:attrNameLst>
                                      </p:cBhvr>
                                      <p:to>
                                        <p:strVal val="visible"/>
                                      </p:to>
                                    </p:set>
                                    <p:animEffect transition="in" filter="strips(downRight)">
                                      <p:cBhvr>
                                        <p:cTn id="1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How to Set Up the </a:t>
            </a:r>
            <a:br>
              <a:rPr lang="en-US" dirty="0"/>
            </a:br>
            <a:r>
              <a:rPr lang="en-US" dirty="0" smtClean="0"/>
              <a:t>Initial </a:t>
            </a:r>
            <a:r>
              <a:rPr lang="en-US" dirty="0"/>
              <a:t>Simplex Solution </a:t>
            </a:r>
          </a:p>
        </p:txBody>
      </p:sp>
      <p:sp>
        <p:nvSpPr>
          <p:cNvPr id="3" name="Content Placeholder 2"/>
          <p:cNvSpPr>
            <a:spLocks noGrp="1"/>
          </p:cNvSpPr>
          <p:nvPr>
            <p:ph idx="1"/>
          </p:nvPr>
        </p:nvSpPr>
        <p:spPr>
          <a:xfrm>
            <a:off x="774700" y="1765300"/>
            <a:ext cx="7823200" cy="4216400"/>
          </a:xfrm>
        </p:spPr>
        <p:txBody>
          <a:bodyPr>
            <a:normAutofit/>
          </a:bodyPr>
          <a:lstStyle/>
          <a:p>
            <a:pPr>
              <a:spcAft>
                <a:spcPts val="1800"/>
              </a:spcAft>
            </a:pPr>
            <a:r>
              <a:rPr lang="en-US" sz="2400" smtClean="0">
                <a:latin typeface="Arial" charset="0"/>
                <a:cs typeface="Arial" charset="0"/>
              </a:rPr>
              <a:t>Flair Furniture Company problem</a:t>
            </a:r>
          </a:p>
          <a:p>
            <a:pPr algn="ctr">
              <a:buFont typeface="Arial" charset="0"/>
              <a:buNone/>
            </a:pPr>
            <a:r>
              <a:rPr lang="en-US" sz="2000" i="1" smtClean="0">
                <a:latin typeface="Arial" charset="0"/>
                <a:cs typeface="Arial" charset="0"/>
              </a:rPr>
              <a:t>T</a:t>
            </a:r>
            <a:r>
              <a:rPr lang="en-US" sz="2000" smtClean="0">
                <a:latin typeface="Arial" charset="0"/>
                <a:cs typeface="Arial" charset="0"/>
              </a:rPr>
              <a:t> = number of tables produced</a:t>
            </a:r>
          </a:p>
          <a:p>
            <a:pPr algn="ctr">
              <a:spcAft>
                <a:spcPts val="1800"/>
              </a:spcAft>
              <a:buFont typeface="Arial" charset="0"/>
              <a:buNone/>
            </a:pPr>
            <a:r>
              <a:rPr lang="en-US" sz="2000" i="1" smtClean="0">
                <a:latin typeface="Arial" charset="0"/>
                <a:cs typeface="Arial" charset="0"/>
              </a:rPr>
              <a:t>C</a:t>
            </a:r>
            <a:r>
              <a:rPr lang="en-US" sz="2000" smtClean="0">
                <a:latin typeface="Arial" charset="0"/>
                <a:cs typeface="Arial" charset="0"/>
              </a:rPr>
              <a:t> = number of chairs produced </a:t>
            </a:r>
          </a:p>
          <a:p>
            <a:pPr>
              <a:spcAft>
                <a:spcPts val="1200"/>
              </a:spcAft>
              <a:buFont typeface="Arial" charset="0"/>
              <a:buNone/>
            </a:pPr>
            <a:r>
              <a:rPr lang="en-US" sz="2000" smtClean="0">
                <a:latin typeface="Arial" charset="0"/>
                <a:cs typeface="Arial" charset="0"/>
              </a:rPr>
              <a:t>	Maximize profit =	$70</a:t>
            </a:r>
            <a:r>
              <a:rPr lang="en-US" sz="2000" i="1" smtClean="0">
                <a:latin typeface="Arial" charset="0"/>
                <a:cs typeface="Arial" charset="0"/>
              </a:rPr>
              <a:t>T</a:t>
            </a:r>
            <a:r>
              <a:rPr lang="en-US" sz="2000" smtClean="0">
                <a:latin typeface="Arial" charset="0"/>
                <a:cs typeface="Arial" charset="0"/>
              </a:rPr>
              <a:t> +	$50</a:t>
            </a:r>
            <a:r>
              <a:rPr lang="en-US" sz="2000" i="1" smtClean="0">
                <a:latin typeface="Arial" charset="0"/>
                <a:cs typeface="Arial" charset="0"/>
              </a:rPr>
              <a:t>C	</a:t>
            </a:r>
            <a:r>
              <a:rPr lang="en-US" sz="2000" smtClean="0">
                <a:latin typeface="Arial" charset="0"/>
                <a:cs typeface="Arial" charset="0"/>
              </a:rPr>
              <a:t>	(objective function)</a:t>
            </a:r>
          </a:p>
          <a:p>
            <a:pPr>
              <a:spcAft>
                <a:spcPts val="1200"/>
              </a:spcAft>
              <a:buFont typeface="Arial" charset="0"/>
              <a:buNone/>
            </a:pPr>
            <a:r>
              <a:rPr lang="en-US" sz="2000" smtClean="0">
                <a:latin typeface="Arial" charset="0"/>
                <a:cs typeface="Arial" charset="0"/>
              </a:rPr>
              <a:t>	subject to	2</a:t>
            </a:r>
            <a:r>
              <a:rPr lang="en-US" sz="2000" i="1" smtClean="0">
                <a:latin typeface="Arial" charset="0"/>
                <a:cs typeface="Arial" charset="0"/>
              </a:rPr>
              <a:t>T</a:t>
            </a:r>
            <a:r>
              <a:rPr lang="en-US" sz="2000" smtClean="0">
                <a:latin typeface="Arial" charset="0"/>
                <a:cs typeface="Arial" charset="0"/>
              </a:rPr>
              <a:t> +	1</a:t>
            </a:r>
            <a:r>
              <a:rPr lang="en-US" sz="2000" i="1" smtClean="0">
                <a:latin typeface="Arial" charset="0"/>
                <a:cs typeface="Arial" charset="0"/>
              </a:rPr>
              <a:t>C	</a:t>
            </a:r>
            <a:r>
              <a:rPr lang="en-US" sz="2000" smtClean="0">
                <a:latin typeface="Arial" charset="0"/>
                <a:cs typeface="Arial" charset="0"/>
              </a:rPr>
              <a:t>≤	100	(painting hours constraint)</a:t>
            </a:r>
          </a:p>
          <a:p>
            <a:pPr>
              <a:spcBef>
                <a:spcPct val="20000"/>
              </a:spcBef>
              <a:spcAft>
                <a:spcPts val="1200"/>
              </a:spcAft>
              <a:buClr>
                <a:schemeClr val="accent2"/>
              </a:buClr>
              <a:buSzPct val="85000"/>
              <a:buFont typeface="Arial" charset="0"/>
              <a:buNone/>
            </a:pPr>
            <a:r>
              <a:rPr lang="en-US" sz="2000" smtClean="0">
                <a:latin typeface="Arial" charset="0"/>
                <a:cs typeface="Arial" charset="0"/>
              </a:rPr>
              <a:t>					4</a:t>
            </a:r>
            <a:r>
              <a:rPr lang="en-US" sz="2000" i="1" smtClean="0">
                <a:latin typeface="Arial" charset="0"/>
                <a:cs typeface="Arial" charset="0"/>
              </a:rPr>
              <a:t>T </a:t>
            </a:r>
            <a:r>
              <a:rPr lang="en-US" sz="2000" smtClean="0">
                <a:latin typeface="Arial" charset="0"/>
                <a:cs typeface="Arial" charset="0"/>
              </a:rPr>
              <a:t>+	3</a:t>
            </a:r>
            <a:r>
              <a:rPr lang="en-US" sz="2000" i="1" smtClean="0">
                <a:latin typeface="Arial" charset="0"/>
                <a:cs typeface="Arial" charset="0"/>
              </a:rPr>
              <a:t>C	</a:t>
            </a:r>
            <a:r>
              <a:rPr lang="en-US" sz="2000" smtClean="0">
                <a:latin typeface="Arial" charset="0"/>
                <a:cs typeface="Arial" charset="0"/>
              </a:rPr>
              <a:t>≤	240	(carpentry hours constraint)</a:t>
            </a:r>
          </a:p>
          <a:p>
            <a:pPr>
              <a:spcBef>
                <a:spcPct val="20000"/>
              </a:spcBef>
              <a:spcAft>
                <a:spcPts val="1200"/>
              </a:spcAft>
              <a:buClr>
                <a:schemeClr val="accent2"/>
              </a:buClr>
              <a:buSzPct val="85000"/>
              <a:buFont typeface="Arial" charset="0"/>
              <a:buNone/>
            </a:pPr>
            <a:r>
              <a:rPr lang="en-US" sz="2000" i="1" smtClean="0">
                <a:latin typeface="Arial" charset="0"/>
                <a:cs typeface="Arial" charset="0"/>
              </a:rPr>
              <a:t>						T</a:t>
            </a:r>
            <a:r>
              <a:rPr lang="en-US" sz="2000" smtClean="0">
                <a:latin typeface="Arial" charset="0"/>
                <a:cs typeface="Arial" charset="0"/>
              </a:rPr>
              <a:t>, </a:t>
            </a:r>
            <a:r>
              <a:rPr lang="en-US" sz="2000" i="1" smtClean="0">
                <a:latin typeface="Arial" charset="0"/>
                <a:cs typeface="Arial" charset="0"/>
              </a:rPr>
              <a:t>C	</a:t>
            </a:r>
            <a:r>
              <a:rPr lang="en-US" sz="2000" smtClean="0">
                <a:latin typeface="Arial" charset="0"/>
                <a:cs typeface="Arial" charset="0"/>
              </a:rPr>
              <a:t>≥	0	(nonnegativity constraints)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6FE520A3-04FF-4150-A00D-031468F6B254}" type="slidenum">
              <a:rPr lang="en-US"/>
              <a:pPr>
                <a:defRPr/>
              </a:pPr>
              <a:t>6</a:t>
            </a:fld>
            <a:endParaRPr lang="en-US"/>
          </a:p>
        </p:txBody>
      </p:sp>
    </p:spTree>
  </p:cSld>
  <p:clrMapOvr>
    <a:masterClrMapping/>
  </p:clrMapOvr>
  <p:transition spd="slow">
    <p:pull dir="l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r>
              <a:rPr lang="en-US" smtClean="0">
                <a:latin typeface="Arial" charset="0"/>
                <a:cs typeface="Arial" charset="0"/>
              </a:rPr>
              <a:t>Developing a Second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DFFE4EA0-E92C-4E04-B1E0-46674DCD4D52}" type="slidenum">
              <a:rPr lang="en-US"/>
              <a:pPr>
                <a:defRPr/>
              </a:pPr>
              <a:t>60</a:t>
            </a:fld>
            <a:endParaRPr lang="en-US"/>
          </a:p>
        </p:txBody>
      </p:sp>
      <p:graphicFrame>
        <p:nvGraphicFramePr>
          <p:cNvPr id="8" name="Table 7"/>
          <p:cNvGraphicFramePr>
            <a:graphicFrameLocks noGrp="1"/>
          </p:cNvGraphicFramePr>
          <p:nvPr/>
        </p:nvGraphicFramePr>
        <p:xfrm>
          <a:off x="635000" y="2174875"/>
          <a:ext cx="7848600" cy="3357563"/>
        </p:xfrm>
        <a:graphic>
          <a:graphicData uri="http://schemas.openxmlformats.org/drawingml/2006/table">
            <a:tbl>
              <a:tblPr firstRow="1" bandRow="1">
                <a:tableStyleId>{69012ECD-51FC-41F1-AA8D-1B2483CD663E}</a:tableStyleId>
              </a:tblPr>
              <a:tblGrid>
                <a:gridCol w="497947"/>
                <a:gridCol w="1254653"/>
                <a:gridCol w="1054100"/>
                <a:gridCol w="533400"/>
                <a:gridCol w="520700"/>
                <a:gridCol w="927100"/>
                <a:gridCol w="571500"/>
                <a:gridCol w="927100"/>
                <a:gridCol w="1104900"/>
                <a:gridCol w="457204"/>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850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baseline="-25000" dirty="0" smtClean="0">
                          <a:latin typeface="Arial"/>
                          <a:cs typeface="Arial"/>
                        </a:rPr>
                        <a:t>1</a:t>
                      </a:r>
                      <a:endParaRPr lang="en-US" sz="1400" baseline="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300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08280">
                <a:tc>
                  <a:txBody>
                    <a:bodyPr/>
                    <a:lstStyle/>
                    <a:p>
                      <a:endParaRPr lang="en-US" sz="1000" dirty="0"/>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000" dirty="0"/>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000" dirty="0"/>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000" dirty="0"/>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000" dirty="0"/>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000" dirty="0"/>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000" dirty="0"/>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000" dirty="0"/>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000" dirty="0"/>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a:t>
                      </a:r>
                      <a:r>
                        <a:rPr lang="en-US" sz="1400" i="0" dirty="0" smtClean="0">
                          <a:latin typeface="Arial"/>
                          <a:cs typeface="Arial"/>
                        </a:rPr>
                        <a:t>6</a:t>
                      </a:r>
                      <a:endParaRPr lang="en-US" sz="1400" i="0"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baseline="-25000" dirty="0" smtClean="0">
                          <a:latin typeface="Arial"/>
                          <a:cs typeface="Arial"/>
                        </a:rPr>
                        <a:t>2</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150</a:t>
                      </a: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400" dirty="0" smtClean="0">
                          <a:latin typeface="Arial"/>
                          <a:cs typeface="Arial"/>
                        </a:rPr>
                        <a:t>$850</a:t>
                      </a:r>
                      <a:r>
                        <a:rPr lang="en-US" sz="1400" i="1" dirty="0" smtClean="0">
                          <a:latin typeface="Arial"/>
                          <a:cs typeface="Arial"/>
                        </a:rPr>
                        <a:t>M</a:t>
                      </a:r>
                      <a:r>
                        <a:rPr lang="en-US" sz="1400" i="0" dirty="0" smtClean="0">
                          <a:latin typeface="Arial"/>
                          <a:cs typeface="Arial"/>
                        </a:rPr>
                        <a:t> + $900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a:t>
                      </a:r>
                      <a:r>
                        <a:rPr lang="en-US" sz="1400" i="1" dirty="0" smtClean="0">
                          <a:latin typeface="Arial"/>
                          <a:cs typeface="Arial"/>
                        </a:rPr>
                        <a:t>M</a:t>
                      </a:r>
                      <a:r>
                        <a:rPr lang="en-US" sz="1400" dirty="0" smtClean="0">
                          <a:latin typeface="Arial"/>
                          <a:cs typeface="Arial"/>
                        </a:rPr>
                        <a:t> + $5</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r>
                        <a:rPr lang="en-US" sz="1400" i="1" dirty="0" smtClean="0">
                          <a:latin typeface="Arial"/>
                          <a:cs typeface="Arial"/>
                        </a:rPr>
                        <a:t>M</a:t>
                      </a:r>
                      <a:r>
                        <a:rPr lang="en-US" sz="1400" dirty="0" smtClean="0">
                          <a:latin typeface="Arial"/>
                          <a:cs typeface="Arial"/>
                        </a:rPr>
                        <a:t> – 6</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9" name="Group 8"/>
          <p:cNvGrpSpPr>
            <a:grpSpLocks/>
          </p:cNvGrpSpPr>
          <p:nvPr/>
        </p:nvGrpSpPr>
        <p:grpSpPr bwMode="auto">
          <a:xfrm>
            <a:off x="881063" y="2341563"/>
            <a:ext cx="1709737" cy="661987"/>
            <a:chOff x="845005" y="4065720"/>
            <a:chExt cx="1709391" cy="662176"/>
          </a:xfrm>
        </p:grpSpPr>
        <p:sp>
          <p:nvSpPr>
            <p:cNvPr id="88174"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88175" name="Line 24"/>
            <p:cNvSpPr>
              <a:spLocks noChangeShapeType="1"/>
            </p:cNvSpPr>
            <p:nvPr/>
          </p:nvSpPr>
          <p:spPr bwMode="auto">
            <a:xfrm>
              <a:off x="1022366" y="4065720"/>
              <a:ext cx="1532030" cy="0"/>
            </a:xfrm>
            <a:prstGeom prst="line">
              <a:avLst/>
            </a:prstGeom>
            <a:noFill/>
            <a:ln w="38100">
              <a:solidFill>
                <a:schemeClr val="tx1"/>
              </a:solidFill>
              <a:round/>
              <a:headEnd/>
              <a:tailEnd type="triangle" w="sm" len="med"/>
            </a:ln>
          </p:spPr>
          <p:txBody>
            <a:bodyPr/>
            <a:lstStyle/>
            <a:p>
              <a:endParaRPr lang="en-US"/>
            </a:p>
          </p:txBody>
        </p:sp>
      </p:grpSp>
      <p:grpSp>
        <p:nvGrpSpPr>
          <p:cNvPr id="12" name="Group 11"/>
          <p:cNvGrpSpPr>
            <a:grpSpLocks/>
          </p:cNvGrpSpPr>
          <p:nvPr/>
        </p:nvGrpSpPr>
        <p:grpSpPr bwMode="auto">
          <a:xfrm>
            <a:off x="2979738" y="5108575"/>
            <a:ext cx="1639887" cy="338138"/>
            <a:chOff x="2054042" y="5748893"/>
            <a:chExt cx="1638666" cy="338554"/>
          </a:xfrm>
        </p:grpSpPr>
        <p:sp>
          <p:nvSpPr>
            <p:cNvPr id="88172" name="TextBox 12"/>
            <p:cNvSpPr txBox="1">
              <a:spLocks noChangeArrowheads="1"/>
            </p:cNvSpPr>
            <p:nvPr/>
          </p:nvSpPr>
          <p:spPr bwMode="auto">
            <a:xfrm>
              <a:off x="2333442" y="5748893"/>
              <a:ext cx="1359266" cy="338554"/>
            </a:xfrm>
            <a:prstGeom prst="rect">
              <a:avLst/>
            </a:prstGeom>
            <a:noFill/>
            <a:ln w="9525">
              <a:noFill/>
              <a:miter lim="800000"/>
              <a:headEnd/>
              <a:tailEnd/>
            </a:ln>
          </p:spPr>
          <p:txBody>
            <a:bodyPr wrap="none">
              <a:spAutoFit/>
            </a:bodyPr>
            <a:lstStyle/>
            <a:p>
              <a:r>
                <a:rPr lang="en-US" sz="1600"/>
                <a:t>Pivot column</a:t>
              </a:r>
            </a:p>
          </p:txBody>
        </p:sp>
        <p:sp>
          <p:nvSpPr>
            <p:cNvPr id="14" name="Freeform 13"/>
            <p:cNvSpPr/>
            <p:nvPr/>
          </p:nvSpPr>
          <p:spPr>
            <a:xfrm>
              <a:off x="2054042" y="5785451"/>
              <a:ext cx="287123" cy="160534"/>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15" name="Group 14"/>
          <p:cNvGrpSpPr>
            <a:grpSpLocks/>
          </p:cNvGrpSpPr>
          <p:nvPr/>
        </p:nvGrpSpPr>
        <p:grpSpPr bwMode="auto">
          <a:xfrm>
            <a:off x="7624763" y="3395663"/>
            <a:ext cx="1292225" cy="339725"/>
            <a:chOff x="7370160" y="4729902"/>
            <a:chExt cx="1293103" cy="338554"/>
          </a:xfrm>
        </p:grpSpPr>
        <p:sp>
          <p:nvSpPr>
            <p:cNvPr id="88170" name="TextBox 15"/>
            <p:cNvSpPr txBox="1">
              <a:spLocks noChangeArrowheads="1"/>
            </p:cNvSpPr>
            <p:nvPr/>
          </p:nvSpPr>
          <p:spPr bwMode="auto">
            <a:xfrm>
              <a:off x="7634816" y="4729902"/>
              <a:ext cx="1028447" cy="338554"/>
            </a:xfrm>
            <a:prstGeom prst="rect">
              <a:avLst/>
            </a:prstGeom>
            <a:noFill/>
            <a:ln w="9525">
              <a:noFill/>
              <a:miter lim="800000"/>
              <a:headEnd/>
              <a:tailEnd/>
            </a:ln>
          </p:spPr>
          <p:txBody>
            <a:bodyPr wrap="none">
              <a:spAutoFit/>
            </a:bodyPr>
            <a:lstStyle/>
            <a:p>
              <a:r>
                <a:rPr lang="en-US" sz="1600"/>
                <a:t>Pivot row</a:t>
              </a:r>
            </a:p>
          </p:txBody>
        </p:sp>
        <p:sp>
          <p:nvSpPr>
            <p:cNvPr id="17" name="Freeform 16"/>
            <p:cNvSpPr/>
            <p:nvPr/>
          </p:nvSpPr>
          <p:spPr>
            <a:xfrm>
              <a:off x="7370160" y="4913417"/>
              <a:ext cx="287532"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18" name="Group 17"/>
          <p:cNvGrpSpPr>
            <a:grpSpLocks/>
          </p:cNvGrpSpPr>
          <p:nvPr/>
        </p:nvGrpSpPr>
        <p:grpSpPr bwMode="auto">
          <a:xfrm>
            <a:off x="2760663" y="3446463"/>
            <a:ext cx="1858962" cy="612775"/>
            <a:chOff x="4450108" y="4729902"/>
            <a:chExt cx="1857875" cy="612692"/>
          </a:xfrm>
        </p:grpSpPr>
        <p:sp>
          <p:nvSpPr>
            <p:cNvPr id="88167" name="TextBox 18"/>
            <p:cNvSpPr txBox="1">
              <a:spLocks noChangeArrowheads="1"/>
            </p:cNvSpPr>
            <p:nvPr/>
          </p:nvSpPr>
          <p:spPr bwMode="auto">
            <a:xfrm>
              <a:off x="4914452" y="5004040"/>
              <a:ext cx="1393531" cy="338554"/>
            </a:xfrm>
            <a:prstGeom prst="rect">
              <a:avLst/>
            </a:prstGeom>
            <a:noFill/>
            <a:ln w="9525">
              <a:noFill/>
              <a:miter lim="800000"/>
              <a:headEnd/>
              <a:tailEnd/>
            </a:ln>
          </p:spPr>
          <p:txBody>
            <a:bodyPr wrap="none">
              <a:spAutoFit/>
            </a:bodyPr>
            <a:lstStyle/>
            <a:p>
              <a:r>
                <a:rPr lang="en-US" sz="1600"/>
                <a:t>Pivot number</a:t>
              </a:r>
            </a:p>
          </p:txBody>
        </p:sp>
        <p:sp>
          <p:nvSpPr>
            <p:cNvPr id="20" name="Oval 19"/>
            <p:cNvSpPr/>
            <p:nvPr/>
          </p:nvSpPr>
          <p:spPr>
            <a:xfrm>
              <a:off x="4450108" y="4729902"/>
              <a:ext cx="304622" cy="304759"/>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dirty="0">
                <a:latin typeface="Arial"/>
                <a:cs typeface="Arial"/>
              </a:endParaRPr>
            </a:p>
          </p:txBody>
        </p:sp>
        <p:sp>
          <p:nvSpPr>
            <p:cNvPr id="21" name="Freeform 20"/>
            <p:cNvSpPr/>
            <p:nvPr/>
          </p:nvSpPr>
          <p:spPr>
            <a:xfrm rot="2100484">
              <a:off x="4707133" y="5110850"/>
              <a:ext cx="287169"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sp>
        <p:nvSpPr>
          <p:cNvPr id="22" name="Text Box 15"/>
          <p:cNvSpPr txBox="1">
            <a:spLocks noChangeArrowheads="1"/>
          </p:cNvSpPr>
          <p:nvPr/>
        </p:nvSpPr>
        <p:spPr bwMode="auto">
          <a:xfrm>
            <a:off x="635000" y="1417638"/>
            <a:ext cx="78486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M7.8 – Second Simplex Tableau for the Muddy River Chemical Corporation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par>
                                <p:cTn id="8" presetID="18" presetClass="entr" presetSubtype="6" fill="hold"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strips(downRight)">
                                      <p:cBhvr>
                                        <p:cTn id="10" dur="1000"/>
                                        <p:tgtEl>
                                          <p:spTgt spid="9"/>
                                        </p:tgtEl>
                                      </p:cBhvr>
                                    </p:animEffect>
                                  </p:childTnLst>
                                </p:cTn>
                              </p:par>
                            </p:childTnLst>
                          </p:cTn>
                        </p:par>
                        <p:par>
                          <p:cTn id="11" fill="hold">
                            <p:stCondLst>
                              <p:cond delay="2000"/>
                            </p:stCondLst>
                            <p:childTnLst>
                              <p:par>
                                <p:cTn id="12" presetID="16" presetClass="entr" presetSubtype="37" fill="hold" nodeType="afterEffect">
                                  <p:stCondLst>
                                    <p:cond delay="1000"/>
                                  </p:stCondLst>
                                  <p:childTnLst>
                                    <p:set>
                                      <p:cBhvr>
                                        <p:cTn id="13" dur="1" fill="hold">
                                          <p:stCondLst>
                                            <p:cond delay="0"/>
                                          </p:stCondLst>
                                        </p:cTn>
                                        <p:tgtEl>
                                          <p:spTgt spid="15"/>
                                        </p:tgtEl>
                                        <p:attrNameLst>
                                          <p:attrName>style.visibility</p:attrName>
                                        </p:attrNameLst>
                                      </p:cBhvr>
                                      <p:to>
                                        <p:strVal val="visible"/>
                                      </p:to>
                                    </p:set>
                                    <p:animEffect transition="in" filter="barn(outVertical)">
                                      <p:cBhvr>
                                        <p:cTn id="14" dur="1000"/>
                                        <p:tgtEl>
                                          <p:spTgt spid="15"/>
                                        </p:tgtEl>
                                      </p:cBhvr>
                                    </p:animEffect>
                                  </p:childTnLst>
                                </p:cTn>
                              </p:par>
                              <p:par>
                                <p:cTn id="15" presetID="16" presetClass="entr" presetSubtype="37" fill="hold" nodeType="withEffect">
                                  <p:stCondLst>
                                    <p:cond delay="1000"/>
                                  </p:stCondLst>
                                  <p:childTnLst>
                                    <p:set>
                                      <p:cBhvr>
                                        <p:cTn id="16" dur="1" fill="hold">
                                          <p:stCondLst>
                                            <p:cond delay="0"/>
                                          </p:stCondLst>
                                        </p:cTn>
                                        <p:tgtEl>
                                          <p:spTgt spid="18"/>
                                        </p:tgtEl>
                                        <p:attrNameLst>
                                          <p:attrName>style.visibility</p:attrName>
                                        </p:attrNameLst>
                                      </p:cBhvr>
                                      <p:to>
                                        <p:strVal val="visible"/>
                                      </p:to>
                                    </p:set>
                                    <p:animEffect transition="in" filter="barn(outVertical)">
                                      <p:cBhvr>
                                        <p:cTn id="17" dur="1000"/>
                                        <p:tgtEl>
                                          <p:spTgt spid="18"/>
                                        </p:tgtEl>
                                      </p:cBhvr>
                                    </p:animEffect>
                                  </p:childTnLst>
                                </p:cTn>
                              </p:par>
                              <p:par>
                                <p:cTn id="18" presetID="16" presetClass="entr" presetSubtype="37" fill="hold" nodeType="withEffect">
                                  <p:stCondLst>
                                    <p:cond delay="1000"/>
                                  </p:stCondLst>
                                  <p:childTnLst>
                                    <p:set>
                                      <p:cBhvr>
                                        <p:cTn id="19" dur="1" fill="hold">
                                          <p:stCondLst>
                                            <p:cond delay="0"/>
                                          </p:stCondLst>
                                        </p:cTn>
                                        <p:tgtEl>
                                          <p:spTgt spid="12"/>
                                        </p:tgtEl>
                                        <p:attrNameLst>
                                          <p:attrName>style.visibility</p:attrName>
                                        </p:attrNameLst>
                                      </p:cBhvr>
                                      <p:to>
                                        <p:strVal val="visible"/>
                                      </p:to>
                                    </p:set>
                                    <p:animEffect transition="in" filter="barn(outVertical)">
                                      <p:cBhvr>
                                        <p:cTn id="20" dur="1000"/>
                                        <p:tgtEl>
                                          <p:spTgt spid="12"/>
                                        </p:tgtEl>
                                      </p:cBhvr>
                                    </p:animEffect>
                                  </p:childTnLst>
                                </p:cTn>
                              </p:par>
                            </p:childTnLst>
                          </p:cTn>
                        </p:par>
                        <p:par>
                          <p:cTn id="21" fill="hold">
                            <p:stCondLst>
                              <p:cond delay="4000"/>
                            </p:stCondLst>
                            <p:childTnLst>
                              <p:par>
                                <p:cTn id="22" presetID="22" presetClass="entr" presetSubtype="8"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54" name="Title 1"/>
          <p:cNvSpPr>
            <a:spLocks noGrp="1"/>
          </p:cNvSpPr>
          <p:nvPr>
            <p:ph type="title"/>
          </p:nvPr>
        </p:nvSpPr>
        <p:spPr/>
        <p:txBody>
          <a:bodyPr/>
          <a:lstStyle/>
          <a:p>
            <a:r>
              <a:rPr lang="en-US" smtClean="0">
                <a:latin typeface="Arial" charset="0"/>
                <a:cs typeface="Arial" charset="0"/>
              </a:rPr>
              <a:t>Developing a Third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F3D14199-700B-4120-84DF-505E1C090352}" type="slidenum">
              <a:rPr lang="en-US"/>
              <a:pPr>
                <a:defRPr/>
              </a:pPr>
              <a:t>61</a:t>
            </a:fld>
            <a:endParaRPr lang="en-US"/>
          </a:p>
        </p:txBody>
      </p:sp>
      <p:graphicFrame>
        <p:nvGraphicFramePr>
          <p:cNvPr id="6" name="Object 53"/>
          <p:cNvGraphicFramePr>
            <a:graphicFrameLocks noChangeAspect="1"/>
          </p:cNvGraphicFramePr>
          <p:nvPr/>
        </p:nvGraphicFramePr>
        <p:xfrm>
          <a:off x="374650" y="1506538"/>
          <a:ext cx="4406900" cy="1917700"/>
        </p:xfrm>
        <a:graphic>
          <a:graphicData uri="http://schemas.openxmlformats.org/presentationml/2006/ole">
            <p:oleObj spid="_x0000_s25653" name="Equation" r:id="rId3" imgW="4397400" imgH="1901520" progId="Equation.3">
              <p:embed/>
            </p:oleObj>
          </a:graphicData>
        </a:graphic>
      </p:graphicFrame>
      <p:sp>
        <p:nvSpPr>
          <p:cNvPr id="7" name="TextBox 6"/>
          <p:cNvSpPr txBox="1">
            <a:spLocks noChangeArrowheads="1"/>
          </p:cNvSpPr>
          <p:nvPr/>
        </p:nvSpPr>
        <p:spPr bwMode="auto">
          <a:xfrm>
            <a:off x="1917700" y="3424238"/>
            <a:ext cx="6769100" cy="2797175"/>
          </a:xfrm>
          <a:prstGeom prst="rect">
            <a:avLst/>
          </a:prstGeom>
          <a:noFill/>
          <a:ln w="9525">
            <a:noFill/>
            <a:miter lim="800000"/>
            <a:headEnd/>
            <a:tailEnd/>
          </a:ln>
        </p:spPr>
        <p:txBody>
          <a:bodyPr>
            <a:spAutoFit/>
          </a:bodyPr>
          <a:lstStyle/>
          <a:p>
            <a:pPr>
              <a:spcAft>
                <a:spcPts val="300"/>
              </a:spcAft>
              <a:tabLst>
                <a:tab pos="860425" algn="l"/>
                <a:tab pos="1701800" algn="ctr"/>
                <a:tab pos="3200400" algn="l"/>
                <a:tab pos="4749800" algn="ctr"/>
              </a:tabLst>
            </a:pPr>
            <a:r>
              <a:rPr lang="en-US" sz="2000"/>
              <a:t>	</a:t>
            </a:r>
            <a:r>
              <a:rPr lang="en-US" sz="2000" i="1" u="sng"/>
              <a:t>A</a:t>
            </a:r>
            <a:r>
              <a:rPr lang="en-US" sz="2000" u="sng" baseline="-25000"/>
              <a:t>1</a:t>
            </a:r>
            <a:r>
              <a:rPr lang="en-US" sz="2000" u="sng"/>
              <a:t> </a:t>
            </a:r>
            <a:r>
              <a:rPr lang="en-US" sz="2000" i="1" u="sng"/>
              <a:t>Row</a:t>
            </a:r>
            <a:r>
              <a:rPr lang="en-US" sz="2000"/>
              <a:t>	        </a:t>
            </a:r>
            <a:r>
              <a:rPr lang="en-US" sz="2000" i="1" u="sng"/>
              <a:t>S</a:t>
            </a:r>
            <a:r>
              <a:rPr lang="en-US" sz="2000" u="sng" baseline="-25000"/>
              <a:t>1</a:t>
            </a:r>
            <a:r>
              <a:rPr lang="en-US" sz="2000" u="sng"/>
              <a:t> </a:t>
            </a:r>
            <a:r>
              <a:rPr lang="en-US" sz="2000" i="1" u="sng"/>
              <a:t>Row</a:t>
            </a:r>
          </a:p>
          <a:p>
            <a:pPr>
              <a:spcAft>
                <a:spcPts val="300"/>
              </a:spcAft>
              <a:tabLst>
                <a:tab pos="860425" algn="l"/>
                <a:tab pos="1701800" algn="ctr"/>
                <a:tab pos="3200400" algn="l"/>
                <a:tab pos="4749800" algn="ctr"/>
              </a:tabLst>
            </a:pPr>
            <a:r>
              <a:rPr lang="en-US" sz="2000"/>
              <a:t>    0 =     1 – (1)(1) 	    0 =     0 – (0)(1)</a:t>
            </a:r>
          </a:p>
          <a:p>
            <a:pPr>
              <a:spcAft>
                <a:spcPts val="300"/>
              </a:spcAft>
              <a:tabLst>
                <a:tab pos="860425" algn="l"/>
                <a:tab pos="1701800" algn="ctr"/>
                <a:tab pos="3200400" algn="l"/>
                <a:tab pos="4749800" algn="ctr"/>
              </a:tabLst>
            </a:pPr>
            <a:r>
              <a:rPr lang="en-US" sz="2000"/>
              <a:t>    0 =     0 – (1)(0)	    1 =     1 – (0)(0)</a:t>
            </a:r>
          </a:p>
          <a:p>
            <a:pPr>
              <a:spcAft>
                <a:spcPts val="300"/>
              </a:spcAft>
              <a:tabLst>
                <a:tab pos="860425" algn="l"/>
                <a:tab pos="1701800" algn="ctr"/>
                <a:tab pos="3200400" algn="l"/>
                <a:tab pos="4749800" algn="ctr"/>
              </a:tabLst>
            </a:pPr>
            <a:r>
              <a:rPr lang="en-US" sz="2000"/>
              <a:t>  –1 =     0 – (1)(1)	    0 =     0 – (0)(1)</a:t>
            </a:r>
          </a:p>
          <a:p>
            <a:pPr>
              <a:spcAft>
                <a:spcPts val="300"/>
              </a:spcAft>
              <a:tabLst>
                <a:tab pos="860425" algn="l"/>
                <a:tab pos="1701800" algn="ctr"/>
                <a:tab pos="3200400" algn="l"/>
                <a:tab pos="4749800" algn="ctr"/>
              </a:tabLst>
            </a:pPr>
            <a:r>
              <a:rPr lang="en-US" sz="2000"/>
              <a:t>    1 =     1 – (1)(0)	  –1 =   –1 – (0)(0)</a:t>
            </a:r>
          </a:p>
          <a:p>
            <a:pPr>
              <a:spcAft>
                <a:spcPts val="300"/>
              </a:spcAft>
              <a:tabLst>
                <a:tab pos="860425" algn="l"/>
                <a:tab pos="1701800" algn="ctr"/>
                <a:tab pos="3200400" algn="l"/>
                <a:tab pos="4749800" algn="ctr"/>
              </a:tabLst>
            </a:pPr>
            <a:r>
              <a:rPr lang="en-US" sz="2000"/>
              <a:t>    1 =     1 – (1)(0)	    0 =     0 – (0)(0)</a:t>
            </a:r>
          </a:p>
          <a:p>
            <a:pPr>
              <a:spcAft>
                <a:spcPts val="300"/>
              </a:spcAft>
              <a:tabLst>
                <a:tab pos="860425" algn="l"/>
                <a:tab pos="1701800" algn="ctr"/>
                <a:tab pos="3200400" algn="l"/>
                <a:tab pos="4749800" algn="ctr"/>
              </a:tabLst>
            </a:pPr>
            <a:r>
              <a:rPr lang="en-US" sz="2000"/>
              <a:t>  –1 =   –1 – (1)(0)	    1 =     1 – (0)(0)</a:t>
            </a:r>
          </a:p>
          <a:p>
            <a:pPr>
              <a:spcAft>
                <a:spcPts val="300"/>
              </a:spcAft>
              <a:tabLst>
                <a:tab pos="860425" algn="l"/>
                <a:tab pos="1701800" algn="ctr"/>
                <a:tab pos="3200400" algn="l"/>
                <a:tab pos="4749800" algn="ctr"/>
              </a:tabLst>
            </a:pPr>
            <a:r>
              <a:rPr lang="en-US" sz="2000" u="sng"/>
              <a:t>550 = 850 – (1)(150)</a:t>
            </a:r>
            <a:r>
              <a:rPr lang="en-US" sz="2000"/>
              <a:t>	</a:t>
            </a:r>
            <a:r>
              <a:rPr lang="en-US" sz="2000" u="sng"/>
              <a:t>150 =	150 – (0)(300)</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p:txBody>
          <a:bodyPr/>
          <a:lstStyle/>
          <a:p>
            <a:r>
              <a:rPr lang="en-US" smtClean="0">
                <a:latin typeface="Arial" charset="0"/>
                <a:cs typeface="Arial" charset="0"/>
              </a:rPr>
              <a:t>Developing a Third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37F4E2C3-1FFF-43E9-B4E6-6F3589D88EFD}" type="slidenum">
              <a:rPr lang="en-US"/>
              <a:pPr>
                <a:defRPr/>
              </a:pPr>
              <a:t>62</a:t>
            </a:fld>
            <a:endParaRPr lang="en-US"/>
          </a:p>
        </p:txBody>
      </p:sp>
      <p:graphicFrame>
        <p:nvGraphicFramePr>
          <p:cNvPr id="22" name="Table 21"/>
          <p:cNvGraphicFramePr>
            <a:graphicFrameLocks noGrp="1"/>
          </p:cNvGraphicFramePr>
          <p:nvPr/>
        </p:nvGraphicFramePr>
        <p:xfrm>
          <a:off x="457200" y="4287838"/>
          <a:ext cx="8247063" cy="1854200"/>
        </p:xfrm>
        <a:graphic>
          <a:graphicData uri="http://schemas.openxmlformats.org/drawingml/2006/table">
            <a:tbl>
              <a:tblPr firstRow="1" bandRow="1">
                <a:tableStyleId>{69012ECD-51FC-41F1-AA8D-1B2483CD663E}</a:tableStyleId>
              </a:tblPr>
              <a:tblGrid>
                <a:gridCol w="1651000"/>
                <a:gridCol w="260350"/>
                <a:gridCol w="476250"/>
                <a:gridCol w="208280"/>
                <a:gridCol w="208280"/>
                <a:gridCol w="447040"/>
                <a:gridCol w="208280"/>
                <a:gridCol w="208280"/>
                <a:gridCol w="843280"/>
                <a:gridCol w="208280"/>
                <a:gridCol w="208280"/>
                <a:gridCol w="900430"/>
                <a:gridCol w="208280"/>
                <a:gridCol w="208280"/>
                <a:gridCol w="485775"/>
                <a:gridCol w="208280"/>
                <a:gridCol w="208280"/>
                <a:gridCol w="833755"/>
                <a:gridCol w="266704"/>
              </a:tblGrid>
              <a:tr h="370840">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18">
                  <a:txBody>
                    <a:bodyPr/>
                    <a:lstStyle/>
                    <a:p>
                      <a:pPr algn="ctr"/>
                      <a:r>
                        <a:rPr lang="en-US" sz="1400" dirty="0" smtClean="0">
                          <a:latin typeface="Arial"/>
                          <a:cs typeface="Arial"/>
                        </a:rPr>
                        <a:t>COLUMN</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370840">
                <a:tc>
                  <a:txBody>
                    <a:bodyPr/>
                    <a:lstStyle/>
                    <a:p>
                      <a:pPr algn="ctr"/>
                      <a:endParaRPr lang="en-US" sz="1400" b="1" dirty="0">
                        <a:solidFill>
                          <a:schemeClr val="bg1"/>
                        </a:solidFill>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3">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r>
              <a:tr h="370840">
                <a:tc>
                  <a:txBody>
                    <a:bodyPr/>
                    <a:lstStyle/>
                    <a:p>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sz="1400" dirty="0" smtClean="0">
                          <a:latin typeface="Arial"/>
                          <a:cs typeface="Arial"/>
                        </a:rPr>
                        <a:t> $6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l"/>
                      <a:r>
                        <a:rPr lang="en-US" sz="1400" dirty="0" smtClean="0">
                          <a:latin typeface="Arial"/>
                          <a:cs typeface="Arial"/>
                        </a:rPr>
                        <a:t>  $0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i="1" dirty="0" smtClean="0">
                          <a:latin typeface="Arial"/>
                          <a:cs typeface="Arial"/>
                        </a:rPr>
                        <a:t>X</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0" dirty="0" smtClean="0">
                          <a:latin typeface="Arial"/>
                          <a:cs typeface="Arial"/>
                        </a:rPr>
                        <a:t>5</a:t>
                      </a:r>
                      <a:endParaRPr lang="en-US" sz="1400" i="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400" dirty="0" smtClean="0">
                          <a:latin typeface="Arial"/>
                          <a:cs typeface="Arial"/>
                        </a:rPr>
                        <a:t> $6</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r>
                        <a:rPr lang="en-US" sz="1400" dirty="0" smtClean="0">
                          <a:latin typeface="Arial"/>
                          <a:cs typeface="Arial"/>
                        </a:rPr>
                        <a:t> + 5</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l"/>
                      <a:r>
                        <a:rPr lang="en-US" sz="1400" dirty="0" smtClean="0">
                          <a:latin typeface="Arial"/>
                          <a:cs typeface="Arial"/>
                        </a:rPr>
                        <a:t>  $</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i="1" dirty="0" smtClean="0">
                          <a:latin typeface="Arial"/>
                          <a:cs typeface="Arial"/>
                        </a:rPr>
                        <a:t>C</a:t>
                      </a:r>
                      <a:r>
                        <a:rPr lang="en-US" sz="1400" i="1" baseline="-25000" dirty="0" smtClean="0">
                          <a:latin typeface="Arial"/>
                          <a:cs typeface="Arial"/>
                        </a:rPr>
                        <a:t>j</a:t>
                      </a:r>
                      <a:r>
                        <a:rPr lang="en-US" sz="1400" i="1" baseline="0" dirty="0" smtClean="0">
                          <a:latin typeface="Arial"/>
                          <a:cs typeface="Arial"/>
                        </a:rPr>
                        <a:t> </a:t>
                      </a:r>
                      <a:r>
                        <a:rPr lang="en-US" sz="1400" baseline="0" dirty="0" smtClean="0">
                          <a:latin typeface="Arial"/>
                          <a:cs typeface="Arial"/>
                        </a:rPr>
                        <a:t>– </a:t>
                      </a:r>
                      <a:r>
                        <a:rPr lang="en-US" sz="1400" i="1" baseline="0" dirty="0" smtClean="0">
                          <a:latin typeface="Arial"/>
                          <a:cs typeface="Arial"/>
                        </a:rPr>
                        <a:t>Z</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  $</a:t>
                      </a:r>
                      <a:r>
                        <a:rPr lang="en-US" sz="1400" i="1" dirty="0" smtClean="0">
                          <a:latin typeface="Arial"/>
                          <a:cs typeface="Arial"/>
                        </a:rPr>
                        <a:t>M</a:t>
                      </a:r>
                      <a:r>
                        <a:rPr lang="en-US" sz="1400" dirty="0" smtClean="0">
                          <a:latin typeface="Arial"/>
                          <a:cs typeface="Arial"/>
                        </a:rPr>
                        <a:t> – 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$2</a:t>
                      </a:r>
                      <a:r>
                        <a:rPr lang="en-US" sz="1400" i="1" dirty="0" smtClean="0">
                          <a:latin typeface="Arial"/>
                          <a:cs typeface="Arial"/>
                        </a:rPr>
                        <a:t>M</a:t>
                      </a:r>
                      <a:r>
                        <a:rPr lang="en-US" sz="1400" baseline="0" dirty="0" smtClean="0">
                          <a:latin typeface="Arial"/>
                          <a:cs typeface="Arial"/>
                        </a:rPr>
                        <a:t> – 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3" name="Table 22"/>
          <p:cNvGraphicFramePr>
            <a:graphicFrameLocks noGrp="1"/>
          </p:cNvGraphicFramePr>
          <p:nvPr/>
        </p:nvGraphicFramePr>
        <p:xfrm>
          <a:off x="952500" y="1417638"/>
          <a:ext cx="7366000" cy="2595562"/>
        </p:xfrm>
        <a:graphic>
          <a:graphicData uri="http://schemas.openxmlformats.org/drawingml/2006/table">
            <a:tbl>
              <a:tblPr firstRow="1" bandRow="1">
                <a:tableStyleId>{2D5ABB26-0587-4C30-8999-92F81FD0307C}</a:tableStyleId>
              </a:tblPr>
              <a:tblGrid>
                <a:gridCol w="1879600"/>
                <a:gridCol w="1346200"/>
                <a:gridCol w="1130300"/>
                <a:gridCol w="1244600"/>
                <a:gridCol w="1765300"/>
              </a:tblGrid>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X</a:t>
                      </a:r>
                      <a:r>
                        <a:rPr lang="en-US" sz="1600" baseline="-25000" dirty="0" smtClean="0">
                          <a:latin typeface="Arial"/>
                          <a:cs typeface="Arial"/>
                        </a:rPr>
                        <a:t>1</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$5(1)</a:t>
                      </a:r>
                      <a:endParaRPr lang="en-US" sz="1600" dirty="0">
                        <a:latin typeface="Arial"/>
                        <a:cs typeface="Arial"/>
                      </a:endParaRPr>
                    </a:p>
                  </a:txBody>
                  <a:tcPr/>
                </a:tc>
                <a:tc>
                  <a:txBody>
                    <a:bodyPr/>
                    <a:lstStyle/>
                    <a:p>
                      <a:r>
                        <a:rPr lang="en-US" sz="1600" i="0" dirty="0" smtClean="0">
                          <a:latin typeface="Arial"/>
                          <a:cs typeface="Arial"/>
                        </a:rPr>
                        <a:t>+ $6(0)</a:t>
                      </a:r>
                      <a:endParaRPr lang="en-US" sz="1600" i="0" dirty="0">
                        <a:latin typeface="Arial"/>
                        <a:cs typeface="Arial"/>
                      </a:endParaRPr>
                    </a:p>
                  </a:txBody>
                  <a:tcPr/>
                </a:tc>
                <a:tc>
                  <a:txBody>
                    <a:bodyPr/>
                    <a:lstStyle/>
                    <a:p>
                      <a:r>
                        <a:rPr lang="en-US" sz="1600" dirty="0" smtClean="0">
                          <a:latin typeface="Arial"/>
                          <a:cs typeface="Arial"/>
                        </a:rPr>
                        <a:t>= $5</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X</a:t>
                      </a:r>
                      <a:r>
                        <a:rPr lang="en-US" sz="1600" baseline="-25000" dirty="0" smtClean="0">
                          <a:latin typeface="Arial"/>
                          <a:cs typeface="Arial"/>
                        </a:rPr>
                        <a:t>2</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(0)</a:t>
                      </a:r>
                      <a:endParaRPr lang="en-US" sz="1600" dirty="0">
                        <a:latin typeface="Arial"/>
                        <a:cs typeface="Arial"/>
                      </a:endParaRPr>
                    </a:p>
                  </a:txBody>
                  <a:tcPr/>
                </a:tc>
                <a:tc>
                  <a:txBody>
                    <a:bodyPr/>
                    <a:lstStyle/>
                    <a:p>
                      <a:r>
                        <a:rPr lang="en-US" sz="1600" dirty="0" smtClean="0">
                          <a:latin typeface="Arial"/>
                          <a:cs typeface="Arial"/>
                        </a:rPr>
                        <a:t>+ $5(0)</a:t>
                      </a:r>
                      <a:endParaRPr lang="en-US" sz="1600" dirty="0">
                        <a:latin typeface="Arial"/>
                        <a:cs typeface="Arial"/>
                      </a:endParaRPr>
                    </a:p>
                  </a:txBody>
                  <a:tcPr/>
                </a:tc>
                <a:tc>
                  <a:txBody>
                    <a:bodyPr/>
                    <a:lstStyle/>
                    <a:p>
                      <a:r>
                        <a:rPr lang="en-US" sz="1600" i="0" dirty="0" smtClean="0">
                          <a:latin typeface="Arial"/>
                          <a:cs typeface="Arial"/>
                        </a:rPr>
                        <a:t>+ $6(1)</a:t>
                      </a:r>
                      <a:endParaRPr lang="en-US" sz="1600" i="0" dirty="0">
                        <a:latin typeface="Arial"/>
                        <a:cs typeface="Arial"/>
                      </a:endParaRPr>
                    </a:p>
                  </a:txBody>
                  <a:tcPr/>
                </a:tc>
                <a:tc>
                  <a:txBody>
                    <a:bodyPr/>
                    <a:lstStyle/>
                    <a:p>
                      <a:r>
                        <a:rPr lang="en-US" sz="1600" dirty="0" smtClean="0">
                          <a:latin typeface="Arial"/>
                          <a:cs typeface="Arial"/>
                        </a:rPr>
                        <a:t>= $6</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S</a:t>
                      </a:r>
                      <a:r>
                        <a:rPr lang="en-US" sz="1600" baseline="-25000" dirty="0" smtClean="0">
                          <a:latin typeface="Arial"/>
                          <a:cs typeface="Arial"/>
                        </a:rPr>
                        <a:t>1</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$5(1)</a:t>
                      </a:r>
                      <a:endParaRPr lang="en-US" sz="1600" dirty="0">
                        <a:latin typeface="Arial"/>
                        <a:cs typeface="Arial"/>
                      </a:endParaRPr>
                    </a:p>
                  </a:txBody>
                  <a:tcPr/>
                </a:tc>
                <a:tc>
                  <a:txBody>
                    <a:bodyPr/>
                    <a:lstStyle/>
                    <a:p>
                      <a:r>
                        <a:rPr lang="en-US" sz="1600" i="0" dirty="0" smtClean="0">
                          <a:latin typeface="Arial"/>
                          <a:cs typeface="Arial"/>
                        </a:rPr>
                        <a:t>+ $6(0)</a:t>
                      </a:r>
                      <a:endParaRPr lang="en-US" sz="1600" i="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 + 5</a:t>
                      </a:r>
                      <a:endParaRPr lang="en-US" sz="1600" i="0"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S</a:t>
                      </a:r>
                      <a:r>
                        <a:rPr lang="en-US" sz="1600" i="0" baseline="-25000" dirty="0" smtClean="0">
                          <a:latin typeface="Arial"/>
                          <a:cs typeface="Arial"/>
                        </a:rPr>
                        <a:t>2</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$5(0)</a:t>
                      </a:r>
                      <a:endParaRPr lang="en-US" sz="1600" dirty="0">
                        <a:latin typeface="Arial"/>
                        <a:cs typeface="Arial"/>
                      </a:endParaRPr>
                    </a:p>
                  </a:txBody>
                  <a:tcPr/>
                </a:tc>
                <a:tc>
                  <a:txBody>
                    <a:bodyPr/>
                    <a:lstStyle/>
                    <a:p>
                      <a:r>
                        <a:rPr lang="en-US" sz="1600" i="0" dirty="0" smtClean="0">
                          <a:latin typeface="Arial"/>
                          <a:cs typeface="Arial"/>
                        </a:rPr>
                        <a:t>+ $6(–1)</a:t>
                      </a:r>
                      <a:endParaRPr lang="en-US" sz="1600" i="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i="0" dirty="0" smtClean="0">
                          <a:latin typeface="Arial"/>
                          <a:cs typeface="Arial"/>
                        </a:rPr>
                        <a:t> – 6</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A</a:t>
                      </a:r>
                      <a:r>
                        <a:rPr lang="en-US" sz="1600" baseline="-25000" dirty="0" smtClean="0">
                          <a:latin typeface="Arial"/>
                          <a:cs typeface="Arial"/>
                        </a:rPr>
                        <a:t>1</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$5(0)</a:t>
                      </a:r>
                      <a:endParaRPr lang="en-US" sz="1600" dirty="0">
                        <a:latin typeface="Arial"/>
                        <a:cs typeface="Arial"/>
                      </a:endParaRPr>
                    </a:p>
                  </a:txBody>
                  <a:tcPr/>
                </a:tc>
                <a:tc>
                  <a:txBody>
                    <a:bodyPr/>
                    <a:lstStyle/>
                    <a:p>
                      <a:r>
                        <a:rPr lang="en-US" sz="1600" i="0" dirty="0" smtClean="0">
                          <a:latin typeface="Arial"/>
                          <a:cs typeface="Arial"/>
                        </a:rPr>
                        <a:t>+ $6(0)</a:t>
                      </a:r>
                      <a:endParaRPr lang="en-US" sz="1600" i="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A</a:t>
                      </a:r>
                      <a:r>
                        <a:rPr lang="en-US" sz="1600" i="0" baseline="-25000" dirty="0" smtClean="0">
                          <a:latin typeface="Arial"/>
                          <a:cs typeface="Arial"/>
                        </a:rPr>
                        <a:t>2</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(–1)</a:t>
                      </a:r>
                      <a:endParaRPr lang="en-US" sz="1600" dirty="0">
                        <a:latin typeface="Arial"/>
                        <a:cs typeface="Arial"/>
                      </a:endParaRPr>
                    </a:p>
                  </a:txBody>
                  <a:tcPr/>
                </a:tc>
                <a:tc>
                  <a:txBody>
                    <a:bodyPr/>
                    <a:lstStyle/>
                    <a:p>
                      <a:r>
                        <a:rPr lang="en-US" sz="1600" dirty="0" smtClean="0">
                          <a:latin typeface="Arial"/>
                          <a:cs typeface="Arial"/>
                        </a:rPr>
                        <a:t>+ $5(0)</a:t>
                      </a:r>
                      <a:endParaRPr lang="en-US" sz="1600" dirty="0">
                        <a:latin typeface="Arial"/>
                        <a:cs typeface="Arial"/>
                      </a:endParaRPr>
                    </a:p>
                  </a:txBody>
                  <a:tcPr/>
                </a:tc>
                <a:tc>
                  <a:txBody>
                    <a:bodyPr/>
                    <a:lstStyle/>
                    <a:p>
                      <a:r>
                        <a:rPr lang="en-US" sz="1600" i="0" dirty="0" smtClean="0">
                          <a:latin typeface="Arial"/>
                          <a:cs typeface="Arial"/>
                        </a:rPr>
                        <a:t>+ $6(1)</a:t>
                      </a:r>
                      <a:endParaRPr lang="en-US" sz="1600" i="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i="0" dirty="0" smtClean="0">
                          <a:latin typeface="Arial"/>
                          <a:cs typeface="Arial"/>
                        </a:rPr>
                        <a:t> + 6</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total cost)</a:t>
                      </a:r>
                      <a:endParaRPr lang="en-US" sz="1600" dirty="0">
                        <a:latin typeface="Arial"/>
                        <a:cs typeface="Arial"/>
                      </a:endParaRPr>
                    </a:p>
                  </a:txBody>
                  <a:tcPr/>
                </a:tc>
                <a:tc>
                  <a:txBody>
                    <a:bodyPr/>
                    <a:lstStyle/>
                    <a:p>
                      <a:r>
                        <a:rPr lang="en-US" sz="1600" dirty="0" smtClean="0">
                          <a:latin typeface="Arial"/>
                          <a:cs typeface="Arial"/>
                        </a:rPr>
                        <a:t>= $</a:t>
                      </a:r>
                      <a:r>
                        <a:rPr lang="en-US" sz="1600" i="1" dirty="0" smtClean="0">
                          <a:latin typeface="Arial"/>
                          <a:cs typeface="Arial"/>
                        </a:rPr>
                        <a:t>M</a:t>
                      </a:r>
                      <a:r>
                        <a:rPr lang="en-US" sz="1600" dirty="0" smtClean="0">
                          <a:latin typeface="Arial"/>
                          <a:cs typeface="Arial"/>
                        </a:rPr>
                        <a:t>(550)</a:t>
                      </a:r>
                      <a:endParaRPr lang="en-US" sz="1600" dirty="0">
                        <a:latin typeface="Arial"/>
                        <a:cs typeface="Arial"/>
                      </a:endParaRPr>
                    </a:p>
                  </a:txBody>
                  <a:tcPr/>
                </a:tc>
                <a:tc>
                  <a:txBody>
                    <a:bodyPr/>
                    <a:lstStyle/>
                    <a:p>
                      <a:r>
                        <a:rPr lang="en-US" sz="1600" dirty="0" smtClean="0">
                          <a:latin typeface="Arial"/>
                          <a:cs typeface="Arial"/>
                        </a:rPr>
                        <a:t>+ $5(300)</a:t>
                      </a:r>
                      <a:endParaRPr lang="en-US" sz="1600" dirty="0">
                        <a:latin typeface="Arial"/>
                        <a:cs typeface="Arial"/>
                      </a:endParaRPr>
                    </a:p>
                  </a:txBody>
                  <a:tcPr/>
                </a:tc>
                <a:tc>
                  <a:txBody>
                    <a:bodyPr/>
                    <a:lstStyle/>
                    <a:p>
                      <a:r>
                        <a:rPr lang="en-US" sz="1600" i="0" dirty="0" smtClean="0">
                          <a:latin typeface="Arial"/>
                          <a:cs typeface="Arial"/>
                        </a:rPr>
                        <a:t>+ $6(150)</a:t>
                      </a:r>
                      <a:endParaRPr lang="en-US" sz="1600" i="0" dirty="0">
                        <a:latin typeface="Arial"/>
                        <a:cs typeface="Arial"/>
                      </a:endParaRPr>
                    </a:p>
                  </a:txBody>
                  <a:tcPr/>
                </a:tc>
                <a:tc>
                  <a:txBody>
                    <a:bodyPr/>
                    <a:lstStyle/>
                    <a:p>
                      <a:r>
                        <a:rPr lang="en-US" sz="1600" dirty="0" smtClean="0">
                          <a:latin typeface="Arial"/>
                          <a:cs typeface="Arial"/>
                        </a:rPr>
                        <a:t>= $</a:t>
                      </a:r>
                      <a:r>
                        <a:rPr lang="en-US" sz="1600" i="0" dirty="0" smtClean="0">
                          <a:latin typeface="Arial"/>
                          <a:cs typeface="Arial"/>
                        </a:rPr>
                        <a:t>550</a:t>
                      </a:r>
                      <a:r>
                        <a:rPr lang="en-US" sz="1600" i="1" dirty="0" smtClean="0">
                          <a:latin typeface="Arial"/>
                          <a:cs typeface="Arial"/>
                        </a:rPr>
                        <a:t>M</a:t>
                      </a:r>
                      <a:r>
                        <a:rPr lang="en-US" sz="1600" i="0" dirty="0" smtClean="0">
                          <a:latin typeface="Arial"/>
                          <a:cs typeface="Arial"/>
                        </a:rPr>
                        <a:t> + 2,400</a:t>
                      </a:r>
                      <a:endParaRPr lang="en-US" sz="1600" i="1" dirty="0">
                        <a:latin typeface="Arial"/>
                        <a:cs typeface="Arial"/>
                      </a:endParaRPr>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3"/>
                                        </p:tgtEl>
                                        <p:attrNameLst>
                                          <p:attrName>style.visibility</p:attrName>
                                        </p:attrNameLst>
                                      </p:cBhvr>
                                      <p:to>
                                        <p:strVal val="visible"/>
                                      </p:to>
                                    </p:set>
                                    <p:animEffect transition="in" filter="strips(downRight)">
                                      <p:cBhvr>
                                        <p:cTn id="7" dur="1000"/>
                                        <p:tgtEl>
                                          <p:spTgt spid="23"/>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22"/>
                                        </p:tgtEl>
                                        <p:attrNameLst>
                                          <p:attrName>style.visibility</p:attrName>
                                        </p:attrNameLst>
                                      </p:cBhvr>
                                      <p:to>
                                        <p:strVal val="visible"/>
                                      </p:to>
                                    </p:set>
                                    <p:animEffect transition="in" filter="strips(downRight)">
                                      <p:cBhvr>
                                        <p:cTn id="1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smtClean="0">
                <a:latin typeface="Arial" charset="0"/>
                <a:cs typeface="Arial" charset="0"/>
              </a:rPr>
              <a:t>Developing a Third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0A01A7F4-244E-4726-B710-9F92436DB76C}" type="slidenum">
              <a:rPr lang="en-US"/>
              <a:pPr>
                <a:defRPr/>
              </a:pPr>
              <a:t>63</a:t>
            </a:fld>
            <a:endParaRPr lang="en-US"/>
          </a:p>
        </p:txBody>
      </p:sp>
      <p:graphicFrame>
        <p:nvGraphicFramePr>
          <p:cNvPr id="8" name="Table 7"/>
          <p:cNvGraphicFramePr>
            <a:graphicFrameLocks noGrp="1"/>
          </p:cNvGraphicFramePr>
          <p:nvPr/>
        </p:nvGraphicFramePr>
        <p:xfrm>
          <a:off x="635000" y="2174875"/>
          <a:ext cx="7848600" cy="3113088"/>
        </p:xfrm>
        <a:graphic>
          <a:graphicData uri="http://schemas.openxmlformats.org/drawingml/2006/table">
            <a:tbl>
              <a:tblPr firstRow="1" bandRow="1">
                <a:tableStyleId>{69012ECD-51FC-41F1-AA8D-1B2483CD663E}</a:tableStyleId>
              </a:tblPr>
              <a:tblGrid>
                <a:gridCol w="497947"/>
                <a:gridCol w="1254653"/>
                <a:gridCol w="508000"/>
                <a:gridCol w="520700"/>
                <a:gridCol w="1079500"/>
                <a:gridCol w="927100"/>
                <a:gridCol w="571500"/>
                <a:gridCol w="927100"/>
                <a:gridCol w="1104900"/>
                <a:gridCol w="457204"/>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550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$5</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X</a:t>
                      </a:r>
                      <a:r>
                        <a:rPr lang="en-US" sz="1400" baseline="-25000" dirty="0" smtClean="0">
                          <a:latin typeface="Arial"/>
                          <a:cs typeface="Arial"/>
                        </a:rPr>
                        <a:t>1</a:t>
                      </a:r>
                      <a:endParaRPr lang="en-US" sz="1400" baseline="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300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a:t>
                      </a:r>
                      <a:r>
                        <a:rPr lang="en-US" sz="1400" i="0" dirty="0" smtClean="0">
                          <a:latin typeface="Arial"/>
                          <a:cs typeface="Arial"/>
                        </a:rPr>
                        <a:t>6</a:t>
                      </a:r>
                      <a:endParaRPr lang="en-US" sz="1400" i="0"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baseline="-25000" dirty="0" smtClean="0">
                          <a:latin typeface="Arial"/>
                          <a:cs typeface="Arial"/>
                        </a:rPr>
                        <a:t>2</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150</a:t>
                      </a: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5</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r>
                        <a:rPr lang="en-US" sz="1400" dirty="0" smtClean="0">
                          <a:latin typeface="Arial"/>
                          <a:cs typeface="Arial"/>
                        </a:rPr>
                        <a:t> + 5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400" dirty="0" smtClean="0">
                          <a:latin typeface="Arial"/>
                          <a:cs typeface="Arial"/>
                        </a:rPr>
                        <a:t>$550</a:t>
                      </a:r>
                      <a:r>
                        <a:rPr lang="en-US" sz="1400" i="1" dirty="0" smtClean="0">
                          <a:latin typeface="Arial"/>
                          <a:cs typeface="Arial"/>
                        </a:rPr>
                        <a:t>M</a:t>
                      </a:r>
                      <a:r>
                        <a:rPr lang="en-US" sz="1400" i="0" dirty="0" smtClean="0">
                          <a:latin typeface="Arial"/>
                          <a:cs typeface="Arial"/>
                        </a:rPr>
                        <a:t> + 2,400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r>
                        <a:rPr lang="en-US" sz="1400" baseline="0" dirty="0" smtClean="0">
                          <a:latin typeface="Arial"/>
                          <a:cs typeface="Arial"/>
                        </a:rPr>
                        <a:t> – 5</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r>
                        <a:rPr lang="en-US" sz="1400" i="0" dirty="0" smtClean="0">
                          <a:latin typeface="Arial"/>
                          <a:cs typeface="Arial"/>
                        </a:rPr>
                        <a:t> + 6</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r>
                        <a:rPr lang="en-US" sz="1400" i="1" dirty="0" smtClean="0">
                          <a:latin typeface="Arial"/>
                          <a:cs typeface="Arial"/>
                        </a:rPr>
                        <a:t>M</a:t>
                      </a:r>
                      <a:r>
                        <a:rPr lang="en-US" sz="1400" dirty="0" smtClean="0">
                          <a:latin typeface="Arial"/>
                          <a:cs typeface="Arial"/>
                        </a:rPr>
                        <a:t> – 6</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9" name="Group 8"/>
          <p:cNvGrpSpPr>
            <a:grpSpLocks/>
          </p:cNvGrpSpPr>
          <p:nvPr/>
        </p:nvGrpSpPr>
        <p:grpSpPr bwMode="auto">
          <a:xfrm>
            <a:off x="881063" y="2341563"/>
            <a:ext cx="1709737" cy="661987"/>
            <a:chOff x="845005" y="4065720"/>
            <a:chExt cx="1709391" cy="662176"/>
          </a:xfrm>
        </p:grpSpPr>
        <p:sp>
          <p:nvSpPr>
            <p:cNvPr id="92261"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92262" name="Line 24"/>
            <p:cNvSpPr>
              <a:spLocks noChangeShapeType="1"/>
            </p:cNvSpPr>
            <p:nvPr/>
          </p:nvSpPr>
          <p:spPr bwMode="auto">
            <a:xfrm>
              <a:off x="1022366" y="4065720"/>
              <a:ext cx="1532030" cy="0"/>
            </a:xfrm>
            <a:prstGeom prst="line">
              <a:avLst/>
            </a:prstGeom>
            <a:noFill/>
            <a:ln w="38100">
              <a:solidFill>
                <a:schemeClr val="tx1"/>
              </a:solidFill>
              <a:round/>
              <a:headEnd/>
              <a:tailEnd type="triangle" w="sm" len="med"/>
            </a:ln>
          </p:spPr>
          <p:txBody>
            <a:bodyPr/>
            <a:lstStyle/>
            <a:p>
              <a:endParaRPr lang="en-US"/>
            </a:p>
          </p:txBody>
        </p:sp>
      </p:grpSp>
      <p:grpSp>
        <p:nvGrpSpPr>
          <p:cNvPr id="12" name="Group 11"/>
          <p:cNvGrpSpPr>
            <a:grpSpLocks/>
          </p:cNvGrpSpPr>
          <p:nvPr/>
        </p:nvGrpSpPr>
        <p:grpSpPr bwMode="auto">
          <a:xfrm>
            <a:off x="5080000" y="4854575"/>
            <a:ext cx="1638300" cy="338138"/>
            <a:chOff x="2054042" y="5748893"/>
            <a:chExt cx="1638666" cy="338554"/>
          </a:xfrm>
        </p:grpSpPr>
        <p:sp>
          <p:nvSpPr>
            <p:cNvPr id="92259" name="TextBox 12"/>
            <p:cNvSpPr txBox="1">
              <a:spLocks noChangeArrowheads="1"/>
            </p:cNvSpPr>
            <p:nvPr/>
          </p:nvSpPr>
          <p:spPr bwMode="auto">
            <a:xfrm>
              <a:off x="2333442" y="5748893"/>
              <a:ext cx="1359266" cy="338554"/>
            </a:xfrm>
            <a:prstGeom prst="rect">
              <a:avLst/>
            </a:prstGeom>
            <a:noFill/>
            <a:ln w="9525">
              <a:noFill/>
              <a:miter lim="800000"/>
              <a:headEnd/>
              <a:tailEnd/>
            </a:ln>
          </p:spPr>
          <p:txBody>
            <a:bodyPr wrap="none">
              <a:spAutoFit/>
            </a:bodyPr>
            <a:lstStyle/>
            <a:p>
              <a:r>
                <a:rPr lang="en-US" sz="1600"/>
                <a:t>Pivot column</a:t>
              </a:r>
            </a:p>
          </p:txBody>
        </p:sp>
        <p:sp>
          <p:nvSpPr>
            <p:cNvPr id="14" name="Freeform 13"/>
            <p:cNvSpPr/>
            <p:nvPr/>
          </p:nvSpPr>
          <p:spPr>
            <a:xfrm>
              <a:off x="2054042" y="5785451"/>
              <a:ext cx="287402" cy="160534"/>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15" name="Group 14"/>
          <p:cNvGrpSpPr>
            <a:grpSpLocks/>
          </p:cNvGrpSpPr>
          <p:nvPr/>
        </p:nvGrpSpPr>
        <p:grpSpPr bwMode="auto">
          <a:xfrm>
            <a:off x="7650163" y="3040063"/>
            <a:ext cx="1292225" cy="339725"/>
            <a:chOff x="7370160" y="4729902"/>
            <a:chExt cx="1293103" cy="338554"/>
          </a:xfrm>
        </p:grpSpPr>
        <p:sp>
          <p:nvSpPr>
            <p:cNvPr id="92257" name="TextBox 15"/>
            <p:cNvSpPr txBox="1">
              <a:spLocks noChangeArrowheads="1"/>
            </p:cNvSpPr>
            <p:nvPr/>
          </p:nvSpPr>
          <p:spPr bwMode="auto">
            <a:xfrm>
              <a:off x="7634816" y="4729902"/>
              <a:ext cx="1028447" cy="338554"/>
            </a:xfrm>
            <a:prstGeom prst="rect">
              <a:avLst/>
            </a:prstGeom>
            <a:noFill/>
            <a:ln w="9525">
              <a:noFill/>
              <a:miter lim="800000"/>
              <a:headEnd/>
              <a:tailEnd/>
            </a:ln>
          </p:spPr>
          <p:txBody>
            <a:bodyPr wrap="none">
              <a:spAutoFit/>
            </a:bodyPr>
            <a:lstStyle/>
            <a:p>
              <a:r>
                <a:rPr lang="en-US" sz="1600"/>
                <a:t>Pivot row</a:t>
              </a:r>
            </a:p>
          </p:txBody>
        </p:sp>
        <p:sp>
          <p:nvSpPr>
            <p:cNvPr id="17" name="Freeform 16"/>
            <p:cNvSpPr/>
            <p:nvPr/>
          </p:nvSpPr>
          <p:spPr>
            <a:xfrm>
              <a:off x="7370160" y="4913417"/>
              <a:ext cx="287532" cy="0"/>
            </a:xfrm>
            <a:custGeom>
              <a:avLst/>
              <a:gdLst>
                <a:gd name="connsiteX0" fmla="*/ 529166 w 529166"/>
                <a:gd name="connsiteY0" fmla="*/ 160866 h 160866"/>
                <a:gd name="connsiteX1" fmla="*/ 0 w 529166"/>
                <a:gd name="connsiteY1" fmla="*/ 160866 h 160866"/>
                <a:gd name="connsiteX2" fmla="*/ 0 w 529166"/>
                <a:gd name="connsiteY2" fmla="*/ 0 h 160866"/>
                <a:gd name="connsiteX0" fmla="*/ 529166 w 529166"/>
                <a:gd name="connsiteY0" fmla="*/ 0 h 0"/>
                <a:gd name="connsiteX1" fmla="*/ 0 w 529166"/>
                <a:gd name="connsiteY1" fmla="*/ 0 h 0"/>
              </a:gdLst>
              <a:ahLst/>
              <a:cxnLst>
                <a:cxn ang="0">
                  <a:pos x="connsiteX0" y="connsiteY0"/>
                </a:cxn>
                <a:cxn ang="0">
                  <a:pos x="connsiteX1" y="connsiteY1"/>
                </a:cxn>
              </a:cxnLst>
              <a:rect l="l" t="t" r="r" b="b"/>
              <a:pathLst>
                <a:path w="529166">
                  <a:moveTo>
                    <a:pt x="529166" y="0"/>
                  </a:move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sp>
        <p:nvSpPr>
          <p:cNvPr id="22" name="Text Box 15"/>
          <p:cNvSpPr txBox="1">
            <a:spLocks noChangeArrowheads="1"/>
          </p:cNvSpPr>
          <p:nvPr/>
        </p:nvSpPr>
        <p:spPr bwMode="auto">
          <a:xfrm>
            <a:off x="635000" y="1417638"/>
            <a:ext cx="78486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M7.9 – Third Simplex Tableau for the Muddy River Chemical Corporation Problem </a:t>
            </a:r>
          </a:p>
        </p:txBody>
      </p:sp>
      <p:grpSp>
        <p:nvGrpSpPr>
          <p:cNvPr id="6" name="Group 5"/>
          <p:cNvGrpSpPr>
            <a:grpSpLocks/>
          </p:cNvGrpSpPr>
          <p:nvPr/>
        </p:nvGrpSpPr>
        <p:grpSpPr bwMode="auto">
          <a:xfrm>
            <a:off x="4811713" y="3067050"/>
            <a:ext cx="4333875" cy="633413"/>
            <a:chOff x="4811462" y="3067050"/>
            <a:chExt cx="4334375" cy="633853"/>
          </a:xfrm>
        </p:grpSpPr>
        <p:grpSp>
          <p:nvGrpSpPr>
            <p:cNvPr id="92253" name="Group 17"/>
            <p:cNvGrpSpPr>
              <a:grpSpLocks/>
            </p:cNvGrpSpPr>
            <p:nvPr/>
          </p:nvGrpSpPr>
          <p:grpSpPr bwMode="auto">
            <a:xfrm>
              <a:off x="4811462" y="3067050"/>
              <a:ext cx="4334375" cy="633853"/>
              <a:chOff x="1973608" y="4780702"/>
              <a:chExt cx="4334375" cy="633853"/>
            </a:xfrm>
          </p:grpSpPr>
          <p:sp>
            <p:nvSpPr>
              <p:cNvPr id="92255" name="TextBox 18"/>
              <p:cNvSpPr txBox="1">
                <a:spLocks noChangeArrowheads="1"/>
              </p:cNvSpPr>
              <p:nvPr/>
            </p:nvSpPr>
            <p:spPr bwMode="auto">
              <a:xfrm>
                <a:off x="4914452" y="5076001"/>
                <a:ext cx="1393531" cy="338554"/>
              </a:xfrm>
              <a:prstGeom prst="rect">
                <a:avLst/>
              </a:prstGeom>
              <a:noFill/>
              <a:ln w="9525">
                <a:noFill/>
                <a:miter lim="800000"/>
                <a:headEnd/>
                <a:tailEnd/>
              </a:ln>
            </p:spPr>
            <p:txBody>
              <a:bodyPr wrap="none">
                <a:spAutoFit/>
              </a:bodyPr>
              <a:lstStyle/>
              <a:p>
                <a:r>
                  <a:rPr lang="en-US" sz="1600"/>
                  <a:t>Pivot number</a:t>
                </a:r>
              </a:p>
            </p:txBody>
          </p:sp>
          <p:sp>
            <p:nvSpPr>
              <p:cNvPr id="20" name="Oval 19"/>
              <p:cNvSpPr/>
              <p:nvPr/>
            </p:nvSpPr>
            <p:spPr>
              <a:xfrm>
                <a:off x="1973608" y="4780702"/>
                <a:ext cx="304835" cy="305012"/>
              </a:xfrm>
              <a:prstGeom prst="ellipse">
                <a:avLst/>
              </a:prstGeom>
              <a:no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dirty="0">
                  <a:latin typeface="Arial"/>
                  <a:cs typeface="Arial"/>
                </a:endParaRPr>
              </a:p>
            </p:txBody>
          </p:sp>
        </p:grpSp>
        <p:sp>
          <p:nvSpPr>
            <p:cNvPr id="3" name="Freeform 2"/>
            <p:cNvSpPr/>
            <p:nvPr/>
          </p:nvSpPr>
          <p:spPr>
            <a:xfrm>
              <a:off x="5100420" y="3335524"/>
              <a:ext cx="2697473" cy="195398"/>
            </a:xfrm>
            <a:custGeom>
              <a:avLst/>
              <a:gdLst>
                <a:gd name="connsiteX0" fmla="*/ 0 w 2696633"/>
                <a:gd name="connsiteY0" fmla="*/ 0 h 194733"/>
                <a:gd name="connsiteX1" fmla="*/ 122766 w 2696633"/>
                <a:gd name="connsiteY1" fmla="*/ 84666 h 194733"/>
                <a:gd name="connsiteX2" fmla="*/ 2535766 w 2696633"/>
                <a:gd name="connsiteY2" fmla="*/ 80433 h 194733"/>
                <a:gd name="connsiteX3" fmla="*/ 2696633 w 2696633"/>
                <a:gd name="connsiteY3" fmla="*/ 194733 h 194733"/>
              </a:gdLst>
              <a:ahLst/>
              <a:cxnLst>
                <a:cxn ang="0">
                  <a:pos x="connsiteX0" y="connsiteY0"/>
                </a:cxn>
                <a:cxn ang="0">
                  <a:pos x="connsiteX1" y="connsiteY1"/>
                </a:cxn>
                <a:cxn ang="0">
                  <a:pos x="connsiteX2" y="connsiteY2"/>
                </a:cxn>
                <a:cxn ang="0">
                  <a:pos x="connsiteX3" y="connsiteY3"/>
                </a:cxn>
              </a:cxnLst>
              <a:rect l="l" t="t" r="r" b="b"/>
              <a:pathLst>
                <a:path w="2696633" h="194733">
                  <a:moveTo>
                    <a:pt x="0" y="0"/>
                  </a:moveTo>
                  <a:lnTo>
                    <a:pt x="122766" y="84666"/>
                  </a:lnTo>
                  <a:lnTo>
                    <a:pt x="2535766" y="80433"/>
                  </a:lnTo>
                  <a:lnTo>
                    <a:pt x="2696633" y="194733"/>
                  </a:lnTo>
                </a:path>
              </a:pathLst>
            </a:custGeom>
            <a:ln w="28575" cmpd="sng">
              <a:solidFill>
                <a:schemeClr val="tx1"/>
              </a:solidFill>
              <a:head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par>
                                <p:cTn id="8" presetID="18" presetClass="entr" presetSubtype="6" fill="hold"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strips(downRight)">
                                      <p:cBhvr>
                                        <p:cTn id="10" dur="1000"/>
                                        <p:tgtEl>
                                          <p:spTgt spid="9"/>
                                        </p:tgtEl>
                                      </p:cBhvr>
                                    </p:animEffect>
                                  </p:childTnLst>
                                </p:cTn>
                              </p:par>
                            </p:childTnLst>
                          </p:cTn>
                        </p:par>
                        <p:par>
                          <p:cTn id="11" fill="hold">
                            <p:stCondLst>
                              <p:cond delay="2000"/>
                            </p:stCondLst>
                            <p:childTnLst>
                              <p:par>
                                <p:cTn id="12" presetID="16" presetClass="entr" presetSubtype="37" fill="hold" nodeType="afterEffect">
                                  <p:stCondLst>
                                    <p:cond delay="1000"/>
                                  </p:stCondLst>
                                  <p:childTnLst>
                                    <p:set>
                                      <p:cBhvr>
                                        <p:cTn id="13" dur="1" fill="hold">
                                          <p:stCondLst>
                                            <p:cond delay="0"/>
                                          </p:stCondLst>
                                        </p:cTn>
                                        <p:tgtEl>
                                          <p:spTgt spid="15"/>
                                        </p:tgtEl>
                                        <p:attrNameLst>
                                          <p:attrName>style.visibility</p:attrName>
                                        </p:attrNameLst>
                                      </p:cBhvr>
                                      <p:to>
                                        <p:strVal val="visible"/>
                                      </p:to>
                                    </p:set>
                                    <p:animEffect transition="in" filter="barn(outVertical)">
                                      <p:cBhvr>
                                        <p:cTn id="14" dur="1000"/>
                                        <p:tgtEl>
                                          <p:spTgt spid="15"/>
                                        </p:tgtEl>
                                      </p:cBhvr>
                                    </p:animEffect>
                                  </p:childTnLst>
                                </p:cTn>
                              </p:par>
                              <p:par>
                                <p:cTn id="15" presetID="16" presetClass="entr" presetSubtype="37" fill="hold"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barn(outVertical)">
                                      <p:cBhvr>
                                        <p:cTn id="17" dur="1000"/>
                                        <p:tgtEl>
                                          <p:spTgt spid="12"/>
                                        </p:tgtEl>
                                      </p:cBhvr>
                                    </p:animEffect>
                                  </p:childTnLst>
                                </p:cTn>
                              </p:par>
                              <p:par>
                                <p:cTn id="18" presetID="16" presetClass="entr" presetSubtype="37" fill="hold" nodeType="withEffect">
                                  <p:stCondLst>
                                    <p:cond delay="1000"/>
                                  </p:stCondLst>
                                  <p:childTnLst>
                                    <p:set>
                                      <p:cBhvr>
                                        <p:cTn id="19" dur="1" fill="hold">
                                          <p:stCondLst>
                                            <p:cond delay="0"/>
                                          </p:stCondLst>
                                        </p:cTn>
                                        <p:tgtEl>
                                          <p:spTgt spid="6"/>
                                        </p:tgtEl>
                                        <p:attrNameLst>
                                          <p:attrName>style.visibility</p:attrName>
                                        </p:attrNameLst>
                                      </p:cBhvr>
                                      <p:to>
                                        <p:strVal val="visible"/>
                                      </p:to>
                                    </p:set>
                                    <p:animEffect transition="in" filter="barn(outVertical)">
                                      <p:cBhvr>
                                        <p:cTn id="20" dur="1000"/>
                                        <p:tgtEl>
                                          <p:spTgt spid="6"/>
                                        </p:tgtEl>
                                      </p:cBhvr>
                                    </p:animEffect>
                                  </p:childTnLst>
                                </p:cTn>
                              </p:par>
                            </p:childTnLst>
                          </p:cTn>
                        </p:par>
                        <p:par>
                          <p:cTn id="21" fill="hold">
                            <p:stCondLst>
                              <p:cond delay="4000"/>
                            </p:stCondLst>
                            <p:childTnLst>
                              <p:par>
                                <p:cTn id="22" presetID="22" presetClass="entr" presetSubtype="8"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23" name="Title 1"/>
          <p:cNvSpPr>
            <a:spLocks noGrp="1"/>
          </p:cNvSpPr>
          <p:nvPr>
            <p:ph type="title"/>
          </p:nvPr>
        </p:nvSpPr>
        <p:spPr/>
        <p:txBody>
          <a:bodyPr/>
          <a:lstStyle/>
          <a:p>
            <a:r>
              <a:rPr lang="en-US" smtClean="0">
                <a:latin typeface="Arial" charset="0"/>
                <a:cs typeface="Arial" charset="0"/>
              </a:rPr>
              <a:t>Developing a Fourth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9440EAD7-5493-4A40-8652-76AB658077E9}" type="slidenum">
              <a:rPr lang="en-US"/>
              <a:pPr>
                <a:defRPr/>
              </a:pPr>
              <a:t>64</a:t>
            </a:fld>
            <a:endParaRPr lang="en-US"/>
          </a:p>
        </p:txBody>
      </p:sp>
      <p:graphicFrame>
        <p:nvGraphicFramePr>
          <p:cNvPr id="6" name="Object 50"/>
          <p:cNvGraphicFramePr>
            <a:graphicFrameLocks noChangeAspect="1"/>
          </p:cNvGraphicFramePr>
          <p:nvPr/>
        </p:nvGraphicFramePr>
        <p:xfrm>
          <a:off x="565150" y="1506538"/>
          <a:ext cx="4025900" cy="1917700"/>
        </p:xfrm>
        <a:graphic>
          <a:graphicData uri="http://schemas.openxmlformats.org/presentationml/2006/ole">
            <p:oleObj spid="_x0000_s28722" name="Equation" r:id="rId3" imgW="4013640" imgH="1901520" progId="Equation.3">
              <p:embed/>
            </p:oleObj>
          </a:graphicData>
        </a:graphic>
      </p:graphicFrame>
      <p:sp>
        <p:nvSpPr>
          <p:cNvPr id="7" name="TextBox 6"/>
          <p:cNvSpPr txBox="1">
            <a:spLocks noChangeArrowheads="1"/>
          </p:cNvSpPr>
          <p:nvPr/>
        </p:nvSpPr>
        <p:spPr bwMode="auto">
          <a:xfrm>
            <a:off x="1917700" y="3424238"/>
            <a:ext cx="6769100" cy="2797175"/>
          </a:xfrm>
          <a:prstGeom prst="rect">
            <a:avLst/>
          </a:prstGeom>
          <a:noFill/>
          <a:ln w="9525">
            <a:noFill/>
            <a:miter lim="800000"/>
            <a:headEnd/>
            <a:tailEnd/>
          </a:ln>
        </p:spPr>
        <p:txBody>
          <a:bodyPr>
            <a:spAutoFit/>
          </a:bodyPr>
          <a:lstStyle/>
          <a:p>
            <a:pPr>
              <a:spcAft>
                <a:spcPts val="300"/>
              </a:spcAft>
              <a:tabLst>
                <a:tab pos="739775" algn="l"/>
                <a:tab pos="1701800" algn="ctr"/>
                <a:tab pos="3319463" algn="l"/>
                <a:tab pos="3886200" algn="l"/>
                <a:tab pos="4749800" algn="ctr"/>
              </a:tabLst>
            </a:pPr>
            <a:r>
              <a:rPr lang="en-US" sz="2000"/>
              <a:t>	</a:t>
            </a:r>
            <a:r>
              <a:rPr lang="en-US" sz="2000" i="1" u="sng"/>
              <a:t>X</a:t>
            </a:r>
            <a:r>
              <a:rPr lang="en-US" sz="2000" u="sng" baseline="-25000"/>
              <a:t>1</a:t>
            </a:r>
            <a:r>
              <a:rPr lang="en-US" sz="2000" u="sng"/>
              <a:t> </a:t>
            </a:r>
            <a:r>
              <a:rPr lang="en-US" sz="2000" i="1" u="sng"/>
              <a:t>Row</a:t>
            </a:r>
            <a:r>
              <a:rPr lang="en-US" sz="2000"/>
              <a:t>			</a:t>
            </a:r>
            <a:r>
              <a:rPr lang="en-US" sz="2000" i="1" u="sng"/>
              <a:t>X</a:t>
            </a:r>
            <a:r>
              <a:rPr lang="en-US" sz="2000" u="sng" baseline="-25000"/>
              <a:t>2</a:t>
            </a:r>
            <a:r>
              <a:rPr lang="en-US" sz="2000" u="sng"/>
              <a:t> </a:t>
            </a:r>
            <a:r>
              <a:rPr lang="en-US" sz="2000" i="1" u="sng"/>
              <a:t>Row</a:t>
            </a:r>
          </a:p>
          <a:p>
            <a:pPr>
              <a:spcAft>
                <a:spcPts val="300"/>
              </a:spcAft>
              <a:tabLst>
                <a:tab pos="739775" algn="l"/>
                <a:tab pos="1701800" algn="ctr"/>
                <a:tab pos="3319463" algn="l"/>
                <a:tab pos="3886200" algn="l"/>
                <a:tab pos="4749800" algn="ctr"/>
              </a:tabLst>
            </a:pPr>
            <a:r>
              <a:rPr lang="en-US" sz="2000"/>
              <a:t>    1 =     1 – (0)(0)	    0 =	     0 – (–1)(0)</a:t>
            </a:r>
          </a:p>
          <a:p>
            <a:pPr>
              <a:spcAft>
                <a:spcPts val="300"/>
              </a:spcAft>
              <a:tabLst>
                <a:tab pos="739775" algn="l"/>
                <a:tab pos="1701800" algn="ctr"/>
                <a:tab pos="3319463" algn="l"/>
                <a:tab pos="3886200" algn="l"/>
                <a:tab pos="4749800" algn="ctr"/>
              </a:tabLst>
            </a:pPr>
            <a:r>
              <a:rPr lang="en-US" sz="2000"/>
              <a:t>    0 =     0 – (0)(0)	    1 =	     1 – (–1)(0)</a:t>
            </a:r>
          </a:p>
          <a:p>
            <a:pPr>
              <a:spcAft>
                <a:spcPts val="300"/>
              </a:spcAft>
              <a:tabLst>
                <a:tab pos="739775" algn="l"/>
                <a:tab pos="1701800" algn="ctr"/>
                <a:tab pos="3319463" algn="l"/>
                <a:tab pos="3886200" algn="l"/>
                <a:tab pos="4749800" algn="ctr"/>
              </a:tabLst>
            </a:pPr>
            <a:r>
              <a:rPr lang="en-US" sz="2000"/>
              <a:t>    1 =     1 – (0)(–1)	  –1 =	     0 – (–1)(–1)</a:t>
            </a:r>
          </a:p>
          <a:p>
            <a:pPr>
              <a:spcAft>
                <a:spcPts val="300"/>
              </a:spcAft>
              <a:tabLst>
                <a:tab pos="739775" algn="l"/>
                <a:tab pos="1701800" algn="ctr"/>
                <a:tab pos="3319463" algn="l"/>
                <a:tab pos="3886200" algn="l"/>
                <a:tab pos="4749800" algn="ctr"/>
              </a:tabLst>
            </a:pPr>
            <a:r>
              <a:rPr lang="en-US" sz="2000"/>
              <a:t>    0 =     0 – (0)(1)	    0 =	  –1 – (–1)(1)</a:t>
            </a:r>
          </a:p>
          <a:p>
            <a:pPr>
              <a:spcAft>
                <a:spcPts val="300"/>
              </a:spcAft>
              <a:tabLst>
                <a:tab pos="739775" algn="l"/>
                <a:tab pos="1701800" algn="ctr"/>
                <a:tab pos="3319463" algn="l"/>
                <a:tab pos="3886200" algn="l"/>
                <a:tab pos="4749800" algn="ctr"/>
              </a:tabLst>
            </a:pPr>
            <a:r>
              <a:rPr lang="en-US" sz="2000"/>
              <a:t>    0 =     0 – (0)(1)	    1 =	    0 – (–1)(1)</a:t>
            </a:r>
          </a:p>
          <a:p>
            <a:pPr>
              <a:spcAft>
                <a:spcPts val="300"/>
              </a:spcAft>
              <a:tabLst>
                <a:tab pos="739775" algn="l"/>
                <a:tab pos="1701800" algn="ctr"/>
                <a:tab pos="3319463" algn="l"/>
                <a:tab pos="3886200" algn="l"/>
                <a:tab pos="4749800" algn="ctr"/>
              </a:tabLst>
            </a:pPr>
            <a:r>
              <a:rPr lang="en-US" sz="2000"/>
              <a:t>    0 =     0 – (0)(–1)	    0 =	     1 – (–1)(–1)</a:t>
            </a:r>
          </a:p>
          <a:p>
            <a:pPr>
              <a:spcAft>
                <a:spcPts val="300"/>
              </a:spcAft>
              <a:tabLst>
                <a:tab pos="739775" algn="l"/>
                <a:tab pos="1701800" algn="ctr"/>
                <a:tab pos="3319463" algn="l"/>
                <a:tab pos="3886200" algn="l"/>
                <a:tab pos="4749800" algn="ctr"/>
              </a:tabLst>
            </a:pPr>
            <a:r>
              <a:rPr lang="en-US" sz="2000" u="sng"/>
              <a:t>300 = 300 – (0)(550)</a:t>
            </a:r>
            <a:r>
              <a:rPr lang="en-US" sz="2000"/>
              <a:t>	</a:t>
            </a:r>
            <a:r>
              <a:rPr lang="en-US" sz="2000" u="sng"/>
              <a:t>700 =	 150 – (–1)(550)</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p:txBody>
          <a:bodyPr/>
          <a:lstStyle/>
          <a:p>
            <a:r>
              <a:rPr lang="en-US" smtClean="0">
                <a:latin typeface="Arial" charset="0"/>
                <a:cs typeface="Arial" charset="0"/>
              </a:rPr>
              <a:t>Developing a Fourth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A277D9C6-2482-4A84-8230-3AE9C33E6817}" type="slidenum">
              <a:rPr lang="en-US"/>
              <a:pPr>
                <a:defRPr/>
              </a:pPr>
              <a:t>65</a:t>
            </a:fld>
            <a:endParaRPr lang="en-US"/>
          </a:p>
        </p:txBody>
      </p:sp>
      <p:graphicFrame>
        <p:nvGraphicFramePr>
          <p:cNvPr id="22" name="Table 21"/>
          <p:cNvGraphicFramePr>
            <a:graphicFrameLocks noGrp="1"/>
          </p:cNvGraphicFramePr>
          <p:nvPr/>
        </p:nvGraphicFramePr>
        <p:xfrm>
          <a:off x="863600" y="4287838"/>
          <a:ext cx="7561263" cy="1854200"/>
        </p:xfrm>
        <a:graphic>
          <a:graphicData uri="http://schemas.openxmlformats.org/drawingml/2006/table">
            <a:tbl>
              <a:tblPr firstRow="1" bandRow="1">
                <a:tableStyleId>{69012ECD-51FC-41F1-AA8D-1B2483CD663E}</a:tableStyleId>
              </a:tblPr>
              <a:tblGrid>
                <a:gridCol w="1651000"/>
                <a:gridCol w="260350"/>
                <a:gridCol w="476250"/>
                <a:gridCol w="208280"/>
                <a:gridCol w="208280"/>
                <a:gridCol w="447040"/>
                <a:gridCol w="208280"/>
                <a:gridCol w="208280"/>
                <a:gridCol w="485140"/>
                <a:gridCol w="208280"/>
                <a:gridCol w="208280"/>
                <a:gridCol w="523240"/>
                <a:gridCol w="208280"/>
                <a:gridCol w="208280"/>
                <a:gridCol w="840740"/>
                <a:gridCol w="208280"/>
                <a:gridCol w="208280"/>
                <a:gridCol w="586740"/>
                <a:gridCol w="208280"/>
              </a:tblGrid>
              <a:tr h="370840">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gridSpan="18">
                  <a:txBody>
                    <a:bodyPr/>
                    <a:lstStyle/>
                    <a:p>
                      <a:pPr algn="ctr"/>
                      <a:r>
                        <a:rPr lang="en-US" sz="1400" dirty="0" smtClean="0">
                          <a:latin typeface="Arial"/>
                          <a:cs typeface="Arial"/>
                        </a:rPr>
                        <a:t>COLUMN</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370840">
                <a:tc>
                  <a:txBody>
                    <a:bodyPr/>
                    <a:lstStyle/>
                    <a:p>
                      <a:pPr algn="ctr"/>
                      <a:endParaRPr lang="en-US" sz="1400" b="1" dirty="0">
                        <a:solidFill>
                          <a:schemeClr val="bg1"/>
                        </a:solidFill>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3">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c gridSpan="3">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a:p>
                  </a:txBody>
                  <a:tcPr/>
                </a:tc>
                <a:tc hMerge="1">
                  <a:txBody>
                    <a:bodyPr/>
                    <a:lstStyle/>
                    <a:p>
                      <a:endParaRPr lang="en-US"/>
                    </a:p>
                  </a:txBody>
                  <a:tcPr/>
                </a:tc>
              </a:tr>
              <a:tr h="370840">
                <a:tc>
                  <a:txBody>
                    <a:bodyPr/>
                    <a:lstStyle/>
                    <a:p>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r"/>
                      <a:r>
                        <a:rPr lang="en-US" sz="1400" dirty="0" smtClean="0">
                          <a:latin typeface="Arial"/>
                          <a:cs typeface="Arial"/>
                        </a:rPr>
                        <a:t> $6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  $0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i="1" dirty="0" smtClean="0">
                          <a:latin typeface="Arial"/>
                          <a:cs typeface="Arial"/>
                        </a:rPr>
                        <a:t>X</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0" dirty="0" smtClean="0">
                          <a:latin typeface="Arial"/>
                          <a:cs typeface="Arial"/>
                        </a:rPr>
                        <a:t>5</a:t>
                      </a:r>
                      <a:endParaRPr lang="en-US" sz="1400" i="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r"/>
                      <a:r>
                        <a:rPr lang="en-US" sz="1400" dirty="0" smtClean="0">
                          <a:latin typeface="Arial"/>
                          <a:cs typeface="Arial"/>
                        </a:rPr>
                        <a:t> $6</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r>
                        <a:rPr lang="en-US" sz="1400" dirty="0" smtClean="0">
                          <a:latin typeface="Arial"/>
                          <a:cs typeface="Arial"/>
                        </a:rPr>
                        <a:t>$6</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r>
                        <a:rPr lang="en-US" sz="1400" i="1" dirty="0" smtClean="0">
                          <a:latin typeface="Arial"/>
                          <a:cs typeface="Arial"/>
                        </a:rPr>
                        <a:t>C</a:t>
                      </a:r>
                      <a:r>
                        <a:rPr lang="en-US" sz="1400" i="1" baseline="-25000" dirty="0" smtClean="0">
                          <a:latin typeface="Arial"/>
                          <a:cs typeface="Arial"/>
                        </a:rPr>
                        <a:t>j</a:t>
                      </a:r>
                      <a:r>
                        <a:rPr lang="en-US" sz="1400" i="1" baseline="0" dirty="0" smtClean="0">
                          <a:latin typeface="Arial"/>
                          <a:cs typeface="Arial"/>
                        </a:rPr>
                        <a:t> </a:t>
                      </a:r>
                      <a:r>
                        <a:rPr lang="en-US" sz="1400" baseline="0" dirty="0" smtClean="0">
                          <a:latin typeface="Arial"/>
                          <a:cs typeface="Arial"/>
                        </a:rPr>
                        <a:t>– </a:t>
                      </a:r>
                      <a:r>
                        <a:rPr lang="en-US" sz="1400" i="1" baseline="0" dirty="0" smtClean="0">
                          <a:latin typeface="Arial"/>
                          <a:cs typeface="Arial"/>
                        </a:rPr>
                        <a:t>Z</a:t>
                      </a:r>
                      <a:r>
                        <a:rPr lang="en-US" sz="1400" i="1" baseline="-25000" dirty="0" smtClean="0">
                          <a:latin typeface="Arial"/>
                          <a:cs typeface="Arial"/>
                        </a:rPr>
                        <a:t>j</a:t>
                      </a:r>
                      <a:r>
                        <a:rPr lang="en-US" sz="1400" baseline="0" dirty="0" smtClean="0">
                          <a:latin typeface="Arial"/>
                          <a:cs typeface="Arial"/>
                        </a:rPr>
                        <a:t> for column</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  $</a:t>
                      </a:r>
                      <a:r>
                        <a:rPr lang="en-US" sz="1400" i="0" dirty="0" smtClean="0">
                          <a:latin typeface="Arial"/>
                          <a:cs typeface="Arial"/>
                        </a:rPr>
                        <a:t>1</a:t>
                      </a:r>
                      <a:endParaRPr lang="en-US" sz="1400" i="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smtClean="0">
                          <a:latin typeface="Arial"/>
                          <a:cs typeface="Arial"/>
                        </a:rPr>
                        <a:t>$</a:t>
                      </a:r>
                      <a:r>
                        <a:rPr lang="en-US" sz="1400" i="1" dirty="0" smtClean="0">
                          <a:latin typeface="Arial"/>
                          <a:cs typeface="Arial"/>
                        </a:rPr>
                        <a:t>M</a:t>
                      </a:r>
                      <a:r>
                        <a:rPr lang="en-US" sz="1400" dirty="0" smtClean="0">
                          <a:latin typeface="Arial"/>
                          <a:cs typeface="Arial"/>
                        </a:rPr>
                        <a:t> – 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3" name="Table 22"/>
          <p:cNvGraphicFramePr>
            <a:graphicFrameLocks noGrp="1"/>
          </p:cNvGraphicFramePr>
          <p:nvPr/>
        </p:nvGraphicFramePr>
        <p:xfrm>
          <a:off x="952500" y="1417638"/>
          <a:ext cx="7366000" cy="2595562"/>
        </p:xfrm>
        <a:graphic>
          <a:graphicData uri="http://schemas.openxmlformats.org/drawingml/2006/table">
            <a:tbl>
              <a:tblPr firstRow="1" bandRow="1">
                <a:tableStyleId>{2D5ABB26-0587-4C30-8999-92F81FD0307C}</a:tableStyleId>
              </a:tblPr>
              <a:tblGrid>
                <a:gridCol w="1879600"/>
                <a:gridCol w="1346200"/>
                <a:gridCol w="1130300"/>
                <a:gridCol w="1244600"/>
                <a:gridCol w="1765300"/>
              </a:tblGrid>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X</a:t>
                      </a:r>
                      <a:r>
                        <a:rPr lang="en-US" sz="1600" baseline="-25000" dirty="0" smtClean="0">
                          <a:latin typeface="Arial"/>
                          <a:cs typeface="Arial"/>
                        </a:rPr>
                        <a:t>1</a:t>
                      </a:r>
                      <a:r>
                        <a:rPr lang="en-US" sz="1600" baseline="0" dirty="0" smtClean="0">
                          <a:latin typeface="Arial"/>
                          <a:cs typeface="Arial"/>
                        </a:rPr>
                        <a:t>)</a:t>
                      </a:r>
                      <a:endParaRPr lang="en-US" sz="1600" dirty="0">
                        <a:latin typeface="Arial"/>
                        <a:cs typeface="Arial"/>
                      </a:endParaRPr>
                    </a:p>
                  </a:txBody>
                  <a:tcPr/>
                </a:tc>
                <a:tc>
                  <a:txBody>
                    <a:bodyPr/>
                    <a:lstStyle/>
                    <a:p>
                      <a:r>
                        <a:rPr lang="en-US" sz="1600" dirty="0" smtClean="0">
                          <a:latin typeface="Arial"/>
                          <a:cs typeface="Arial"/>
                        </a:rPr>
                        <a:t>= $0(0)</a:t>
                      </a:r>
                      <a:endParaRPr lang="en-US" sz="1600" dirty="0">
                        <a:latin typeface="Arial"/>
                        <a:cs typeface="Arial"/>
                      </a:endParaRPr>
                    </a:p>
                  </a:txBody>
                  <a:tcPr/>
                </a:tc>
                <a:tc>
                  <a:txBody>
                    <a:bodyPr/>
                    <a:lstStyle/>
                    <a:p>
                      <a:r>
                        <a:rPr lang="en-US" sz="1600" dirty="0" smtClean="0">
                          <a:latin typeface="Arial"/>
                          <a:cs typeface="Arial"/>
                        </a:rPr>
                        <a:t>+ $5(1)</a:t>
                      </a:r>
                      <a:endParaRPr lang="en-US" sz="1600" dirty="0">
                        <a:latin typeface="Arial"/>
                        <a:cs typeface="Arial"/>
                      </a:endParaRPr>
                    </a:p>
                  </a:txBody>
                  <a:tcPr/>
                </a:tc>
                <a:tc>
                  <a:txBody>
                    <a:bodyPr/>
                    <a:lstStyle/>
                    <a:p>
                      <a:r>
                        <a:rPr lang="en-US" sz="1600" i="0" dirty="0" smtClean="0">
                          <a:latin typeface="Arial"/>
                          <a:cs typeface="Arial"/>
                        </a:rPr>
                        <a:t>+ $6(0)</a:t>
                      </a:r>
                      <a:endParaRPr lang="en-US" sz="1600" i="0" dirty="0">
                        <a:latin typeface="Arial"/>
                        <a:cs typeface="Arial"/>
                      </a:endParaRPr>
                    </a:p>
                  </a:txBody>
                  <a:tcPr/>
                </a:tc>
                <a:tc>
                  <a:txBody>
                    <a:bodyPr/>
                    <a:lstStyle/>
                    <a:p>
                      <a:r>
                        <a:rPr lang="en-US" sz="1600" dirty="0" smtClean="0">
                          <a:latin typeface="Arial"/>
                          <a:cs typeface="Arial"/>
                        </a:rPr>
                        <a:t>= $5</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X</a:t>
                      </a:r>
                      <a:r>
                        <a:rPr lang="en-US" sz="1600" baseline="-25000" dirty="0" smtClean="0">
                          <a:latin typeface="Arial"/>
                          <a:cs typeface="Arial"/>
                        </a:rPr>
                        <a:t>2</a:t>
                      </a:r>
                      <a:r>
                        <a:rPr lang="en-US" sz="1600" baseline="0" dirty="0" smtClean="0">
                          <a:latin typeface="Arial"/>
                          <a:cs typeface="Arial"/>
                        </a:rPr>
                        <a:t>)</a:t>
                      </a:r>
                      <a:endParaRPr lang="en-US" sz="1600" dirty="0">
                        <a:latin typeface="Arial"/>
                        <a:cs typeface="Arial"/>
                      </a:endParaRPr>
                    </a:p>
                  </a:txBody>
                  <a:tcPr/>
                </a:tc>
                <a:tc>
                  <a:txBody>
                    <a:bodyPr/>
                    <a:lstStyle/>
                    <a:p>
                      <a:r>
                        <a:rPr lang="en-US" sz="1600" i="0" dirty="0" smtClean="0">
                          <a:latin typeface="Arial"/>
                          <a:cs typeface="Arial"/>
                        </a:rPr>
                        <a:t>= $0(0)</a:t>
                      </a:r>
                      <a:endParaRPr lang="en-US" sz="1600" i="0" dirty="0">
                        <a:latin typeface="Arial"/>
                        <a:cs typeface="Arial"/>
                      </a:endParaRPr>
                    </a:p>
                  </a:txBody>
                  <a:tcPr/>
                </a:tc>
                <a:tc>
                  <a:txBody>
                    <a:bodyPr/>
                    <a:lstStyle/>
                    <a:p>
                      <a:r>
                        <a:rPr lang="en-US" sz="1600" dirty="0" smtClean="0">
                          <a:latin typeface="Arial"/>
                          <a:cs typeface="Arial"/>
                        </a:rPr>
                        <a:t>+ $5(0)</a:t>
                      </a:r>
                      <a:endParaRPr lang="en-US" sz="1600" dirty="0">
                        <a:latin typeface="Arial"/>
                        <a:cs typeface="Arial"/>
                      </a:endParaRPr>
                    </a:p>
                  </a:txBody>
                  <a:tcPr/>
                </a:tc>
                <a:tc>
                  <a:txBody>
                    <a:bodyPr/>
                    <a:lstStyle/>
                    <a:p>
                      <a:r>
                        <a:rPr lang="en-US" sz="1600" i="0" dirty="0" smtClean="0">
                          <a:latin typeface="Arial"/>
                          <a:cs typeface="Arial"/>
                        </a:rPr>
                        <a:t>+ $6(1)</a:t>
                      </a:r>
                      <a:endParaRPr lang="en-US" sz="1600" i="0" dirty="0">
                        <a:latin typeface="Arial"/>
                        <a:cs typeface="Arial"/>
                      </a:endParaRPr>
                    </a:p>
                  </a:txBody>
                  <a:tcPr/>
                </a:tc>
                <a:tc>
                  <a:txBody>
                    <a:bodyPr/>
                    <a:lstStyle/>
                    <a:p>
                      <a:r>
                        <a:rPr lang="en-US" sz="1600" dirty="0" smtClean="0">
                          <a:latin typeface="Arial"/>
                          <a:cs typeface="Arial"/>
                        </a:rPr>
                        <a:t>= $6</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S</a:t>
                      </a:r>
                      <a:r>
                        <a:rPr lang="en-US" sz="1600" baseline="-25000" dirty="0" smtClean="0">
                          <a:latin typeface="Arial"/>
                          <a:cs typeface="Arial"/>
                        </a:rPr>
                        <a:t>1</a:t>
                      </a:r>
                      <a:r>
                        <a:rPr lang="en-US" sz="1600" baseline="0" dirty="0" smtClean="0">
                          <a:latin typeface="Arial"/>
                          <a:cs typeface="Arial"/>
                        </a:rPr>
                        <a:t>)</a:t>
                      </a:r>
                      <a:endParaRPr lang="en-US" sz="1600" dirty="0">
                        <a:latin typeface="Arial"/>
                        <a:cs typeface="Arial"/>
                      </a:endParaRPr>
                    </a:p>
                  </a:txBody>
                  <a:tcPr/>
                </a:tc>
                <a:tc>
                  <a:txBody>
                    <a:bodyPr/>
                    <a:lstStyle/>
                    <a:p>
                      <a:r>
                        <a:rPr lang="en-US" sz="1600" i="0" dirty="0" smtClean="0">
                          <a:latin typeface="Arial"/>
                          <a:cs typeface="Arial"/>
                        </a:rPr>
                        <a:t>= $0(–1)</a:t>
                      </a:r>
                      <a:endParaRPr lang="en-US" sz="1600" i="0" dirty="0">
                        <a:latin typeface="Arial"/>
                        <a:cs typeface="Arial"/>
                      </a:endParaRPr>
                    </a:p>
                  </a:txBody>
                  <a:tcPr/>
                </a:tc>
                <a:tc>
                  <a:txBody>
                    <a:bodyPr/>
                    <a:lstStyle/>
                    <a:p>
                      <a:r>
                        <a:rPr lang="en-US" sz="1600" dirty="0" smtClean="0">
                          <a:latin typeface="Arial"/>
                          <a:cs typeface="Arial"/>
                        </a:rPr>
                        <a:t>+ $5(1)</a:t>
                      </a:r>
                      <a:endParaRPr lang="en-US" sz="1600" dirty="0">
                        <a:latin typeface="Arial"/>
                        <a:cs typeface="Arial"/>
                      </a:endParaRPr>
                    </a:p>
                  </a:txBody>
                  <a:tcPr/>
                </a:tc>
                <a:tc>
                  <a:txBody>
                    <a:bodyPr/>
                    <a:lstStyle/>
                    <a:p>
                      <a:r>
                        <a:rPr lang="en-US" sz="1600" i="0" dirty="0" smtClean="0">
                          <a:latin typeface="Arial"/>
                          <a:cs typeface="Arial"/>
                        </a:rPr>
                        <a:t>+ $6(–1)</a:t>
                      </a:r>
                      <a:endParaRPr lang="en-US" sz="1600" i="0" dirty="0">
                        <a:latin typeface="Arial"/>
                        <a:cs typeface="Arial"/>
                      </a:endParaRPr>
                    </a:p>
                  </a:txBody>
                  <a:tcPr/>
                </a:tc>
                <a:tc>
                  <a:txBody>
                    <a:bodyPr/>
                    <a:lstStyle/>
                    <a:p>
                      <a:r>
                        <a:rPr lang="en-US" sz="1600" dirty="0" smtClean="0">
                          <a:latin typeface="Arial"/>
                          <a:cs typeface="Arial"/>
                        </a:rPr>
                        <a:t>= –$1</a:t>
                      </a:r>
                      <a:endParaRPr lang="en-US" sz="1600" i="0"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S</a:t>
                      </a:r>
                      <a:r>
                        <a:rPr lang="en-US" sz="1600" i="0" baseline="-25000" dirty="0" smtClean="0">
                          <a:latin typeface="Arial"/>
                          <a:cs typeface="Arial"/>
                        </a:rPr>
                        <a:t>2</a:t>
                      </a:r>
                      <a:r>
                        <a:rPr lang="en-US" sz="1600" baseline="0" dirty="0" smtClean="0">
                          <a:latin typeface="Arial"/>
                          <a:cs typeface="Arial"/>
                        </a:rPr>
                        <a:t>)</a:t>
                      </a:r>
                      <a:endParaRPr lang="en-US" sz="1600" dirty="0">
                        <a:latin typeface="Arial"/>
                        <a:cs typeface="Arial"/>
                      </a:endParaRPr>
                    </a:p>
                  </a:txBody>
                  <a:tcPr/>
                </a:tc>
                <a:tc>
                  <a:txBody>
                    <a:bodyPr/>
                    <a:lstStyle/>
                    <a:p>
                      <a:r>
                        <a:rPr lang="en-US" sz="1600" i="0" dirty="0" smtClean="0">
                          <a:latin typeface="Arial"/>
                          <a:cs typeface="Arial"/>
                        </a:rPr>
                        <a:t>= $0(1)</a:t>
                      </a:r>
                      <a:endParaRPr lang="en-US" sz="1600" i="0" dirty="0">
                        <a:latin typeface="Arial"/>
                        <a:cs typeface="Arial"/>
                      </a:endParaRPr>
                    </a:p>
                  </a:txBody>
                  <a:tcPr/>
                </a:tc>
                <a:tc>
                  <a:txBody>
                    <a:bodyPr/>
                    <a:lstStyle/>
                    <a:p>
                      <a:r>
                        <a:rPr lang="en-US" sz="1600" dirty="0" smtClean="0">
                          <a:latin typeface="Arial"/>
                          <a:cs typeface="Arial"/>
                        </a:rPr>
                        <a:t>+ $5(0)</a:t>
                      </a:r>
                      <a:endParaRPr lang="en-US" sz="1600" dirty="0">
                        <a:latin typeface="Arial"/>
                        <a:cs typeface="Arial"/>
                      </a:endParaRPr>
                    </a:p>
                  </a:txBody>
                  <a:tcPr/>
                </a:tc>
                <a:tc>
                  <a:txBody>
                    <a:bodyPr/>
                    <a:lstStyle/>
                    <a:p>
                      <a:r>
                        <a:rPr lang="en-US" sz="1600" i="0" dirty="0" smtClean="0">
                          <a:latin typeface="Arial"/>
                          <a:cs typeface="Arial"/>
                        </a:rPr>
                        <a:t>+ $6(0)</a:t>
                      </a:r>
                      <a:endParaRPr lang="en-US" sz="1600" i="0" dirty="0">
                        <a:latin typeface="Arial"/>
                        <a:cs typeface="Arial"/>
                      </a:endParaRPr>
                    </a:p>
                  </a:txBody>
                  <a:tcPr/>
                </a:tc>
                <a:tc>
                  <a:txBody>
                    <a:bodyPr/>
                    <a:lstStyle/>
                    <a:p>
                      <a:r>
                        <a:rPr lang="en-US" sz="1600" dirty="0" smtClean="0">
                          <a:latin typeface="Arial"/>
                          <a:cs typeface="Arial"/>
                        </a:rPr>
                        <a:t>= $0</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A</a:t>
                      </a:r>
                      <a:r>
                        <a:rPr lang="en-US" sz="1600" baseline="-25000" dirty="0" smtClean="0">
                          <a:latin typeface="Arial"/>
                          <a:cs typeface="Arial"/>
                        </a:rPr>
                        <a:t>1</a:t>
                      </a:r>
                      <a:r>
                        <a:rPr lang="en-US" sz="1600" baseline="0" dirty="0" smtClean="0">
                          <a:latin typeface="Arial"/>
                          <a:cs typeface="Arial"/>
                        </a:rPr>
                        <a:t>)</a:t>
                      </a:r>
                      <a:endParaRPr lang="en-US" sz="1600" dirty="0">
                        <a:latin typeface="Arial"/>
                        <a:cs typeface="Arial"/>
                      </a:endParaRPr>
                    </a:p>
                  </a:txBody>
                  <a:tcPr/>
                </a:tc>
                <a:tc>
                  <a:txBody>
                    <a:bodyPr/>
                    <a:lstStyle/>
                    <a:p>
                      <a:r>
                        <a:rPr lang="en-US" sz="1600" i="0" dirty="0" smtClean="0">
                          <a:latin typeface="Arial"/>
                          <a:cs typeface="Arial"/>
                        </a:rPr>
                        <a:t>= $0(1)</a:t>
                      </a:r>
                      <a:endParaRPr lang="en-US" sz="1600" i="0" dirty="0">
                        <a:latin typeface="Arial"/>
                        <a:cs typeface="Arial"/>
                      </a:endParaRPr>
                    </a:p>
                  </a:txBody>
                  <a:tcPr/>
                </a:tc>
                <a:tc>
                  <a:txBody>
                    <a:bodyPr/>
                    <a:lstStyle/>
                    <a:p>
                      <a:r>
                        <a:rPr lang="en-US" sz="1600" dirty="0" smtClean="0">
                          <a:latin typeface="Arial"/>
                          <a:cs typeface="Arial"/>
                        </a:rPr>
                        <a:t>+ $5(0)</a:t>
                      </a:r>
                      <a:endParaRPr lang="en-US" sz="1600" dirty="0">
                        <a:latin typeface="Arial"/>
                        <a:cs typeface="Arial"/>
                      </a:endParaRPr>
                    </a:p>
                  </a:txBody>
                  <a:tcPr/>
                </a:tc>
                <a:tc>
                  <a:txBody>
                    <a:bodyPr/>
                    <a:lstStyle/>
                    <a:p>
                      <a:r>
                        <a:rPr lang="en-US" sz="1600" i="0" dirty="0" smtClean="0">
                          <a:latin typeface="Arial"/>
                          <a:cs typeface="Arial"/>
                        </a:rPr>
                        <a:t>+ $6(1)</a:t>
                      </a:r>
                      <a:endParaRPr lang="en-US" sz="1600" i="0" dirty="0">
                        <a:latin typeface="Arial"/>
                        <a:cs typeface="Arial"/>
                      </a:endParaRPr>
                    </a:p>
                  </a:txBody>
                  <a:tcPr/>
                </a:tc>
                <a:tc>
                  <a:txBody>
                    <a:bodyPr/>
                    <a:lstStyle/>
                    <a:p>
                      <a:r>
                        <a:rPr lang="en-US" sz="1600" dirty="0" smtClean="0">
                          <a:latin typeface="Arial"/>
                          <a:cs typeface="Arial"/>
                        </a:rPr>
                        <a:t>= $6</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a:t>
                      </a:r>
                      <a:r>
                        <a:rPr lang="en-US" sz="1600" i="1" baseline="0" dirty="0" smtClean="0">
                          <a:latin typeface="Arial"/>
                          <a:cs typeface="Arial"/>
                        </a:rPr>
                        <a:t>A</a:t>
                      </a:r>
                      <a:r>
                        <a:rPr lang="en-US" sz="1600" i="0" baseline="-25000" dirty="0" smtClean="0">
                          <a:latin typeface="Arial"/>
                          <a:cs typeface="Arial"/>
                        </a:rPr>
                        <a:t>2</a:t>
                      </a:r>
                      <a:r>
                        <a:rPr lang="en-US" sz="1600" baseline="0" dirty="0" smtClean="0">
                          <a:latin typeface="Arial"/>
                          <a:cs typeface="Arial"/>
                        </a:rPr>
                        <a:t>)</a:t>
                      </a:r>
                      <a:endParaRPr lang="en-US" sz="1600" dirty="0">
                        <a:latin typeface="Arial"/>
                        <a:cs typeface="Arial"/>
                      </a:endParaRPr>
                    </a:p>
                  </a:txBody>
                  <a:tcPr/>
                </a:tc>
                <a:tc>
                  <a:txBody>
                    <a:bodyPr/>
                    <a:lstStyle/>
                    <a:p>
                      <a:r>
                        <a:rPr lang="en-US" sz="1600" i="0" dirty="0" smtClean="0">
                          <a:latin typeface="Arial"/>
                          <a:cs typeface="Arial"/>
                        </a:rPr>
                        <a:t>= $0(–1)</a:t>
                      </a:r>
                      <a:endParaRPr lang="en-US" sz="1600" i="0" dirty="0">
                        <a:latin typeface="Arial"/>
                        <a:cs typeface="Arial"/>
                      </a:endParaRPr>
                    </a:p>
                  </a:txBody>
                  <a:tcPr/>
                </a:tc>
                <a:tc>
                  <a:txBody>
                    <a:bodyPr/>
                    <a:lstStyle/>
                    <a:p>
                      <a:r>
                        <a:rPr lang="en-US" sz="1600" dirty="0" smtClean="0">
                          <a:latin typeface="Arial"/>
                          <a:cs typeface="Arial"/>
                        </a:rPr>
                        <a:t>+ $5(0)</a:t>
                      </a:r>
                      <a:endParaRPr lang="en-US" sz="1600" dirty="0">
                        <a:latin typeface="Arial"/>
                        <a:cs typeface="Arial"/>
                      </a:endParaRPr>
                    </a:p>
                  </a:txBody>
                  <a:tcPr/>
                </a:tc>
                <a:tc>
                  <a:txBody>
                    <a:bodyPr/>
                    <a:lstStyle/>
                    <a:p>
                      <a:r>
                        <a:rPr lang="en-US" sz="1600" i="0" dirty="0" smtClean="0">
                          <a:latin typeface="Arial"/>
                          <a:cs typeface="Arial"/>
                        </a:rPr>
                        <a:t>+ $6(0)</a:t>
                      </a:r>
                      <a:endParaRPr lang="en-US" sz="1600" i="0" dirty="0">
                        <a:latin typeface="Arial"/>
                        <a:cs typeface="Arial"/>
                      </a:endParaRPr>
                    </a:p>
                  </a:txBody>
                  <a:tcPr/>
                </a:tc>
                <a:tc>
                  <a:txBody>
                    <a:bodyPr/>
                    <a:lstStyle/>
                    <a:p>
                      <a:r>
                        <a:rPr lang="en-US" sz="1600" dirty="0" smtClean="0">
                          <a:latin typeface="Arial"/>
                          <a:cs typeface="Arial"/>
                        </a:rPr>
                        <a:t>= $0</a:t>
                      </a:r>
                      <a:endParaRPr lang="en-US" sz="1600" i="1" dirty="0">
                        <a:latin typeface="Arial"/>
                        <a:cs typeface="Arial"/>
                      </a:endParaRPr>
                    </a:p>
                  </a:txBody>
                  <a:tcPr/>
                </a:tc>
              </a:tr>
              <a:tr h="370840">
                <a:tc>
                  <a:txBody>
                    <a:bodyPr/>
                    <a:lstStyle/>
                    <a:p>
                      <a:r>
                        <a:rPr lang="en-US" sz="1600" i="1" dirty="0" smtClean="0">
                          <a:latin typeface="Arial"/>
                          <a:cs typeface="Arial"/>
                        </a:rPr>
                        <a:t>Z</a:t>
                      </a:r>
                      <a:r>
                        <a:rPr lang="en-US" sz="1600" i="1" baseline="-25000" dirty="0" smtClean="0">
                          <a:latin typeface="Arial"/>
                          <a:cs typeface="Arial"/>
                        </a:rPr>
                        <a:t>j</a:t>
                      </a:r>
                      <a:r>
                        <a:rPr lang="en-US" sz="1600" baseline="0" dirty="0" smtClean="0">
                          <a:latin typeface="Arial"/>
                          <a:cs typeface="Arial"/>
                        </a:rPr>
                        <a:t> (for total cost)</a:t>
                      </a:r>
                      <a:endParaRPr lang="en-US" sz="1600" dirty="0">
                        <a:latin typeface="Arial"/>
                        <a:cs typeface="Arial"/>
                      </a:endParaRPr>
                    </a:p>
                  </a:txBody>
                  <a:tcPr/>
                </a:tc>
                <a:tc>
                  <a:txBody>
                    <a:bodyPr/>
                    <a:lstStyle/>
                    <a:p>
                      <a:r>
                        <a:rPr lang="en-US" sz="1600" i="0" dirty="0" smtClean="0">
                          <a:latin typeface="Arial"/>
                          <a:cs typeface="Arial"/>
                        </a:rPr>
                        <a:t>= $0(550)</a:t>
                      </a:r>
                      <a:endParaRPr lang="en-US" sz="1600" i="0" dirty="0">
                        <a:latin typeface="Arial"/>
                        <a:cs typeface="Arial"/>
                      </a:endParaRPr>
                    </a:p>
                  </a:txBody>
                  <a:tcPr/>
                </a:tc>
                <a:tc>
                  <a:txBody>
                    <a:bodyPr/>
                    <a:lstStyle/>
                    <a:p>
                      <a:r>
                        <a:rPr lang="en-US" sz="1600" dirty="0" smtClean="0">
                          <a:latin typeface="Arial"/>
                          <a:cs typeface="Arial"/>
                        </a:rPr>
                        <a:t>+ $5(300)</a:t>
                      </a:r>
                      <a:endParaRPr lang="en-US" sz="1600" dirty="0">
                        <a:latin typeface="Arial"/>
                        <a:cs typeface="Arial"/>
                      </a:endParaRPr>
                    </a:p>
                  </a:txBody>
                  <a:tcPr/>
                </a:tc>
                <a:tc>
                  <a:txBody>
                    <a:bodyPr/>
                    <a:lstStyle/>
                    <a:p>
                      <a:r>
                        <a:rPr lang="en-US" sz="1600" i="0" dirty="0" smtClean="0">
                          <a:latin typeface="Arial"/>
                          <a:cs typeface="Arial"/>
                        </a:rPr>
                        <a:t>+ $6(700)</a:t>
                      </a:r>
                      <a:endParaRPr lang="en-US" sz="1600" i="0" dirty="0">
                        <a:latin typeface="Arial"/>
                        <a:cs typeface="Arial"/>
                      </a:endParaRPr>
                    </a:p>
                  </a:txBody>
                  <a:tcPr/>
                </a:tc>
                <a:tc>
                  <a:txBody>
                    <a:bodyPr/>
                    <a:lstStyle/>
                    <a:p>
                      <a:r>
                        <a:rPr lang="en-US" sz="1600" dirty="0" smtClean="0">
                          <a:latin typeface="Arial"/>
                          <a:cs typeface="Arial"/>
                        </a:rPr>
                        <a:t>= $</a:t>
                      </a:r>
                      <a:r>
                        <a:rPr lang="en-US" sz="1600" i="0" dirty="0" smtClean="0">
                          <a:latin typeface="Arial"/>
                          <a:cs typeface="Arial"/>
                        </a:rPr>
                        <a:t>5,700</a:t>
                      </a:r>
                      <a:endParaRPr lang="en-US" sz="1600" i="1" dirty="0">
                        <a:latin typeface="Arial"/>
                        <a:cs typeface="Arial"/>
                      </a:endParaRPr>
                    </a:p>
                  </a:txBody>
                  <a:tcPr/>
                </a:tc>
              </a:tr>
            </a:tbl>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3"/>
                                        </p:tgtEl>
                                        <p:attrNameLst>
                                          <p:attrName>style.visibility</p:attrName>
                                        </p:attrNameLst>
                                      </p:cBhvr>
                                      <p:to>
                                        <p:strVal val="visible"/>
                                      </p:to>
                                    </p:set>
                                    <p:animEffect transition="in" filter="strips(downRight)">
                                      <p:cBhvr>
                                        <p:cTn id="7" dur="1000"/>
                                        <p:tgtEl>
                                          <p:spTgt spid="23"/>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22"/>
                                        </p:tgtEl>
                                        <p:attrNameLst>
                                          <p:attrName>style.visibility</p:attrName>
                                        </p:attrNameLst>
                                      </p:cBhvr>
                                      <p:to>
                                        <p:strVal val="visible"/>
                                      </p:to>
                                    </p:set>
                                    <p:animEffect transition="in" filter="strips(downRight)">
                                      <p:cBhvr>
                                        <p:cTn id="1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r>
              <a:rPr lang="en-US" smtClean="0">
                <a:latin typeface="Arial" charset="0"/>
                <a:cs typeface="Arial" charset="0"/>
              </a:rPr>
              <a:t>Developing a Fourth Tableau</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48CA8FB8-0C70-4C8E-9783-FCA16B4E8F57}" type="slidenum">
              <a:rPr lang="en-US"/>
              <a:pPr>
                <a:defRPr/>
              </a:pPr>
              <a:t>66</a:t>
            </a:fld>
            <a:endParaRPr lang="en-US"/>
          </a:p>
        </p:txBody>
      </p:sp>
      <p:graphicFrame>
        <p:nvGraphicFramePr>
          <p:cNvPr id="8" name="Table 7"/>
          <p:cNvGraphicFramePr>
            <a:graphicFrameLocks noGrp="1"/>
          </p:cNvGraphicFramePr>
          <p:nvPr/>
        </p:nvGraphicFramePr>
        <p:xfrm>
          <a:off x="1033463" y="2457450"/>
          <a:ext cx="7080250" cy="2743200"/>
        </p:xfrm>
        <a:graphic>
          <a:graphicData uri="http://schemas.openxmlformats.org/drawingml/2006/table">
            <a:tbl>
              <a:tblPr firstRow="1" bandRow="1">
                <a:tableStyleId>{69012ECD-51FC-41F1-AA8D-1B2483CD663E}</a:tableStyleId>
              </a:tblPr>
              <a:tblGrid>
                <a:gridCol w="497947"/>
                <a:gridCol w="1254653"/>
                <a:gridCol w="508000"/>
                <a:gridCol w="520700"/>
                <a:gridCol w="635000"/>
                <a:gridCol w="628650"/>
                <a:gridCol w="1028700"/>
                <a:gridCol w="635000"/>
                <a:gridCol w="1371600"/>
              </a:tblGrid>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370840">
                <a:tc>
                  <a:txBody>
                    <a:bodyPr/>
                    <a:lstStyle/>
                    <a:p>
                      <a:pPr algn="ctr"/>
                      <a:r>
                        <a:rPr lang="en-US" sz="1400" dirty="0" smtClean="0">
                          <a:latin typeface="Arial"/>
                          <a:cs typeface="Arial"/>
                        </a:rPr>
                        <a:t>$0</a:t>
                      </a: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S</a:t>
                      </a:r>
                      <a:r>
                        <a:rPr lang="en-US" sz="1400" baseline="-250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550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$5</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X</a:t>
                      </a:r>
                      <a:r>
                        <a:rPr lang="en-US" sz="1400" baseline="-25000" dirty="0" smtClean="0">
                          <a:latin typeface="Arial"/>
                          <a:cs typeface="Arial"/>
                        </a:rPr>
                        <a:t>1</a:t>
                      </a:r>
                      <a:endParaRPr lang="en-US" sz="1400" baseline="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300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sz="1400" dirty="0" smtClean="0">
                          <a:latin typeface="Arial"/>
                          <a:cs typeface="Arial"/>
                        </a:rPr>
                        <a:t>$</a:t>
                      </a:r>
                      <a:r>
                        <a:rPr lang="en-US" sz="1400" i="0" dirty="0" smtClean="0">
                          <a:latin typeface="Arial"/>
                          <a:cs typeface="Arial"/>
                        </a:rPr>
                        <a:t>6</a:t>
                      </a:r>
                      <a:endParaRPr lang="en-US" sz="1400" i="0"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baseline="-25000" dirty="0" smtClean="0">
                          <a:latin typeface="Arial"/>
                          <a:cs typeface="Arial"/>
                        </a:rPr>
                        <a:t>2</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700</a:t>
                      </a: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5</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r>
                        <a:rPr lang="en-US" sz="1400" i="0" dirty="0" smtClean="0">
                          <a:latin typeface="Arial"/>
                          <a:cs typeface="Arial"/>
                        </a:rPr>
                        <a:t>,700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 </a:t>
                      </a:r>
                      <a:r>
                        <a:rPr lang="en-US" sz="1400" dirty="0" smtClean="0">
                          <a:latin typeface="Arial"/>
                          <a:cs typeface="Arial"/>
                        </a:rPr>
                        <a:t>– 6</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9" name="Group 8"/>
          <p:cNvGrpSpPr>
            <a:grpSpLocks/>
          </p:cNvGrpSpPr>
          <p:nvPr/>
        </p:nvGrpSpPr>
        <p:grpSpPr bwMode="auto">
          <a:xfrm>
            <a:off x="1249363" y="2638425"/>
            <a:ext cx="1582737" cy="661988"/>
            <a:chOff x="845005" y="4065720"/>
            <a:chExt cx="1582391" cy="662176"/>
          </a:xfrm>
        </p:grpSpPr>
        <p:sp>
          <p:nvSpPr>
            <p:cNvPr id="96330"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96331" name="Line 24"/>
            <p:cNvSpPr>
              <a:spLocks noChangeShapeType="1"/>
            </p:cNvSpPr>
            <p:nvPr/>
          </p:nvSpPr>
          <p:spPr bwMode="auto">
            <a:xfrm>
              <a:off x="1022366" y="4065720"/>
              <a:ext cx="1405030" cy="0"/>
            </a:xfrm>
            <a:prstGeom prst="line">
              <a:avLst/>
            </a:prstGeom>
            <a:noFill/>
            <a:ln w="38100">
              <a:solidFill>
                <a:schemeClr val="tx1"/>
              </a:solidFill>
              <a:round/>
              <a:headEnd/>
              <a:tailEnd type="triangle" w="sm" len="med"/>
            </a:ln>
          </p:spPr>
          <p:txBody>
            <a:bodyPr/>
            <a:lstStyle/>
            <a:p>
              <a:endParaRPr lang="en-US"/>
            </a:p>
          </p:txBody>
        </p:sp>
      </p:grpSp>
      <p:sp>
        <p:nvSpPr>
          <p:cNvPr id="22" name="Text Box 15"/>
          <p:cNvSpPr txBox="1">
            <a:spLocks noChangeArrowheads="1"/>
          </p:cNvSpPr>
          <p:nvPr/>
        </p:nvSpPr>
        <p:spPr bwMode="auto">
          <a:xfrm>
            <a:off x="635000" y="1417638"/>
            <a:ext cx="78486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M7.10 –	 Fourth and Optimal Solution to the Muddy River Chemical Corporation Problem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par>
                                <p:cTn id="8" presetID="18" presetClass="entr" presetSubtype="6" fill="hold"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strips(downRight)">
                                      <p:cBhvr>
                                        <p:cTn id="10" dur="1000"/>
                                        <p:tgtEl>
                                          <p:spTgt spid="9"/>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p:txBody>
          <a:bodyPr/>
          <a:lstStyle/>
          <a:p>
            <a:r>
              <a:rPr lang="en-US" smtClean="0">
                <a:latin typeface="Arial" charset="0"/>
                <a:cs typeface="Arial" charset="0"/>
              </a:rPr>
              <a:t>Review of Procedures</a:t>
            </a:r>
          </a:p>
        </p:txBody>
      </p:sp>
      <p:sp>
        <p:nvSpPr>
          <p:cNvPr id="97282" name="Content Placeholder 2"/>
          <p:cNvSpPr>
            <a:spLocks noGrp="1"/>
          </p:cNvSpPr>
          <p:nvPr>
            <p:ph idx="1"/>
          </p:nvPr>
        </p:nvSpPr>
        <p:spPr>
          <a:xfrm>
            <a:off x="673100" y="1282700"/>
            <a:ext cx="7823200" cy="5219700"/>
          </a:xfrm>
        </p:spPr>
        <p:txBody>
          <a:bodyPr/>
          <a:lstStyle/>
          <a:p>
            <a:pPr marL="622300" indent="-622300">
              <a:spcAft>
                <a:spcPts val="1200"/>
              </a:spcAft>
              <a:buFont typeface="Arial" charset="0"/>
              <a:buNone/>
            </a:pPr>
            <a:r>
              <a:rPr lang="en-US" sz="2800" smtClean="0">
                <a:latin typeface="Arial" charset="0"/>
                <a:cs typeface="Arial" charset="0"/>
              </a:rPr>
              <a:t>I.	Formulate the LP problem’s objective function and constraints.</a:t>
            </a:r>
          </a:p>
          <a:p>
            <a:pPr marL="622300" indent="-622300">
              <a:spcAft>
                <a:spcPts val="1200"/>
              </a:spcAft>
              <a:buFont typeface="Arial" charset="0"/>
              <a:buAutoNum type="romanUcPeriod" startAt="2"/>
            </a:pPr>
            <a:r>
              <a:rPr lang="en-US" sz="2800" smtClean="0">
                <a:latin typeface="Arial" charset="0"/>
                <a:cs typeface="Arial" charset="0"/>
              </a:rPr>
              <a:t>Include slack variables in each less-than-or-equal-to constraint, artificial variables in each equality constraint, and both surplus and artificial variables in each greater-than-or-equal-to constraint. Then add all of these variables to the problem’s objective function.</a:t>
            </a:r>
          </a:p>
          <a:p>
            <a:pPr marL="622300" indent="-622300">
              <a:spcAft>
                <a:spcPts val="1200"/>
              </a:spcAft>
              <a:buFont typeface="Arial" charset="0"/>
              <a:buAutoNum type="romanUcPeriod" startAt="2"/>
            </a:pPr>
            <a:r>
              <a:rPr lang="en-US" sz="2800" smtClean="0">
                <a:latin typeface="Arial" charset="0"/>
                <a:cs typeface="Arial" charset="0"/>
              </a:rPr>
              <a:t>Develop an initial simplex tableau with artificial and slack variables in the basis and the other variables set equal to 0. Compute the </a:t>
            </a:r>
            <a:r>
              <a:rPr lang="en-US" sz="2800" i="1" smtClean="0">
                <a:latin typeface="Arial" charset="0"/>
                <a:cs typeface="Arial" charset="0"/>
              </a:rPr>
              <a:t>Z</a:t>
            </a:r>
            <a:r>
              <a:rPr lang="en-US" sz="2800" i="1" baseline="-25000" smtClean="0">
                <a:latin typeface="Arial" charset="0"/>
                <a:cs typeface="Arial" charset="0"/>
              </a:rPr>
              <a:t>j</a:t>
            </a:r>
            <a:r>
              <a:rPr lang="en-US" sz="2800" smtClean="0">
                <a:latin typeface="Arial" charset="0"/>
                <a:cs typeface="Arial" charset="0"/>
              </a:rPr>
              <a:t> and </a:t>
            </a:r>
            <a:r>
              <a:rPr lang="en-US" sz="2800" i="1" smtClean="0">
                <a:latin typeface="Arial" charset="0"/>
                <a:cs typeface="Arial" charset="0"/>
              </a:rPr>
              <a:t>C</a:t>
            </a:r>
            <a:r>
              <a:rPr lang="en-US" sz="2800" i="1" baseline="-25000" smtClean="0">
                <a:latin typeface="Arial" charset="0"/>
                <a:cs typeface="Arial" charset="0"/>
              </a:rPr>
              <a:t>j</a:t>
            </a:r>
            <a:r>
              <a:rPr lang="en-US" sz="2800" smtClean="0">
                <a:latin typeface="Arial" charset="0"/>
                <a:cs typeface="Arial" charset="0"/>
              </a:rPr>
              <a:t> – </a:t>
            </a:r>
            <a:r>
              <a:rPr lang="en-US" sz="2800" i="1" smtClean="0">
                <a:latin typeface="Arial" charset="0"/>
                <a:cs typeface="Arial" charset="0"/>
              </a:rPr>
              <a:t>Z</a:t>
            </a:r>
            <a:r>
              <a:rPr lang="en-US" sz="2800" i="1" baseline="-25000" smtClean="0">
                <a:latin typeface="Arial" charset="0"/>
                <a:cs typeface="Arial" charset="0"/>
              </a:rPr>
              <a:t>j</a:t>
            </a:r>
            <a:r>
              <a:rPr lang="en-US" sz="2800" smtClean="0">
                <a:latin typeface="Arial" charset="0"/>
                <a:cs typeface="Arial" charset="0"/>
              </a:rPr>
              <a:t> values for this tableau.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B5362D86-411C-4860-9C31-D93FCE6FE194}" type="slidenum">
              <a:rPr lang="en-US"/>
              <a:pPr>
                <a:defRPr/>
              </a:pPr>
              <a:t>67</a:t>
            </a:fld>
            <a:endParaRPr lang="en-US"/>
          </a:p>
        </p:txBody>
      </p:sp>
    </p:spTree>
  </p:cSld>
  <p:clrMapOvr>
    <a:masterClrMapping/>
  </p:clrMapOvr>
  <p:transition spd="slow">
    <p:pull dir="lu"/>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p:txBody>
          <a:bodyPr/>
          <a:lstStyle/>
          <a:p>
            <a:r>
              <a:rPr lang="en-US" smtClean="0">
                <a:latin typeface="Arial" charset="0"/>
                <a:cs typeface="Arial" charset="0"/>
              </a:rPr>
              <a:t>Review of Procedures</a:t>
            </a:r>
          </a:p>
        </p:txBody>
      </p:sp>
      <p:sp>
        <p:nvSpPr>
          <p:cNvPr id="3" name="Content Placeholder 2"/>
          <p:cNvSpPr>
            <a:spLocks noGrp="1"/>
          </p:cNvSpPr>
          <p:nvPr>
            <p:ph idx="1"/>
          </p:nvPr>
        </p:nvSpPr>
        <p:spPr>
          <a:xfrm>
            <a:off x="673100" y="1417638"/>
            <a:ext cx="7823200" cy="5122862"/>
          </a:xfrm>
        </p:spPr>
        <p:txBody>
          <a:bodyPr rtlCol="0">
            <a:normAutofit/>
          </a:bodyPr>
          <a:lstStyle/>
          <a:p>
            <a:pPr marL="622300" indent="-622300" fontAlgn="auto">
              <a:spcBef>
                <a:spcPts val="0"/>
              </a:spcBef>
              <a:spcAft>
                <a:spcPts val="1200"/>
              </a:spcAft>
              <a:buFont typeface="Arial"/>
              <a:buNone/>
              <a:defRPr/>
            </a:pPr>
            <a:r>
              <a:rPr lang="en-US" sz="2800" dirty="0" smtClean="0"/>
              <a:t>IV.	Follow </a:t>
            </a:r>
            <a:r>
              <a:rPr lang="en-US" sz="2800" dirty="0"/>
              <a:t>these five steps until an optimal solution has been reached</a:t>
            </a:r>
            <a:r>
              <a:rPr lang="en-US" sz="2800" dirty="0" smtClean="0"/>
              <a:t>:</a:t>
            </a:r>
            <a:endParaRPr lang="en-US" sz="2800" dirty="0"/>
          </a:p>
          <a:p>
            <a:pPr marL="1079500" indent="-457200" fontAlgn="auto">
              <a:spcBef>
                <a:spcPts val="0"/>
              </a:spcBef>
              <a:spcAft>
                <a:spcPts val="1200"/>
              </a:spcAft>
              <a:buFont typeface="Arial"/>
              <a:buNone/>
              <a:defRPr/>
            </a:pPr>
            <a:r>
              <a:rPr lang="en-US" sz="2800" dirty="0" smtClean="0"/>
              <a:t>1.	</a:t>
            </a:r>
            <a:r>
              <a:rPr lang="en-US" sz="2400" dirty="0" smtClean="0"/>
              <a:t>Choose </a:t>
            </a:r>
            <a:r>
              <a:rPr lang="en-US" sz="2400" dirty="0"/>
              <a:t>the variable with the </a:t>
            </a:r>
            <a:r>
              <a:rPr lang="en-US" sz="2400" dirty="0" smtClean="0"/>
              <a:t>negative </a:t>
            </a:r>
            <a:r>
              <a:rPr lang="en-US" sz="2400" i="1" dirty="0" smtClean="0"/>
              <a:t>C</a:t>
            </a:r>
            <a:r>
              <a:rPr lang="en-US" sz="2400" i="1" baseline="-25000" dirty="0" smtClean="0"/>
              <a:t>j</a:t>
            </a:r>
            <a:r>
              <a:rPr lang="en-US" sz="2400" dirty="0" smtClean="0"/>
              <a:t> – </a:t>
            </a:r>
            <a:r>
              <a:rPr lang="en-US" sz="2400" i="1" dirty="0"/>
              <a:t>Z</a:t>
            </a:r>
            <a:r>
              <a:rPr lang="en-US" sz="2400" i="1" baseline="-25000" dirty="0"/>
              <a:t>j</a:t>
            </a:r>
            <a:r>
              <a:rPr lang="en-US" sz="2400" dirty="0"/>
              <a:t> </a:t>
            </a:r>
            <a:r>
              <a:rPr lang="en-US" sz="2400" dirty="0" smtClean="0"/>
              <a:t>indicating </a:t>
            </a:r>
            <a:r>
              <a:rPr lang="en-US" sz="2400" dirty="0"/>
              <a:t>the greatest improvement to enter the solution. This is the pivot column. </a:t>
            </a:r>
          </a:p>
          <a:p>
            <a:pPr marL="1079500" indent="-457200" fontAlgn="auto">
              <a:spcBef>
                <a:spcPts val="0"/>
              </a:spcBef>
              <a:spcAft>
                <a:spcPts val="1200"/>
              </a:spcAft>
              <a:buFont typeface="Arial"/>
              <a:buNone/>
              <a:defRPr/>
            </a:pPr>
            <a:r>
              <a:rPr lang="en-US" sz="2400" dirty="0" smtClean="0"/>
              <a:t>2.	Determine </a:t>
            </a:r>
            <a:r>
              <a:rPr lang="en-US" sz="2400" dirty="0"/>
              <a:t>the row to be replaced by selecting the one with the smallest (nonnegative) quantity-to-pivot column substitution rate ratio. This is the pivot row. </a:t>
            </a:r>
          </a:p>
          <a:p>
            <a:pPr marL="1079500" indent="-457200" fontAlgn="auto">
              <a:spcBef>
                <a:spcPts val="0"/>
              </a:spcBef>
              <a:spcAft>
                <a:spcPts val="1200"/>
              </a:spcAft>
              <a:buFont typeface="Arial"/>
              <a:buNone/>
              <a:defRPr/>
            </a:pPr>
            <a:r>
              <a:rPr lang="en-US" sz="2400" dirty="0"/>
              <a:t>3</a:t>
            </a:r>
            <a:r>
              <a:rPr lang="en-US" sz="2400" dirty="0" smtClean="0"/>
              <a:t>.	Calculate </a:t>
            </a:r>
            <a:r>
              <a:rPr lang="en-US" sz="2400" dirty="0"/>
              <a:t>the new values for the pivot row.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C471D579-96CB-4055-9572-8FD3D5426EC5}" type="slidenum">
              <a:rPr lang="en-US"/>
              <a:pPr>
                <a:defRPr/>
              </a:pPr>
              <a:t>68</a:t>
            </a:fld>
            <a:endParaRPr lang="en-US"/>
          </a:p>
        </p:txBody>
      </p:sp>
    </p:spTree>
  </p:cSld>
  <p:clrMapOvr>
    <a:masterClrMapping/>
  </p:clrMapOvr>
  <p:transition spd="slow">
    <p:strips/>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p:txBody>
          <a:bodyPr/>
          <a:lstStyle/>
          <a:p>
            <a:r>
              <a:rPr lang="en-US" smtClean="0">
                <a:latin typeface="Arial" charset="0"/>
                <a:cs typeface="Arial" charset="0"/>
              </a:rPr>
              <a:t>Review of Procedures</a:t>
            </a:r>
          </a:p>
        </p:txBody>
      </p:sp>
      <p:sp>
        <p:nvSpPr>
          <p:cNvPr id="99330" name="Content Placeholder 2"/>
          <p:cNvSpPr>
            <a:spLocks noGrp="1"/>
          </p:cNvSpPr>
          <p:nvPr>
            <p:ph idx="1"/>
          </p:nvPr>
        </p:nvSpPr>
        <p:spPr>
          <a:xfrm>
            <a:off x="673100" y="1600200"/>
            <a:ext cx="7823200" cy="4756150"/>
          </a:xfrm>
        </p:spPr>
        <p:txBody>
          <a:bodyPr/>
          <a:lstStyle/>
          <a:p>
            <a:pPr marL="1079500" indent="-457200">
              <a:spcAft>
                <a:spcPts val="1200"/>
              </a:spcAft>
              <a:buFont typeface="Arial" charset="0"/>
              <a:buNone/>
            </a:pPr>
            <a:r>
              <a:rPr lang="en-US" sz="2400" smtClean="0">
                <a:latin typeface="Arial" charset="0"/>
                <a:cs typeface="Arial" charset="0"/>
              </a:rPr>
              <a:t>4.	Calculate the new values for the other row(s).</a:t>
            </a:r>
          </a:p>
          <a:p>
            <a:pPr marL="1079500" indent="-457200">
              <a:spcAft>
                <a:spcPts val="1200"/>
              </a:spcAft>
              <a:buFont typeface="Arial" charset="0"/>
              <a:buNone/>
            </a:pPr>
            <a:r>
              <a:rPr lang="en-US" sz="2400" smtClean="0">
                <a:latin typeface="Arial" charset="0"/>
                <a:cs typeface="Arial" charset="0"/>
              </a:rPr>
              <a:t>5.	Calculate the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and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values for this tableau. If there are any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numbers less than 0, return to step 1. If there are no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numbers that are less than 0, an optimal solution has been reached.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C390F058-20BE-436C-92DC-9796082F9A34}" type="slidenum">
              <a:rPr lang="en-US"/>
              <a:pPr>
                <a:defRPr/>
              </a:pPr>
              <a:t>69</a:t>
            </a:fld>
            <a:endParaRPr lang="en-US"/>
          </a:p>
        </p:txBody>
      </p:sp>
    </p:spTree>
  </p:cSld>
  <p:clrMapOvr>
    <a:masterClrMapping/>
  </p:clrMapOvr>
  <p:transition spd="slow">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Converting the Constraints to Equations </a:t>
            </a:r>
          </a:p>
        </p:txBody>
      </p:sp>
      <p:sp>
        <p:nvSpPr>
          <p:cNvPr id="3" name="Content Placeholder 2"/>
          <p:cNvSpPr>
            <a:spLocks noGrp="1"/>
          </p:cNvSpPr>
          <p:nvPr>
            <p:ph idx="1"/>
          </p:nvPr>
        </p:nvSpPr>
        <p:spPr>
          <a:xfrm>
            <a:off x="673100" y="1790700"/>
            <a:ext cx="7823200" cy="4279900"/>
          </a:xfrm>
        </p:spPr>
        <p:txBody>
          <a:bodyPr rtlCol="0">
            <a:normAutofit/>
          </a:bodyPr>
          <a:lstStyle/>
          <a:p>
            <a:pPr fontAlgn="auto">
              <a:spcBef>
                <a:spcPts val="0"/>
              </a:spcBef>
              <a:buFont typeface="Arial"/>
              <a:buChar char="•"/>
              <a:defRPr/>
            </a:pPr>
            <a:r>
              <a:rPr lang="en-US" sz="2400" dirty="0" smtClean="0"/>
              <a:t>Convert inequality constraints into an equation</a:t>
            </a:r>
          </a:p>
          <a:p>
            <a:pPr fontAlgn="auto">
              <a:spcBef>
                <a:spcPts val="0"/>
              </a:spcBef>
              <a:spcAft>
                <a:spcPts val="1200"/>
              </a:spcAft>
              <a:buFont typeface="Arial"/>
              <a:buChar char="•"/>
              <a:defRPr/>
            </a:pPr>
            <a:r>
              <a:rPr lang="en-US" sz="2400" dirty="0" smtClean="0"/>
              <a:t>Add a </a:t>
            </a:r>
            <a:r>
              <a:rPr lang="en-US" sz="2400" b="1" dirty="0" smtClean="0"/>
              <a:t>slack variable </a:t>
            </a:r>
            <a:r>
              <a:rPr lang="en-US" sz="2400" dirty="0" smtClean="0"/>
              <a:t>to less-than-or-equal-to constraints</a:t>
            </a:r>
          </a:p>
          <a:p>
            <a:pPr marL="1435100" indent="-1435100" fontAlgn="auto">
              <a:spcBef>
                <a:spcPts val="0"/>
              </a:spcBef>
              <a:buFont typeface="Arial"/>
              <a:buNone/>
              <a:tabLst>
                <a:tab pos="622300" algn="l"/>
              </a:tabLst>
              <a:defRPr/>
            </a:pPr>
            <a:r>
              <a:rPr lang="en-US" sz="2400" dirty="0" smtClean="0"/>
              <a:t>	</a:t>
            </a:r>
            <a:r>
              <a:rPr lang="en-US" sz="2400" i="1" dirty="0" smtClean="0"/>
              <a:t>S</a:t>
            </a:r>
            <a:r>
              <a:rPr lang="en-US" sz="2400" baseline="-25000" dirty="0" smtClean="0"/>
              <a:t>1</a:t>
            </a:r>
            <a:r>
              <a:rPr lang="en-US" sz="2400" dirty="0" smtClean="0"/>
              <a:t> =	slack </a:t>
            </a:r>
            <a:r>
              <a:rPr lang="en-US" sz="2400" dirty="0"/>
              <a:t>variable representing unused hours in the painting department </a:t>
            </a:r>
          </a:p>
          <a:p>
            <a:pPr marL="1435100" indent="-1435100" fontAlgn="auto">
              <a:spcBef>
                <a:spcPts val="0"/>
              </a:spcBef>
              <a:spcAft>
                <a:spcPts val="1200"/>
              </a:spcAft>
              <a:buFont typeface="Arial"/>
              <a:buNone/>
              <a:tabLst>
                <a:tab pos="622300" algn="l"/>
              </a:tabLst>
              <a:defRPr/>
            </a:pPr>
            <a:r>
              <a:rPr lang="en-US" sz="2400" dirty="0" smtClean="0"/>
              <a:t>	</a:t>
            </a:r>
            <a:r>
              <a:rPr lang="en-US" sz="2400" i="1" dirty="0" smtClean="0"/>
              <a:t>S</a:t>
            </a:r>
            <a:r>
              <a:rPr lang="en-US" sz="2400" baseline="-25000" dirty="0" smtClean="0"/>
              <a:t>2</a:t>
            </a:r>
            <a:r>
              <a:rPr lang="en-US" sz="2400" dirty="0" smtClean="0"/>
              <a:t> =	slack </a:t>
            </a:r>
            <a:r>
              <a:rPr lang="en-US" sz="2400" dirty="0"/>
              <a:t>variable representing unused hours in the carpentry department </a:t>
            </a:r>
          </a:p>
          <a:p>
            <a:pPr marL="0" indent="0" algn="ctr" fontAlgn="auto">
              <a:spcBef>
                <a:spcPts val="0"/>
              </a:spcBef>
              <a:buFont typeface="Arial"/>
              <a:buNone/>
              <a:defRPr/>
            </a:pPr>
            <a:r>
              <a:rPr lang="en-US" sz="2400" dirty="0" smtClean="0"/>
              <a:t>2</a:t>
            </a:r>
            <a:r>
              <a:rPr lang="en-US" sz="2400" i="1" dirty="0" smtClean="0"/>
              <a:t>T</a:t>
            </a:r>
            <a:r>
              <a:rPr lang="en-US" sz="2400" dirty="0" smtClean="0"/>
              <a:t> + 1</a:t>
            </a:r>
            <a:r>
              <a:rPr lang="en-US" sz="2400" i="1" dirty="0" smtClean="0"/>
              <a:t>C</a:t>
            </a:r>
            <a:r>
              <a:rPr lang="en-US" sz="2400" dirty="0" smtClean="0"/>
              <a:t> + </a:t>
            </a:r>
            <a:r>
              <a:rPr lang="en-US" sz="2400" i="1" dirty="0" smtClean="0"/>
              <a:t>S</a:t>
            </a:r>
            <a:r>
              <a:rPr lang="en-US" sz="2400" baseline="-25000" dirty="0" smtClean="0"/>
              <a:t>1</a:t>
            </a:r>
            <a:r>
              <a:rPr lang="en-US" sz="2400" dirty="0" smtClean="0"/>
              <a:t> = 100</a:t>
            </a:r>
          </a:p>
          <a:p>
            <a:pPr marL="0" indent="0" algn="ctr" fontAlgn="auto">
              <a:spcBef>
                <a:spcPts val="0"/>
              </a:spcBef>
              <a:buFont typeface="Arial"/>
              <a:buNone/>
              <a:defRPr/>
            </a:pPr>
            <a:r>
              <a:rPr lang="en-US" sz="2400" dirty="0" smtClean="0"/>
              <a:t>4</a:t>
            </a:r>
            <a:r>
              <a:rPr lang="en-US" sz="2400" i="1" dirty="0" smtClean="0"/>
              <a:t>T</a:t>
            </a:r>
            <a:r>
              <a:rPr lang="en-US" sz="2400" dirty="0" smtClean="0"/>
              <a:t> + 3</a:t>
            </a:r>
            <a:r>
              <a:rPr lang="en-US" sz="2400" i="1" dirty="0" smtClean="0"/>
              <a:t>C</a:t>
            </a:r>
            <a:r>
              <a:rPr lang="en-US" sz="2400" dirty="0" smtClean="0"/>
              <a:t> + </a:t>
            </a:r>
            <a:r>
              <a:rPr lang="en-US" sz="2400" i="1" dirty="0" smtClean="0"/>
              <a:t>S</a:t>
            </a:r>
            <a:r>
              <a:rPr lang="en-US" sz="2400" baseline="-25000" dirty="0" smtClean="0"/>
              <a:t>2</a:t>
            </a:r>
            <a:r>
              <a:rPr lang="en-US" sz="2400" dirty="0" smtClean="0"/>
              <a:t> = 240 </a:t>
            </a:r>
            <a:endParaRPr lang="en-US" sz="2400" dirty="0"/>
          </a:p>
          <a:p>
            <a:pPr fontAlgn="auto">
              <a:spcBef>
                <a:spcPts val="0"/>
              </a:spcBef>
              <a:buFont typeface="Arial"/>
              <a:buChar char="•"/>
              <a:defRPr/>
            </a:pP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2968EA49-D124-43A5-A155-515B56A2338A}" type="slidenum">
              <a:rPr lang="en-US"/>
              <a:pPr>
                <a:defRPr/>
              </a:pPr>
              <a:t>7</a:t>
            </a:fld>
            <a:endParaRPr lang="en-US"/>
          </a:p>
        </p:txBody>
      </p:sp>
    </p:spTree>
  </p:cSld>
  <p:clrMapOvr>
    <a:masterClrMapping/>
  </p:clrMapOvr>
  <p:transition spd="slow">
    <p:pull dir="lu"/>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p:txBody>
          <a:bodyPr/>
          <a:lstStyle/>
          <a:p>
            <a:r>
              <a:rPr lang="en-US" smtClean="0">
                <a:latin typeface="Arial" charset="0"/>
                <a:cs typeface="Arial" charset="0"/>
              </a:rPr>
              <a:t>Special Cases</a:t>
            </a:r>
          </a:p>
        </p:txBody>
      </p:sp>
      <p:sp>
        <p:nvSpPr>
          <p:cNvPr id="100354" name="Content Placeholder 2"/>
          <p:cNvSpPr>
            <a:spLocks noGrp="1"/>
          </p:cNvSpPr>
          <p:nvPr>
            <p:ph idx="1"/>
          </p:nvPr>
        </p:nvSpPr>
        <p:spPr>
          <a:xfrm>
            <a:off x="673100" y="1409700"/>
            <a:ext cx="7823200" cy="1346200"/>
          </a:xfrm>
        </p:spPr>
        <p:txBody>
          <a:bodyPr/>
          <a:lstStyle/>
          <a:p>
            <a:r>
              <a:rPr lang="en-US" sz="2800" b="1" smtClean="0">
                <a:solidFill>
                  <a:schemeClr val="accent1"/>
                </a:solidFill>
                <a:latin typeface="Arial" charset="0"/>
                <a:cs typeface="Arial" charset="0"/>
              </a:rPr>
              <a:t>Infeasibility</a:t>
            </a:r>
          </a:p>
          <a:p>
            <a:pPr lvl="1"/>
            <a:r>
              <a:rPr lang="en-US" sz="2400" b="1" smtClean="0">
                <a:latin typeface="Arial" charset="0"/>
                <a:cs typeface="Arial" charset="0"/>
              </a:rPr>
              <a:t>Infeasibility</a:t>
            </a:r>
            <a:r>
              <a:rPr lang="en-US" sz="2400" smtClean="0">
                <a:latin typeface="Arial" charset="0"/>
                <a:cs typeface="Arial" charset="0"/>
              </a:rPr>
              <a:t> occurs when there is no solution that satisfies all of the problem’s constraints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0F7B1741-54BB-43C3-BAC0-8AAA83B6297A}" type="slidenum">
              <a:rPr lang="en-US"/>
              <a:pPr>
                <a:defRPr/>
              </a:pPr>
              <a:t>70</a:t>
            </a:fld>
            <a:endParaRPr lang="en-US"/>
          </a:p>
        </p:txBody>
      </p:sp>
      <p:graphicFrame>
        <p:nvGraphicFramePr>
          <p:cNvPr id="6" name="Table 5"/>
          <p:cNvGraphicFramePr>
            <a:graphicFrameLocks noGrp="1"/>
          </p:cNvGraphicFramePr>
          <p:nvPr/>
        </p:nvGraphicFramePr>
        <p:xfrm>
          <a:off x="1033463" y="3498850"/>
          <a:ext cx="7742237" cy="2347913"/>
        </p:xfrm>
        <a:graphic>
          <a:graphicData uri="http://schemas.openxmlformats.org/drawingml/2006/table">
            <a:tbl>
              <a:tblPr firstRow="1" bandRow="1">
                <a:tableStyleId>{69012ECD-51FC-41F1-AA8D-1B2483CD663E}</a:tableStyleId>
              </a:tblPr>
              <a:tblGrid>
                <a:gridCol w="497947"/>
                <a:gridCol w="1254653"/>
                <a:gridCol w="508000"/>
                <a:gridCol w="520700"/>
                <a:gridCol w="635000"/>
                <a:gridCol w="960530"/>
                <a:gridCol w="1206500"/>
                <a:gridCol w="660400"/>
                <a:gridCol w="1498600"/>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A</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a:txBody>
                    <a:bodyPr/>
                    <a:lstStyle/>
                    <a:p>
                      <a:pPr algn="ctr"/>
                      <a:r>
                        <a:rPr lang="en-US" sz="1400" dirty="0" smtClean="0">
                          <a:latin typeface="Arial"/>
                          <a:cs typeface="Arial"/>
                        </a:rPr>
                        <a:t>$5</a:t>
                      </a: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i="0" baseline="-250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200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dirty="0" smtClean="0">
                          <a:latin typeface="Arial"/>
                          <a:cs typeface="Arial"/>
                        </a:rPr>
                        <a:t>$8</a:t>
                      </a:r>
                      <a:endParaRPr lang="en-US" sz="1400" dirty="0">
                        <a:latin typeface="Arial"/>
                        <a:cs typeface="Arial"/>
                      </a:endParaRPr>
                    </a:p>
                  </a:txBody>
                  <a:tcP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X</a:t>
                      </a:r>
                      <a:r>
                        <a:rPr lang="en-US" sz="1400" i="0" baseline="-25000" dirty="0" smtClean="0">
                          <a:latin typeface="Arial"/>
                          <a:cs typeface="Arial"/>
                        </a:rPr>
                        <a:t>2</a:t>
                      </a:r>
                      <a:endParaRPr lang="en-US" sz="1400" baseline="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100</a:t>
                      </a:r>
                      <a:endParaRPr lang="en-US" sz="1400" dirty="0">
                        <a:latin typeface="Arial"/>
                        <a:cs typeface="Arial"/>
                      </a:endParaRPr>
                    </a:p>
                  </a:txBody>
                  <a:tcPr>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A</a:t>
                      </a:r>
                      <a:r>
                        <a:rPr lang="en-US" sz="1400" baseline="-25000" dirty="0" smtClean="0">
                          <a:latin typeface="Arial"/>
                          <a:cs typeface="Arial"/>
                        </a:rPr>
                        <a:t>2</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20</a:t>
                      </a: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0" dirty="0" smtClean="0">
                          <a:latin typeface="Arial"/>
                          <a:cs typeface="Arial"/>
                        </a:rPr>
                        <a:t>5</a:t>
                      </a:r>
                      <a:endParaRPr lang="en-US" sz="1400" i="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$31 – </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–$21 – </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r>
                        <a:rPr lang="en-US" sz="1400" i="0" dirty="0" smtClean="0">
                          <a:latin typeface="Arial"/>
                          <a:cs typeface="Arial"/>
                        </a:rPr>
                        <a:t>,800 + 20</a:t>
                      </a:r>
                      <a:r>
                        <a:rPr lang="en-US" sz="1400" i="1" dirty="0" smtClean="0">
                          <a:latin typeface="Arial"/>
                          <a:cs typeface="Arial"/>
                        </a:rPr>
                        <a:t>M</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1" dirty="0" smtClean="0">
                          <a:latin typeface="Arial"/>
                          <a:cs typeface="Arial"/>
                        </a:rPr>
                        <a:t>M</a:t>
                      </a:r>
                      <a:r>
                        <a:rPr lang="en-US" sz="1400" dirty="0" smtClean="0">
                          <a:latin typeface="Arial"/>
                          <a:cs typeface="Arial"/>
                        </a:rPr>
                        <a:t> – 31</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r>
                        <a:rPr lang="en-US" sz="1400" i="1" dirty="0" smtClean="0">
                          <a:latin typeface="Arial"/>
                          <a:cs typeface="Arial"/>
                        </a:rPr>
                        <a:t>M +</a:t>
                      </a:r>
                      <a:r>
                        <a:rPr lang="en-US" sz="1400" dirty="0" smtClean="0">
                          <a:latin typeface="Arial"/>
                          <a:cs typeface="Arial"/>
                        </a:rPr>
                        <a:t> 21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a:t>
                      </a:r>
                      <a:r>
                        <a:rPr lang="en-US" sz="1400" i="0" dirty="0" smtClean="0">
                          <a:latin typeface="Arial"/>
                          <a:cs typeface="Arial"/>
                        </a:rPr>
                        <a:t>0</a:t>
                      </a:r>
                      <a:endParaRPr lang="en-US" sz="1400" i="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7" name="Group 6"/>
          <p:cNvGrpSpPr>
            <a:grpSpLocks/>
          </p:cNvGrpSpPr>
          <p:nvPr/>
        </p:nvGrpSpPr>
        <p:grpSpPr bwMode="auto">
          <a:xfrm>
            <a:off x="1249363" y="3590925"/>
            <a:ext cx="1582737" cy="661988"/>
            <a:chOff x="845005" y="4065720"/>
            <a:chExt cx="1582391" cy="662176"/>
          </a:xfrm>
        </p:grpSpPr>
        <p:sp>
          <p:nvSpPr>
            <p:cNvPr id="100427"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100428" name="Line 24"/>
            <p:cNvSpPr>
              <a:spLocks noChangeShapeType="1"/>
            </p:cNvSpPr>
            <p:nvPr/>
          </p:nvSpPr>
          <p:spPr bwMode="auto">
            <a:xfrm>
              <a:off x="1022366" y="4065720"/>
              <a:ext cx="1405030" cy="0"/>
            </a:xfrm>
            <a:prstGeom prst="line">
              <a:avLst/>
            </a:prstGeom>
            <a:noFill/>
            <a:ln w="38100">
              <a:solidFill>
                <a:schemeClr val="tx1"/>
              </a:solidFill>
              <a:round/>
              <a:headEnd/>
              <a:tailEnd type="triangle" w="sm" len="med"/>
            </a:ln>
          </p:spPr>
          <p:txBody>
            <a:bodyPr/>
            <a:lstStyle/>
            <a:p>
              <a:endParaRPr lang="en-US"/>
            </a:p>
          </p:txBody>
        </p:sp>
      </p:grpSp>
      <p:sp>
        <p:nvSpPr>
          <p:cNvPr id="10" name="Text Box 15"/>
          <p:cNvSpPr txBox="1">
            <a:spLocks noChangeArrowheads="1"/>
          </p:cNvSpPr>
          <p:nvPr/>
        </p:nvSpPr>
        <p:spPr bwMode="auto">
          <a:xfrm>
            <a:off x="635000" y="2865438"/>
            <a:ext cx="78486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M7.11 –	 Illustration of Infeasibility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par>
                                <p:cTn id="8" presetID="18" presetClass="entr" presetSubtype="6"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strips(downRight)">
                                      <p:cBhvr>
                                        <p:cTn id="10" dur="1000"/>
                                        <p:tgtEl>
                                          <p:spTgt spid="7"/>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p:txBody>
          <a:bodyPr/>
          <a:lstStyle/>
          <a:p>
            <a:r>
              <a:rPr lang="en-US" smtClean="0">
                <a:latin typeface="Arial" charset="0"/>
                <a:cs typeface="Arial" charset="0"/>
              </a:rPr>
              <a:t>Special Cases</a:t>
            </a:r>
          </a:p>
        </p:txBody>
      </p:sp>
      <p:sp>
        <p:nvSpPr>
          <p:cNvPr id="101378" name="Content Placeholder 2"/>
          <p:cNvSpPr>
            <a:spLocks noGrp="1"/>
          </p:cNvSpPr>
          <p:nvPr>
            <p:ph idx="1"/>
          </p:nvPr>
        </p:nvSpPr>
        <p:spPr>
          <a:xfrm>
            <a:off x="673100" y="1409700"/>
            <a:ext cx="7823200" cy="1346200"/>
          </a:xfrm>
        </p:spPr>
        <p:txBody>
          <a:bodyPr/>
          <a:lstStyle/>
          <a:p>
            <a:r>
              <a:rPr lang="en-US" sz="2800" b="1" smtClean="0">
                <a:solidFill>
                  <a:schemeClr val="accent1"/>
                </a:solidFill>
                <a:latin typeface="Arial" charset="0"/>
                <a:cs typeface="Arial" charset="0"/>
              </a:rPr>
              <a:t>Unbounded Solutions </a:t>
            </a:r>
          </a:p>
          <a:p>
            <a:pPr lvl="1"/>
            <a:r>
              <a:rPr lang="en-US" sz="2400" b="1" smtClean="0">
                <a:latin typeface="Arial" charset="0"/>
                <a:cs typeface="Arial" charset="0"/>
              </a:rPr>
              <a:t>Unboundedness </a:t>
            </a:r>
            <a:r>
              <a:rPr lang="en-US" sz="2400" smtClean="0">
                <a:latin typeface="Arial" charset="0"/>
                <a:cs typeface="Arial" charset="0"/>
              </a:rPr>
              <a:t>describes linear programs that do not have finite solutions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5E60B9EC-AE0B-4DBF-9313-899BE9CFCABD}" type="slidenum">
              <a:rPr lang="en-US"/>
              <a:pPr>
                <a:defRPr/>
              </a:pPr>
              <a:t>71</a:t>
            </a:fld>
            <a:endParaRPr lang="en-US"/>
          </a:p>
        </p:txBody>
      </p:sp>
      <p:graphicFrame>
        <p:nvGraphicFramePr>
          <p:cNvPr id="6" name="Table 5"/>
          <p:cNvGraphicFramePr>
            <a:graphicFrameLocks noGrp="1"/>
          </p:cNvGraphicFramePr>
          <p:nvPr/>
        </p:nvGraphicFramePr>
        <p:xfrm>
          <a:off x="1350963" y="3516313"/>
          <a:ext cx="6751637" cy="2347912"/>
        </p:xfrm>
        <a:graphic>
          <a:graphicData uri="http://schemas.openxmlformats.org/drawingml/2006/table">
            <a:tbl>
              <a:tblPr firstRow="1" bandRow="1">
                <a:tableStyleId>{69012ECD-51FC-41F1-AA8D-1B2483CD663E}</a:tableStyleId>
              </a:tblPr>
              <a:tblGrid>
                <a:gridCol w="706530"/>
                <a:gridCol w="1307464"/>
                <a:gridCol w="583766"/>
                <a:gridCol w="598361"/>
                <a:gridCol w="729708"/>
                <a:gridCol w="1103790"/>
                <a:gridCol w="1722111"/>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$9</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a:txBody>
                    <a:bodyPr/>
                    <a:lstStyle/>
                    <a:p>
                      <a:pPr algn="ctr"/>
                      <a:r>
                        <a:rPr lang="en-US" sz="1400" dirty="0" smtClean="0">
                          <a:latin typeface="Arial"/>
                          <a:cs typeface="Arial"/>
                        </a:rPr>
                        <a:t>$9</a:t>
                      </a: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i="0" baseline="-250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i="0" baseline="-25000" dirty="0" smtClean="0">
                          <a:latin typeface="Arial"/>
                          <a:cs typeface="Arial"/>
                        </a:rPr>
                        <a:t>2</a:t>
                      </a:r>
                      <a:endParaRPr lang="en-US" sz="1400" baseline="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–$9</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$9</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$18</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$270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$15</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–$18</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7" name="Group 6"/>
          <p:cNvGrpSpPr>
            <a:grpSpLocks/>
          </p:cNvGrpSpPr>
          <p:nvPr/>
        </p:nvGrpSpPr>
        <p:grpSpPr bwMode="auto">
          <a:xfrm>
            <a:off x="1719263" y="3684588"/>
            <a:ext cx="1582737" cy="661987"/>
            <a:chOff x="845005" y="4065720"/>
            <a:chExt cx="1582391" cy="662176"/>
          </a:xfrm>
        </p:grpSpPr>
        <p:sp>
          <p:nvSpPr>
            <p:cNvPr id="101440"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101441" name="Line 24"/>
            <p:cNvSpPr>
              <a:spLocks noChangeShapeType="1"/>
            </p:cNvSpPr>
            <p:nvPr/>
          </p:nvSpPr>
          <p:spPr bwMode="auto">
            <a:xfrm>
              <a:off x="1022366" y="4065720"/>
              <a:ext cx="1405030" cy="0"/>
            </a:xfrm>
            <a:prstGeom prst="line">
              <a:avLst/>
            </a:prstGeom>
            <a:noFill/>
            <a:ln w="38100">
              <a:solidFill>
                <a:schemeClr val="tx1"/>
              </a:solidFill>
              <a:round/>
              <a:headEnd/>
              <a:tailEnd type="triangle" w="sm" len="med"/>
            </a:ln>
          </p:spPr>
          <p:txBody>
            <a:bodyPr/>
            <a:lstStyle/>
            <a:p>
              <a:endParaRPr lang="en-US"/>
            </a:p>
          </p:txBody>
        </p:sp>
      </p:grpSp>
      <p:sp>
        <p:nvSpPr>
          <p:cNvPr id="10" name="Text Box 15"/>
          <p:cNvSpPr txBox="1">
            <a:spLocks noChangeArrowheads="1"/>
          </p:cNvSpPr>
          <p:nvPr/>
        </p:nvSpPr>
        <p:spPr bwMode="auto">
          <a:xfrm>
            <a:off x="1104900" y="3019425"/>
            <a:ext cx="52070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M7.12 –	 Problem with an Unbounded Solution </a:t>
            </a:r>
          </a:p>
        </p:txBody>
      </p:sp>
      <p:grpSp>
        <p:nvGrpSpPr>
          <p:cNvPr id="11" name="Group 10"/>
          <p:cNvGrpSpPr>
            <a:grpSpLocks/>
          </p:cNvGrpSpPr>
          <p:nvPr/>
        </p:nvGrpSpPr>
        <p:grpSpPr bwMode="auto">
          <a:xfrm>
            <a:off x="3708400" y="5499100"/>
            <a:ext cx="1638300" cy="339725"/>
            <a:chOff x="2054042" y="5748893"/>
            <a:chExt cx="1638666" cy="338554"/>
          </a:xfrm>
        </p:grpSpPr>
        <p:sp>
          <p:nvSpPr>
            <p:cNvPr id="101438" name="TextBox 11"/>
            <p:cNvSpPr txBox="1">
              <a:spLocks noChangeArrowheads="1"/>
            </p:cNvSpPr>
            <p:nvPr/>
          </p:nvSpPr>
          <p:spPr bwMode="auto">
            <a:xfrm>
              <a:off x="2333442" y="5748893"/>
              <a:ext cx="1359266" cy="338554"/>
            </a:xfrm>
            <a:prstGeom prst="rect">
              <a:avLst/>
            </a:prstGeom>
            <a:noFill/>
            <a:ln w="9525">
              <a:noFill/>
              <a:miter lim="800000"/>
              <a:headEnd/>
              <a:tailEnd/>
            </a:ln>
          </p:spPr>
          <p:txBody>
            <a:bodyPr wrap="none">
              <a:spAutoFit/>
            </a:bodyPr>
            <a:lstStyle/>
            <a:p>
              <a:r>
                <a:rPr lang="en-US" sz="1600"/>
                <a:t>Pivot column</a:t>
              </a:r>
            </a:p>
          </p:txBody>
        </p:sp>
        <p:sp>
          <p:nvSpPr>
            <p:cNvPr id="13" name="Freeform 12"/>
            <p:cNvSpPr/>
            <p:nvPr/>
          </p:nvSpPr>
          <p:spPr>
            <a:xfrm>
              <a:off x="2054042" y="5785280"/>
              <a:ext cx="287402" cy="161367"/>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par>
                                <p:cTn id="8" presetID="18" presetClass="entr" presetSubtype="6"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strips(downRight)">
                                      <p:cBhvr>
                                        <p:cTn id="10" dur="1000"/>
                                        <p:tgtEl>
                                          <p:spTgt spid="7"/>
                                        </p:tgtEl>
                                      </p:cBhvr>
                                    </p:animEffect>
                                  </p:childTnLst>
                                </p:cTn>
                              </p:par>
                              <p:par>
                                <p:cTn id="11" presetID="16" presetClass="entr" presetSubtype="37" fill="hold" nodeType="with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barn(outVertical)">
                                      <p:cBhvr>
                                        <p:cTn id="13" dur="1000"/>
                                        <p:tgtEl>
                                          <p:spTgt spid="11"/>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34" name="Content Placeholder 2"/>
          <p:cNvSpPr txBox="1">
            <a:spLocks/>
          </p:cNvSpPr>
          <p:nvPr/>
        </p:nvSpPr>
        <p:spPr bwMode="auto">
          <a:xfrm>
            <a:off x="673100" y="1409700"/>
            <a:ext cx="7823200" cy="13462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b="1">
                <a:solidFill>
                  <a:schemeClr val="accent1"/>
                </a:solidFill>
              </a:rPr>
              <a:t>Unbounded Solutions </a:t>
            </a:r>
          </a:p>
          <a:p>
            <a:pPr marL="742950" lvl="1" indent="-285750">
              <a:lnSpc>
                <a:spcPct val="90000"/>
              </a:lnSpc>
              <a:spcAft>
                <a:spcPts val="600"/>
              </a:spcAft>
              <a:buFont typeface="Arial" charset="0"/>
              <a:buChar char="–"/>
            </a:pPr>
            <a:r>
              <a:rPr lang="en-US" sz="2400" b="1"/>
              <a:t>Unboundedness </a:t>
            </a:r>
            <a:r>
              <a:rPr lang="en-US" sz="2400"/>
              <a:t>describes linear programs that do not have finite solutions</a:t>
            </a:r>
          </a:p>
        </p:txBody>
      </p:sp>
      <p:sp>
        <p:nvSpPr>
          <p:cNvPr id="33835" name="Title 1"/>
          <p:cNvSpPr>
            <a:spLocks noGrp="1"/>
          </p:cNvSpPr>
          <p:nvPr>
            <p:ph type="title"/>
          </p:nvPr>
        </p:nvSpPr>
        <p:spPr/>
        <p:txBody>
          <a:bodyPr/>
          <a:lstStyle/>
          <a:p>
            <a:r>
              <a:rPr lang="en-US" smtClean="0">
                <a:latin typeface="Arial" charset="0"/>
                <a:cs typeface="Arial" charset="0"/>
              </a:rPr>
              <a:t>Special Cases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FF1605BF-C064-4055-BE50-39157B22C20B}" type="slidenum">
              <a:rPr lang="en-US"/>
              <a:pPr>
                <a:defRPr/>
              </a:pPr>
              <a:t>72</a:t>
            </a:fld>
            <a:endParaRPr lang="en-US"/>
          </a:p>
        </p:txBody>
      </p:sp>
      <p:graphicFrame>
        <p:nvGraphicFramePr>
          <p:cNvPr id="6" name="Table 5"/>
          <p:cNvGraphicFramePr>
            <a:graphicFrameLocks noGrp="1"/>
          </p:cNvGraphicFramePr>
          <p:nvPr/>
        </p:nvGraphicFramePr>
        <p:xfrm>
          <a:off x="1350963" y="3516313"/>
          <a:ext cx="6751637" cy="2347912"/>
        </p:xfrm>
        <a:graphic>
          <a:graphicData uri="http://schemas.openxmlformats.org/drawingml/2006/table">
            <a:tbl>
              <a:tblPr firstRow="1" bandRow="1">
                <a:tableStyleId>{69012ECD-51FC-41F1-AA8D-1B2483CD663E}</a:tableStyleId>
              </a:tblPr>
              <a:tblGrid>
                <a:gridCol w="706530"/>
                <a:gridCol w="1307464"/>
                <a:gridCol w="583766"/>
                <a:gridCol w="598361"/>
                <a:gridCol w="729708"/>
                <a:gridCol w="1103790"/>
                <a:gridCol w="1722111"/>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$9</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a:txBody>
                    <a:bodyPr/>
                    <a:lstStyle/>
                    <a:p>
                      <a:pPr algn="ctr"/>
                      <a:r>
                        <a:rPr lang="en-US" sz="1400" dirty="0" smtClean="0">
                          <a:latin typeface="Arial"/>
                          <a:cs typeface="Arial"/>
                        </a:rPr>
                        <a:t>$9</a:t>
                      </a: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i="0" baseline="-250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30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dirty="0" smtClean="0">
                          <a:latin typeface="Arial"/>
                          <a:cs typeface="Arial"/>
                        </a:rPr>
                        <a:t>$0</a:t>
                      </a:r>
                      <a:endParaRPr lang="en-US" sz="140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i="0" baseline="-25000" dirty="0" smtClean="0">
                          <a:latin typeface="Arial"/>
                          <a:cs typeface="Arial"/>
                        </a:rPr>
                        <a:t>2</a:t>
                      </a:r>
                      <a:endParaRPr lang="en-US" sz="1400" baseline="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–$9</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$9</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$18</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$270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$15</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–$18</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33892" name="Group 6"/>
          <p:cNvGrpSpPr>
            <a:grpSpLocks/>
          </p:cNvGrpSpPr>
          <p:nvPr/>
        </p:nvGrpSpPr>
        <p:grpSpPr bwMode="auto">
          <a:xfrm>
            <a:off x="1719263" y="3684588"/>
            <a:ext cx="1582737" cy="661987"/>
            <a:chOff x="845005" y="4065720"/>
            <a:chExt cx="1582391" cy="662176"/>
          </a:xfrm>
        </p:grpSpPr>
        <p:sp>
          <p:nvSpPr>
            <p:cNvPr id="33902"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33903" name="Line 24"/>
            <p:cNvSpPr>
              <a:spLocks noChangeShapeType="1"/>
            </p:cNvSpPr>
            <p:nvPr/>
          </p:nvSpPr>
          <p:spPr bwMode="auto">
            <a:xfrm>
              <a:off x="1022366" y="4065720"/>
              <a:ext cx="1405030" cy="0"/>
            </a:xfrm>
            <a:prstGeom prst="line">
              <a:avLst/>
            </a:prstGeom>
            <a:noFill/>
            <a:ln w="38100">
              <a:solidFill>
                <a:schemeClr val="tx1"/>
              </a:solidFill>
              <a:round/>
              <a:headEnd/>
              <a:tailEnd type="triangle" w="sm" len="med"/>
            </a:ln>
          </p:spPr>
          <p:txBody>
            <a:bodyPr/>
            <a:lstStyle/>
            <a:p>
              <a:endParaRPr lang="en-US"/>
            </a:p>
          </p:txBody>
        </p:sp>
      </p:grpSp>
      <p:sp>
        <p:nvSpPr>
          <p:cNvPr id="33893" name="Text Box 15"/>
          <p:cNvSpPr txBox="1">
            <a:spLocks noChangeArrowheads="1"/>
          </p:cNvSpPr>
          <p:nvPr/>
        </p:nvSpPr>
        <p:spPr bwMode="auto">
          <a:xfrm>
            <a:off x="1104900" y="3019425"/>
            <a:ext cx="52070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M7.12 –	 Problem with an Unbounded Solution </a:t>
            </a:r>
          </a:p>
        </p:txBody>
      </p:sp>
      <p:grpSp>
        <p:nvGrpSpPr>
          <p:cNvPr id="33894" name="Group 10"/>
          <p:cNvGrpSpPr>
            <a:grpSpLocks/>
          </p:cNvGrpSpPr>
          <p:nvPr/>
        </p:nvGrpSpPr>
        <p:grpSpPr bwMode="auto">
          <a:xfrm>
            <a:off x="3708400" y="5499100"/>
            <a:ext cx="1638300" cy="339725"/>
            <a:chOff x="2054042" y="5748893"/>
            <a:chExt cx="1638666" cy="338554"/>
          </a:xfrm>
        </p:grpSpPr>
        <p:sp>
          <p:nvSpPr>
            <p:cNvPr id="33900" name="TextBox 11"/>
            <p:cNvSpPr txBox="1">
              <a:spLocks noChangeArrowheads="1"/>
            </p:cNvSpPr>
            <p:nvPr/>
          </p:nvSpPr>
          <p:spPr bwMode="auto">
            <a:xfrm>
              <a:off x="2333442" y="5748893"/>
              <a:ext cx="1359266" cy="338554"/>
            </a:xfrm>
            <a:prstGeom prst="rect">
              <a:avLst/>
            </a:prstGeom>
            <a:noFill/>
            <a:ln w="9525">
              <a:noFill/>
              <a:miter lim="800000"/>
              <a:headEnd/>
              <a:tailEnd/>
            </a:ln>
          </p:spPr>
          <p:txBody>
            <a:bodyPr wrap="none">
              <a:spAutoFit/>
            </a:bodyPr>
            <a:lstStyle/>
            <a:p>
              <a:r>
                <a:rPr lang="en-US" sz="1600"/>
                <a:t>Pivot column</a:t>
              </a:r>
            </a:p>
          </p:txBody>
        </p:sp>
        <p:sp>
          <p:nvSpPr>
            <p:cNvPr id="13" name="Freeform 12"/>
            <p:cNvSpPr/>
            <p:nvPr/>
          </p:nvSpPr>
          <p:spPr>
            <a:xfrm>
              <a:off x="2054042" y="5785280"/>
              <a:ext cx="287402" cy="161367"/>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33895" name="Group 19"/>
          <p:cNvGrpSpPr>
            <a:grpSpLocks/>
          </p:cNvGrpSpPr>
          <p:nvPr/>
        </p:nvGrpSpPr>
        <p:grpSpPr bwMode="auto">
          <a:xfrm>
            <a:off x="1897063" y="876300"/>
            <a:ext cx="6921500" cy="2159000"/>
            <a:chOff x="1896970" y="875821"/>
            <a:chExt cx="6921500" cy="2159000"/>
          </a:xfrm>
        </p:grpSpPr>
        <p:sp>
          <p:nvSpPr>
            <p:cNvPr id="15" name="Rectangle 14"/>
            <p:cNvSpPr/>
            <p:nvPr/>
          </p:nvSpPr>
          <p:spPr>
            <a:xfrm>
              <a:off x="1896970" y="875821"/>
              <a:ext cx="6921500" cy="2159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aphicFrame>
          <p:nvGraphicFramePr>
            <p:cNvPr id="33833" name="Object 41"/>
            <p:cNvGraphicFramePr>
              <a:graphicFrameLocks noChangeAspect="1"/>
            </p:cNvGraphicFramePr>
            <p:nvPr/>
          </p:nvGraphicFramePr>
          <p:xfrm>
            <a:off x="2354170" y="1320321"/>
            <a:ext cx="2971800" cy="1270000"/>
          </p:xfrm>
          <a:graphic>
            <a:graphicData uri="http://schemas.openxmlformats.org/presentationml/2006/ole">
              <p:oleObj spid="_x0000_s33833" name="Equation" r:id="rId3" imgW="2962080" imgH="1261440" progId="Equation.3">
                <p:embed/>
              </p:oleObj>
            </a:graphicData>
          </a:graphic>
        </p:graphicFrame>
        <p:sp>
          <p:nvSpPr>
            <p:cNvPr id="33897" name="TextBox 15"/>
            <p:cNvSpPr txBox="1">
              <a:spLocks noChangeArrowheads="1"/>
            </p:cNvSpPr>
            <p:nvPr/>
          </p:nvSpPr>
          <p:spPr bwMode="auto">
            <a:xfrm>
              <a:off x="6446492" y="1600200"/>
              <a:ext cx="2049808" cy="707886"/>
            </a:xfrm>
            <a:prstGeom prst="rect">
              <a:avLst/>
            </a:prstGeom>
            <a:noFill/>
            <a:ln w="9525">
              <a:noFill/>
              <a:miter lim="800000"/>
              <a:headEnd/>
              <a:tailEnd/>
            </a:ln>
          </p:spPr>
          <p:txBody>
            <a:bodyPr>
              <a:spAutoFit/>
            </a:bodyPr>
            <a:lstStyle/>
            <a:p>
              <a:r>
                <a:rPr lang="en-US" sz="2000"/>
                <a:t>Negative ratios unacceptable</a:t>
              </a:r>
            </a:p>
          </p:txBody>
        </p:sp>
        <p:cxnSp>
          <p:nvCxnSpPr>
            <p:cNvPr id="18" name="Straight Arrow Connector 17"/>
            <p:cNvCxnSpPr/>
            <p:nvPr/>
          </p:nvCxnSpPr>
          <p:spPr>
            <a:xfrm flipH="1" flipV="1">
              <a:off x="5448207" y="1599721"/>
              <a:ext cx="863600" cy="31750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a:off x="5448207" y="1910871"/>
              <a:ext cx="863600" cy="31750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dir="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p:txBody>
          <a:bodyPr/>
          <a:lstStyle/>
          <a:p>
            <a:r>
              <a:rPr lang="en-US" smtClean="0">
                <a:latin typeface="Arial" charset="0"/>
                <a:cs typeface="Arial" charset="0"/>
              </a:rPr>
              <a:t>Special Cases</a:t>
            </a:r>
          </a:p>
        </p:txBody>
      </p:sp>
      <p:sp>
        <p:nvSpPr>
          <p:cNvPr id="103426" name="Content Placeholder 2"/>
          <p:cNvSpPr>
            <a:spLocks noGrp="1"/>
          </p:cNvSpPr>
          <p:nvPr>
            <p:ph idx="1"/>
          </p:nvPr>
        </p:nvSpPr>
        <p:spPr>
          <a:xfrm>
            <a:off x="673100" y="1409700"/>
            <a:ext cx="7823200" cy="1609725"/>
          </a:xfrm>
        </p:spPr>
        <p:txBody>
          <a:bodyPr/>
          <a:lstStyle/>
          <a:p>
            <a:r>
              <a:rPr lang="en-US" sz="2800" b="1" smtClean="0">
                <a:solidFill>
                  <a:schemeClr val="accent1"/>
                </a:solidFill>
                <a:latin typeface="Arial" charset="0"/>
                <a:cs typeface="Arial" charset="0"/>
              </a:rPr>
              <a:t>Degeneracy</a:t>
            </a:r>
          </a:p>
          <a:p>
            <a:pPr lvl="1"/>
            <a:r>
              <a:rPr lang="en-US" sz="2400" b="1" smtClean="0">
                <a:latin typeface="Arial" charset="0"/>
                <a:cs typeface="Arial" charset="0"/>
              </a:rPr>
              <a:t>Degeneracy </a:t>
            </a:r>
            <a:r>
              <a:rPr lang="en-US" sz="2400" smtClean="0">
                <a:latin typeface="Arial" charset="0"/>
                <a:cs typeface="Arial" charset="0"/>
              </a:rPr>
              <a:t>develops when three constraints pass through a single point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3012AD2C-B5F6-4458-8F64-1E90CC3150C3}" type="slidenum">
              <a:rPr lang="en-US"/>
              <a:pPr>
                <a:defRPr/>
              </a:pPr>
              <a:t>73</a:t>
            </a:fld>
            <a:endParaRPr lang="en-US"/>
          </a:p>
        </p:txBody>
      </p:sp>
      <p:graphicFrame>
        <p:nvGraphicFramePr>
          <p:cNvPr id="6" name="Table 5"/>
          <p:cNvGraphicFramePr>
            <a:graphicFrameLocks noGrp="1"/>
          </p:cNvGraphicFramePr>
          <p:nvPr/>
        </p:nvGraphicFramePr>
        <p:xfrm>
          <a:off x="728663" y="3338513"/>
          <a:ext cx="7704137" cy="2652712"/>
        </p:xfrm>
        <a:graphic>
          <a:graphicData uri="http://schemas.openxmlformats.org/drawingml/2006/table">
            <a:tbl>
              <a:tblPr firstRow="1" bandRow="1">
                <a:tableStyleId>{69012ECD-51FC-41F1-AA8D-1B2483CD663E}</a:tableStyleId>
              </a:tblPr>
              <a:tblGrid>
                <a:gridCol w="706530"/>
                <a:gridCol w="1282700"/>
                <a:gridCol w="673100"/>
                <a:gridCol w="673100"/>
                <a:gridCol w="673100"/>
                <a:gridCol w="673100"/>
                <a:gridCol w="673100"/>
                <a:gridCol w="673100"/>
                <a:gridCol w="1676400"/>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i="0" baseline="-25000" dirty="0" smtClean="0">
                          <a:solidFill>
                            <a:schemeClr val="bg1"/>
                          </a:solidFill>
                          <a:latin typeface="Arial"/>
                          <a:cs typeface="Arial"/>
                        </a:rPr>
                        <a:t>3</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i="0" baseline="-25000" dirty="0" smtClean="0">
                          <a:solidFill>
                            <a:schemeClr val="bg1"/>
                          </a:solidFill>
                          <a:latin typeface="Arial"/>
                          <a:cs typeface="Arial"/>
                        </a:rPr>
                        <a:t>3</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a:txBody>
                    <a:bodyPr/>
                    <a:lstStyle/>
                    <a:p>
                      <a:pPr algn="ctr"/>
                      <a:r>
                        <a:rPr lang="en-US" sz="1400" i="0" dirty="0" smtClean="0">
                          <a:latin typeface="Arial"/>
                          <a:cs typeface="Arial"/>
                        </a:rPr>
                        <a:t>$8</a:t>
                      </a:r>
                      <a:endParaRPr lang="en-US" sz="1400" i="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i="0" baseline="-250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0.25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i="0" dirty="0" smtClean="0">
                          <a:latin typeface="Arial"/>
                          <a:cs typeface="Arial"/>
                        </a:rPr>
                        <a:t>$0</a:t>
                      </a:r>
                      <a:endParaRPr lang="en-US" sz="1400" i="0"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S</a:t>
                      </a:r>
                      <a:r>
                        <a:rPr lang="en-US" sz="1400" baseline="-25000" dirty="0" smtClean="0">
                          <a:latin typeface="Arial"/>
                          <a:cs typeface="Arial"/>
                        </a:rPr>
                        <a:t>2</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0.33</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20</a:t>
                      </a: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i="0" dirty="0" smtClean="0">
                          <a:latin typeface="Arial"/>
                          <a:cs typeface="Arial"/>
                        </a:rPr>
                        <a:t>$0</a:t>
                      </a:r>
                      <a:endParaRPr lang="en-US" sz="1400" i="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i="0" baseline="-25000" dirty="0" smtClean="0">
                          <a:latin typeface="Arial"/>
                          <a:cs typeface="Arial"/>
                        </a:rPr>
                        <a:t>1</a:t>
                      </a:r>
                      <a:endParaRPr lang="en-US" sz="1400" baseline="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0.4</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$3</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–$16</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7" name="Group 6"/>
          <p:cNvGrpSpPr>
            <a:grpSpLocks/>
          </p:cNvGrpSpPr>
          <p:nvPr/>
        </p:nvGrpSpPr>
        <p:grpSpPr bwMode="auto">
          <a:xfrm>
            <a:off x="1071563" y="3516313"/>
            <a:ext cx="1582737" cy="611187"/>
            <a:chOff x="845005" y="4116520"/>
            <a:chExt cx="1582391" cy="611376"/>
          </a:xfrm>
        </p:grpSpPr>
        <p:sp>
          <p:nvSpPr>
            <p:cNvPr id="103511"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103512" name="Line 24"/>
            <p:cNvSpPr>
              <a:spLocks noChangeShapeType="1"/>
            </p:cNvSpPr>
            <p:nvPr/>
          </p:nvSpPr>
          <p:spPr bwMode="auto">
            <a:xfrm>
              <a:off x="1022366" y="4116520"/>
              <a:ext cx="1405030" cy="0"/>
            </a:xfrm>
            <a:prstGeom prst="line">
              <a:avLst/>
            </a:prstGeom>
            <a:noFill/>
            <a:ln w="38100">
              <a:solidFill>
                <a:schemeClr val="tx1"/>
              </a:solidFill>
              <a:round/>
              <a:headEnd/>
              <a:tailEnd type="triangle" w="sm" len="med"/>
            </a:ln>
          </p:spPr>
          <p:txBody>
            <a:bodyPr/>
            <a:lstStyle/>
            <a:p>
              <a:endParaRPr lang="en-US"/>
            </a:p>
          </p:txBody>
        </p:sp>
      </p:grpSp>
      <p:sp>
        <p:nvSpPr>
          <p:cNvPr id="10" name="Text Box 15"/>
          <p:cNvSpPr txBox="1">
            <a:spLocks noChangeArrowheads="1"/>
          </p:cNvSpPr>
          <p:nvPr/>
        </p:nvSpPr>
        <p:spPr bwMode="auto">
          <a:xfrm>
            <a:off x="1104900" y="2803525"/>
            <a:ext cx="52070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M7.13 –	 Problem Illustrating Degeneracy </a:t>
            </a:r>
          </a:p>
        </p:txBody>
      </p:sp>
      <p:grpSp>
        <p:nvGrpSpPr>
          <p:cNvPr id="11" name="Group 10"/>
          <p:cNvGrpSpPr>
            <a:grpSpLocks/>
          </p:cNvGrpSpPr>
          <p:nvPr/>
        </p:nvGrpSpPr>
        <p:grpSpPr bwMode="auto">
          <a:xfrm>
            <a:off x="3060700" y="5651500"/>
            <a:ext cx="1638300" cy="339725"/>
            <a:chOff x="2054042" y="5748893"/>
            <a:chExt cx="1638666" cy="338554"/>
          </a:xfrm>
        </p:grpSpPr>
        <p:sp>
          <p:nvSpPr>
            <p:cNvPr id="103509" name="TextBox 11"/>
            <p:cNvSpPr txBox="1">
              <a:spLocks noChangeArrowheads="1"/>
            </p:cNvSpPr>
            <p:nvPr/>
          </p:nvSpPr>
          <p:spPr bwMode="auto">
            <a:xfrm>
              <a:off x="2333442" y="5748893"/>
              <a:ext cx="1359266" cy="338554"/>
            </a:xfrm>
            <a:prstGeom prst="rect">
              <a:avLst/>
            </a:prstGeom>
            <a:noFill/>
            <a:ln w="9525">
              <a:noFill/>
              <a:miter lim="800000"/>
              <a:headEnd/>
              <a:tailEnd/>
            </a:ln>
          </p:spPr>
          <p:txBody>
            <a:bodyPr wrap="none">
              <a:spAutoFit/>
            </a:bodyPr>
            <a:lstStyle/>
            <a:p>
              <a:r>
                <a:rPr lang="en-US" sz="1600"/>
                <a:t>Pivot column</a:t>
              </a:r>
            </a:p>
          </p:txBody>
        </p:sp>
        <p:sp>
          <p:nvSpPr>
            <p:cNvPr id="13" name="Freeform 12"/>
            <p:cNvSpPr/>
            <p:nvPr/>
          </p:nvSpPr>
          <p:spPr>
            <a:xfrm>
              <a:off x="2054042" y="5785280"/>
              <a:ext cx="287402" cy="161367"/>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par>
                                <p:cTn id="8" presetID="18" presetClass="entr" presetSubtype="6"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strips(downRight)">
                                      <p:cBhvr>
                                        <p:cTn id="10" dur="1000"/>
                                        <p:tgtEl>
                                          <p:spTgt spid="7"/>
                                        </p:tgtEl>
                                      </p:cBhvr>
                                    </p:animEffect>
                                  </p:childTnLst>
                                </p:cTn>
                              </p:par>
                              <p:par>
                                <p:cTn id="11" presetID="16" presetClass="entr" presetSubtype="37" fill="hold" nodeType="with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barn(outVertical)">
                                      <p:cBhvr>
                                        <p:cTn id="13" dur="1000"/>
                                        <p:tgtEl>
                                          <p:spTgt spid="11"/>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80" name="Content Placeholder 2"/>
          <p:cNvSpPr txBox="1">
            <a:spLocks/>
          </p:cNvSpPr>
          <p:nvPr/>
        </p:nvSpPr>
        <p:spPr bwMode="auto">
          <a:xfrm>
            <a:off x="673100" y="1409700"/>
            <a:ext cx="7823200" cy="1609725"/>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b="1">
                <a:solidFill>
                  <a:schemeClr val="accent1"/>
                </a:solidFill>
              </a:rPr>
              <a:t>Degeneracy</a:t>
            </a:r>
          </a:p>
          <a:p>
            <a:pPr marL="742950" lvl="1" indent="-285750">
              <a:lnSpc>
                <a:spcPct val="90000"/>
              </a:lnSpc>
              <a:spcAft>
                <a:spcPts val="600"/>
              </a:spcAft>
              <a:buFont typeface="Arial" charset="0"/>
              <a:buChar char="–"/>
            </a:pPr>
            <a:r>
              <a:rPr lang="en-US" sz="2400" b="1"/>
              <a:t>Degeneracy </a:t>
            </a:r>
            <a:r>
              <a:rPr lang="en-US" sz="2400"/>
              <a:t>develops when three constraints pass through a single point</a:t>
            </a:r>
          </a:p>
        </p:txBody>
      </p:sp>
      <p:sp>
        <p:nvSpPr>
          <p:cNvPr id="35881" name="Title 1"/>
          <p:cNvSpPr>
            <a:spLocks noGrp="1"/>
          </p:cNvSpPr>
          <p:nvPr>
            <p:ph type="title"/>
          </p:nvPr>
        </p:nvSpPr>
        <p:spPr/>
        <p:txBody>
          <a:bodyPr/>
          <a:lstStyle/>
          <a:p>
            <a:r>
              <a:rPr lang="en-US" smtClean="0">
                <a:latin typeface="Arial" charset="0"/>
                <a:cs typeface="Arial" charset="0"/>
              </a:rPr>
              <a:t>Special Cases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97E86D5B-98B4-4050-A44B-4A3CDCFF8E20}" type="slidenum">
              <a:rPr lang="en-US"/>
              <a:pPr>
                <a:defRPr/>
              </a:pPr>
              <a:t>74</a:t>
            </a:fld>
            <a:endParaRPr lang="en-US"/>
          </a:p>
        </p:txBody>
      </p:sp>
      <p:graphicFrame>
        <p:nvGraphicFramePr>
          <p:cNvPr id="6" name="Table 5"/>
          <p:cNvGraphicFramePr>
            <a:graphicFrameLocks noGrp="1"/>
          </p:cNvGraphicFramePr>
          <p:nvPr/>
        </p:nvGraphicFramePr>
        <p:xfrm>
          <a:off x="728663" y="3338513"/>
          <a:ext cx="7704137" cy="2652712"/>
        </p:xfrm>
        <a:graphic>
          <a:graphicData uri="http://schemas.openxmlformats.org/drawingml/2006/table">
            <a:tbl>
              <a:tblPr firstRow="1" bandRow="1">
                <a:tableStyleId>{69012ECD-51FC-41F1-AA8D-1B2483CD663E}</a:tableStyleId>
              </a:tblPr>
              <a:tblGrid>
                <a:gridCol w="706530"/>
                <a:gridCol w="1282700"/>
                <a:gridCol w="673100"/>
                <a:gridCol w="673100"/>
                <a:gridCol w="673100"/>
                <a:gridCol w="673100"/>
                <a:gridCol w="673100"/>
                <a:gridCol w="673100"/>
                <a:gridCol w="1676400"/>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i="0" baseline="-25000" dirty="0" smtClean="0">
                          <a:solidFill>
                            <a:schemeClr val="bg1"/>
                          </a:solidFill>
                          <a:latin typeface="Arial"/>
                          <a:cs typeface="Arial"/>
                        </a:rPr>
                        <a:t>3</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i="0" baseline="-25000" dirty="0" smtClean="0">
                          <a:solidFill>
                            <a:schemeClr val="bg1"/>
                          </a:solidFill>
                          <a:latin typeface="Arial"/>
                          <a:cs typeface="Arial"/>
                        </a:rPr>
                        <a:t>3</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a:txBody>
                    <a:bodyPr/>
                    <a:lstStyle/>
                    <a:p>
                      <a:pPr algn="ctr"/>
                      <a:r>
                        <a:rPr lang="en-US" sz="1400" i="0" dirty="0" smtClean="0">
                          <a:latin typeface="Arial"/>
                          <a:cs typeface="Arial"/>
                        </a:rPr>
                        <a:t>$8</a:t>
                      </a:r>
                      <a:endParaRPr lang="en-US" sz="1400" i="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i="0" baseline="-250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0.25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i="0" dirty="0" smtClean="0">
                          <a:latin typeface="Arial"/>
                          <a:cs typeface="Arial"/>
                        </a:rPr>
                        <a:t>$0</a:t>
                      </a:r>
                      <a:endParaRPr lang="en-US" sz="1400" i="0"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S</a:t>
                      </a:r>
                      <a:r>
                        <a:rPr lang="en-US" sz="1400" baseline="-25000" dirty="0" smtClean="0">
                          <a:latin typeface="Arial"/>
                          <a:cs typeface="Arial"/>
                        </a:rPr>
                        <a:t>2</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4</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0.33</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20</a:t>
                      </a:r>
                      <a:endParaRPr lang="en-US" sz="14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i="0" dirty="0" smtClean="0">
                          <a:latin typeface="Arial"/>
                          <a:cs typeface="Arial"/>
                        </a:rPr>
                        <a:t>$0</a:t>
                      </a:r>
                      <a:endParaRPr lang="en-US" sz="1400" i="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i="0" baseline="-25000" dirty="0" smtClean="0">
                          <a:latin typeface="Arial"/>
                          <a:cs typeface="Arial"/>
                        </a:rPr>
                        <a:t>1</a:t>
                      </a:r>
                      <a:endParaRPr lang="en-US" sz="1400" baseline="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0.4</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$16</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$80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$3</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–$16</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35961" name="Group 6"/>
          <p:cNvGrpSpPr>
            <a:grpSpLocks/>
          </p:cNvGrpSpPr>
          <p:nvPr/>
        </p:nvGrpSpPr>
        <p:grpSpPr bwMode="auto">
          <a:xfrm>
            <a:off x="1071563" y="3516313"/>
            <a:ext cx="1582737" cy="611187"/>
            <a:chOff x="845005" y="4116520"/>
            <a:chExt cx="1582391" cy="611376"/>
          </a:xfrm>
        </p:grpSpPr>
        <p:sp>
          <p:nvSpPr>
            <p:cNvPr id="35971"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35972" name="Line 24"/>
            <p:cNvSpPr>
              <a:spLocks noChangeShapeType="1"/>
            </p:cNvSpPr>
            <p:nvPr/>
          </p:nvSpPr>
          <p:spPr bwMode="auto">
            <a:xfrm>
              <a:off x="1022366" y="4116520"/>
              <a:ext cx="1405030" cy="0"/>
            </a:xfrm>
            <a:prstGeom prst="line">
              <a:avLst/>
            </a:prstGeom>
            <a:noFill/>
            <a:ln w="38100">
              <a:solidFill>
                <a:schemeClr val="tx1"/>
              </a:solidFill>
              <a:round/>
              <a:headEnd/>
              <a:tailEnd type="triangle" w="sm" len="med"/>
            </a:ln>
          </p:spPr>
          <p:txBody>
            <a:bodyPr/>
            <a:lstStyle/>
            <a:p>
              <a:endParaRPr lang="en-US"/>
            </a:p>
          </p:txBody>
        </p:sp>
      </p:grpSp>
      <p:sp>
        <p:nvSpPr>
          <p:cNvPr id="35962" name="Text Box 15"/>
          <p:cNvSpPr txBox="1">
            <a:spLocks noChangeArrowheads="1"/>
          </p:cNvSpPr>
          <p:nvPr/>
        </p:nvSpPr>
        <p:spPr bwMode="auto">
          <a:xfrm>
            <a:off x="1104900" y="2803525"/>
            <a:ext cx="52070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M7.13 –	 Problem Illustrating Degeneracy </a:t>
            </a:r>
          </a:p>
        </p:txBody>
      </p:sp>
      <p:grpSp>
        <p:nvGrpSpPr>
          <p:cNvPr id="35963" name="Group 10"/>
          <p:cNvGrpSpPr>
            <a:grpSpLocks/>
          </p:cNvGrpSpPr>
          <p:nvPr/>
        </p:nvGrpSpPr>
        <p:grpSpPr bwMode="auto">
          <a:xfrm>
            <a:off x="3060700" y="5651500"/>
            <a:ext cx="1638300" cy="339725"/>
            <a:chOff x="2054042" y="5748893"/>
            <a:chExt cx="1638666" cy="338554"/>
          </a:xfrm>
        </p:grpSpPr>
        <p:sp>
          <p:nvSpPr>
            <p:cNvPr id="35969" name="TextBox 11"/>
            <p:cNvSpPr txBox="1">
              <a:spLocks noChangeArrowheads="1"/>
            </p:cNvSpPr>
            <p:nvPr/>
          </p:nvSpPr>
          <p:spPr bwMode="auto">
            <a:xfrm>
              <a:off x="2333442" y="5748893"/>
              <a:ext cx="1359266" cy="338554"/>
            </a:xfrm>
            <a:prstGeom prst="rect">
              <a:avLst/>
            </a:prstGeom>
            <a:noFill/>
            <a:ln w="9525">
              <a:noFill/>
              <a:miter lim="800000"/>
              <a:headEnd/>
              <a:tailEnd/>
            </a:ln>
          </p:spPr>
          <p:txBody>
            <a:bodyPr wrap="none">
              <a:spAutoFit/>
            </a:bodyPr>
            <a:lstStyle/>
            <a:p>
              <a:r>
                <a:rPr lang="en-US" sz="1600"/>
                <a:t>Pivot column</a:t>
              </a:r>
            </a:p>
          </p:txBody>
        </p:sp>
        <p:sp>
          <p:nvSpPr>
            <p:cNvPr id="13" name="Freeform 12"/>
            <p:cNvSpPr/>
            <p:nvPr/>
          </p:nvSpPr>
          <p:spPr>
            <a:xfrm>
              <a:off x="2054042" y="5785280"/>
              <a:ext cx="287402" cy="161367"/>
            </a:xfrm>
            <a:custGeom>
              <a:avLst/>
              <a:gdLst>
                <a:gd name="connsiteX0" fmla="*/ 529166 w 529166"/>
                <a:gd name="connsiteY0" fmla="*/ 160866 h 160866"/>
                <a:gd name="connsiteX1" fmla="*/ 0 w 529166"/>
                <a:gd name="connsiteY1" fmla="*/ 160866 h 160866"/>
                <a:gd name="connsiteX2" fmla="*/ 0 w 529166"/>
                <a:gd name="connsiteY2" fmla="*/ 0 h 160866"/>
              </a:gdLst>
              <a:ahLst/>
              <a:cxnLst>
                <a:cxn ang="0">
                  <a:pos x="connsiteX0" y="connsiteY0"/>
                </a:cxn>
                <a:cxn ang="0">
                  <a:pos x="connsiteX1" y="connsiteY1"/>
                </a:cxn>
                <a:cxn ang="0">
                  <a:pos x="connsiteX2" y="connsiteY2"/>
                </a:cxn>
              </a:cxnLst>
              <a:rect l="l" t="t" r="r" b="b"/>
              <a:pathLst>
                <a:path w="529166" h="160866">
                  <a:moveTo>
                    <a:pt x="529166" y="160866"/>
                  </a:moveTo>
                  <a:lnTo>
                    <a:pt x="0" y="160866"/>
                  </a:lnTo>
                  <a:lnTo>
                    <a:pt x="0"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sz="1600" dirty="0">
                <a:latin typeface="Arial"/>
                <a:cs typeface="Arial"/>
              </a:endParaRPr>
            </a:p>
          </p:txBody>
        </p:sp>
      </p:grpSp>
      <p:grpSp>
        <p:nvGrpSpPr>
          <p:cNvPr id="35964" name="Group 23"/>
          <p:cNvGrpSpPr>
            <a:grpSpLocks/>
          </p:cNvGrpSpPr>
          <p:nvPr/>
        </p:nvGrpSpPr>
        <p:grpSpPr bwMode="auto">
          <a:xfrm>
            <a:off x="1858963" y="622300"/>
            <a:ext cx="6921500" cy="2641600"/>
            <a:chOff x="1858870" y="622300"/>
            <a:chExt cx="6921500" cy="2641121"/>
          </a:xfrm>
        </p:grpSpPr>
        <p:sp>
          <p:nvSpPr>
            <p:cNvPr id="17" name="Rectangle 16"/>
            <p:cNvSpPr/>
            <p:nvPr/>
          </p:nvSpPr>
          <p:spPr>
            <a:xfrm>
              <a:off x="1858870" y="622300"/>
              <a:ext cx="6921500" cy="2641121"/>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aphicFrame>
          <p:nvGraphicFramePr>
            <p:cNvPr id="35879" name="Object 39"/>
            <p:cNvGraphicFramePr>
              <a:graphicFrameLocks noChangeAspect="1"/>
            </p:cNvGraphicFramePr>
            <p:nvPr/>
          </p:nvGraphicFramePr>
          <p:xfrm>
            <a:off x="2271713" y="990600"/>
            <a:ext cx="3136900" cy="1930400"/>
          </p:xfrm>
          <a:graphic>
            <a:graphicData uri="http://schemas.openxmlformats.org/presentationml/2006/ole">
              <p:oleObj spid="_x0000_s35879" name="Equation" r:id="rId3" imgW="3126600" imgH="1919880" progId="Equation.3">
                <p:embed/>
              </p:oleObj>
            </a:graphicData>
          </a:graphic>
        </p:graphicFrame>
        <p:sp>
          <p:nvSpPr>
            <p:cNvPr id="35966" name="TextBox 18"/>
            <p:cNvSpPr txBox="1">
              <a:spLocks noChangeArrowheads="1"/>
            </p:cNvSpPr>
            <p:nvPr/>
          </p:nvSpPr>
          <p:spPr bwMode="auto">
            <a:xfrm>
              <a:off x="5976592" y="1686163"/>
              <a:ext cx="2468908" cy="1015663"/>
            </a:xfrm>
            <a:prstGeom prst="rect">
              <a:avLst/>
            </a:prstGeom>
            <a:noFill/>
            <a:ln w="9525">
              <a:noFill/>
              <a:miter lim="800000"/>
              <a:headEnd/>
              <a:tailEnd/>
            </a:ln>
          </p:spPr>
          <p:txBody>
            <a:bodyPr>
              <a:spAutoFit/>
            </a:bodyPr>
            <a:lstStyle/>
            <a:p>
              <a:r>
                <a:rPr lang="en-US" sz="2000"/>
                <a:t>Tie for the smallest ratio indicates degeneracy</a:t>
              </a:r>
            </a:p>
          </p:txBody>
        </p:sp>
        <p:cxnSp>
          <p:nvCxnSpPr>
            <p:cNvPr id="20" name="Straight Arrow Connector 19"/>
            <p:cNvCxnSpPr/>
            <p:nvPr/>
          </p:nvCxnSpPr>
          <p:spPr>
            <a:xfrm flipH="1">
              <a:off x="5079907" y="1942861"/>
              <a:ext cx="863600" cy="0"/>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a:off x="5079907" y="1942861"/>
              <a:ext cx="863600" cy="628536"/>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strips dir="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p:txBody>
          <a:bodyPr/>
          <a:lstStyle/>
          <a:p>
            <a:r>
              <a:rPr lang="en-US" smtClean="0">
                <a:latin typeface="Arial" charset="0"/>
                <a:cs typeface="Arial" charset="0"/>
              </a:rPr>
              <a:t>Special Cases</a:t>
            </a:r>
          </a:p>
        </p:txBody>
      </p:sp>
      <p:sp>
        <p:nvSpPr>
          <p:cNvPr id="105474" name="Content Placeholder 2"/>
          <p:cNvSpPr>
            <a:spLocks noGrp="1"/>
          </p:cNvSpPr>
          <p:nvPr>
            <p:ph idx="1"/>
          </p:nvPr>
        </p:nvSpPr>
        <p:spPr>
          <a:xfrm>
            <a:off x="673100" y="1358900"/>
            <a:ext cx="7823200" cy="1790700"/>
          </a:xfrm>
        </p:spPr>
        <p:txBody>
          <a:bodyPr/>
          <a:lstStyle/>
          <a:p>
            <a:r>
              <a:rPr lang="en-US" sz="2800" b="1" smtClean="0">
                <a:solidFill>
                  <a:schemeClr val="accent1"/>
                </a:solidFill>
                <a:latin typeface="Arial" charset="0"/>
                <a:cs typeface="Arial" charset="0"/>
              </a:rPr>
              <a:t>More Than One Optimal Solution </a:t>
            </a:r>
          </a:p>
          <a:p>
            <a:pPr lvl="1"/>
            <a:r>
              <a:rPr lang="en-US" sz="2400" smtClean="0">
                <a:latin typeface="Arial" charset="0"/>
                <a:cs typeface="Arial" charset="0"/>
              </a:rPr>
              <a:t>If the </a:t>
            </a:r>
            <a:r>
              <a:rPr lang="en-US" sz="2400" i="1" smtClean="0">
                <a:latin typeface="Arial" charset="0"/>
                <a:cs typeface="Arial" charset="0"/>
              </a:rPr>
              <a:t>C</a:t>
            </a:r>
            <a:r>
              <a:rPr lang="en-US" sz="2400" i="1" baseline="-25000" smtClean="0">
                <a:latin typeface="Arial" charset="0"/>
                <a:cs typeface="Arial" charset="0"/>
              </a:rPr>
              <a:t>j</a:t>
            </a:r>
            <a:r>
              <a:rPr lang="en-US" sz="2400" smtClean="0">
                <a:latin typeface="Arial" charset="0"/>
                <a:cs typeface="Arial" charset="0"/>
              </a:rPr>
              <a:t> – </a:t>
            </a:r>
            <a:r>
              <a:rPr lang="en-US" sz="2400" i="1" smtClean="0">
                <a:latin typeface="Arial" charset="0"/>
                <a:cs typeface="Arial" charset="0"/>
              </a:rPr>
              <a:t>Z</a:t>
            </a:r>
            <a:r>
              <a:rPr lang="en-US" sz="2400" i="1" baseline="-25000" smtClean="0">
                <a:latin typeface="Arial" charset="0"/>
                <a:cs typeface="Arial" charset="0"/>
              </a:rPr>
              <a:t>j</a:t>
            </a:r>
            <a:r>
              <a:rPr lang="en-US" sz="2400" smtClean="0">
                <a:latin typeface="Arial" charset="0"/>
                <a:cs typeface="Arial" charset="0"/>
              </a:rPr>
              <a:t> value is equal to 0 for a variable that is not in the solution mix, more than one optimal solution exists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1087A124-4B4B-493E-871E-7F0BE79C595A}" type="slidenum">
              <a:rPr lang="en-US"/>
              <a:pPr>
                <a:defRPr/>
              </a:pPr>
              <a:t>75</a:t>
            </a:fld>
            <a:endParaRPr lang="en-US"/>
          </a:p>
        </p:txBody>
      </p:sp>
      <p:graphicFrame>
        <p:nvGraphicFramePr>
          <p:cNvPr id="6" name="Table 5"/>
          <p:cNvGraphicFramePr>
            <a:graphicFrameLocks noGrp="1"/>
          </p:cNvGraphicFramePr>
          <p:nvPr/>
        </p:nvGraphicFramePr>
        <p:xfrm>
          <a:off x="1519238" y="3830638"/>
          <a:ext cx="6357937" cy="2041525"/>
        </p:xfrm>
        <a:graphic>
          <a:graphicData uri="http://schemas.openxmlformats.org/drawingml/2006/table">
            <a:tbl>
              <a:tblPr firstRow="1" bandRow="1">
                <a:tableStyleId>{69012ECD-51FC-41F1-AA8D-1B2483CD663E}</a:tableStyleId>
              </a:tblPr>
              <a:tblGrid>
                <a:gridCol w="706530"/>
                <a:gridCol w="1282700"/>
                <a:gridCol w="673100"/>
                <a:gridCol w="673100"/>
                <a:gridCol w="673100"/>
                <a:gridCol w="673100"/>
                <a:gridCol w="1676400"/>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a:txBody>
                    <a:bodyPr/>
                    <a:lstStyle/>
                    <a:p>
                      <a:pPr algn="ctr"/>
                      <a:r>
                        <a:rPr lang="en-US" sz="1400" i="0" dirty="0" smtClean="0">
                          <a:latin typeface="Arial"/>
                          <a:cs typeface="Arial"/>
                        </a:rPr>
                        <a:t>$2</a:t>
                      </a:r>
                      <a:endParaRPr lang="en-US" sz="1400" i="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i="0" baseline="-250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6</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i="0" dirty="0" smtClean="0">
                          <a:latin typeface="Arial"/>
                          <a:cs typeface="Arial"/>
                        </a:rPr>
                        <a:t>$0</a:t>
                      </a:r>
                      <a:endParaRPr lang="en-US" sz="1400" i="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i="0" baseline="-25000" dirty="0" smtClean="0">
                          <a:latin typeface="Arial"/>
                          <a:cs typeface="Arial"/>
                        </a:rPr>
                        <a:t>2</a:t>
                      </a:r>
                      <a:endParaRPr lang="en-US" sz="1400" baseline="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$12</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7" name="Group 6"/>
          <p:cNvGrpSpPr>
            <a:grpSpLocks/>
          </p:cNvGrpSpPr>
          <p:nvPr/>
        </p:nvGrpSpPr>
        <p:grpSpPr bwMode="auto">
          <a:xfrm>
            <a:off x="1863725" y="4006850"/>
            <a:ext cx="1581150" cy="612775"/>
            <a:chOff x="845005" y="4116520"/>
            <a:chExt cx="1582391" cy="611376"/>
          </a:xfrm>
        </p:grpSpPr>
        <p:sp>
          <p:nvSpPr>
            <p:cNvPr id="105526"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105527" name="Line 24"/>
            <p:cNvSpPr>
              <a:spLocks noChangeShapeType="1"/>
            </p:cNvSpPr>
            <p:nvPr/>
          </p:nvSpPr>
          <p:spPr bwMode="auto">
            <a:xfrm>
              <a:off x="1022366" y="4116520"/>
              <a:ext cx="1405030" cy="0"/>
            </a:xfrm>
            <a:prstGeom prst="line">
              <a:avLst/>
            </a:prstGeom>
            <a:noFill/>
            <a:ln w="38100">
              <a:solidFill>
                <a:schemeClr val="tx1"/>
              </a:solidFill>
              <a:round/>
              <a:headEnd/>
              <a:tailEnd type="triangle" w="sm" len="med"/>
            </a:ln>
          </p:spPr>
          <p:txBody>
            <a:bodyPr/>
            <a:lstStyle/>
            <a:p>
              <a:endParaRPr lang="en-US"/>
            </a:p>
          </p:txBody>
        </p:sp>
      </p:grpSp>
      <p:sp>
        <p:nvSpPr>
          <p:cNvPr id="10" name="Text Box 15"/>
          <p:cNvSpPr txBox="1">
            <a:spLocks noChangeArrowheads="1"/>
          </p:cNvSpPr>
          <p:nvPr/>
        </p:nvSpPr>
        <p:spPr bwMode="auto">
          <a:xfrm>
            <a:off x="1104900" y="3146425"/>
            <a:ext cx="52070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M7.14 –	 Problem with Alternate Optimal Solutions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par>
                                <p:cTn id="8" presetID="18" presetClass="entr" presetSubtype="6"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strips(downRight)">
                                      <p:cBhvr>
                                        <p:cTn id="10" dur="1000"/>
                                        <p:tgtEl>
                                          <p:spTgt spid="7"/>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p:txBody>
          <a:bodyPr/>
          <a:lstStyle/>
          <a:p>
            <a:r>
              <a:rPr lang="en-US" smtClean="0">
                <a:latin typeface="Arial" charset="0"/>
                <a:cs typeface="Arial" charset="0"/>
              </a:rPr>
              <a:t>Sensitivity Analysis</a:t>
            </a:r>
          </a:p>
        </p:txBody>
      </p:sp>
      <p:sp>
        <p:nvSpPr>
          <p:cNvPr id="106498" name="Content Placeholder 2"/>
          <p:cNvSpPr>
            <a:spLocks noGrp="1"/>
          </p:cNvSpPr>
          <p:nvPr>
            <p:ph idx="1"/>
          </p:nvPr>
        </p:nvSpPr>
        <p:spPr>
          <a:xfrm>
            <a:off x="673100" y="1600200"/>
            <a:ext cx="7823200" cy="1917700"/>
          </a:xfrm>
        </p:spPr>
        <p:txBody>
          <a:bodyPr/>
          <a:lstStyle/>
          <a:p>
            <a:r>
              <a:rPr lang="en-US" sz="2400" smtClean="0">
                <a:latin typeface="Arial" charset="0"/>
                <a:cs typeface="Arial" charset="0"/>
              </a:rPr>
              <a:t>Optimal solution and the value of its objective function may change given changes in various inputs</a:t>
            </a:r>
          </a:p>
          <a:p>
            <a:pPr lvl="1"/>
            <a:r>
              <a:rPr lang="en-US" sz="2000" smtClean="0">
                <a:latin typeface="Arial" charset="0"/>
                <a:cs typeface="Arial" charset="0"/>
              </a:rPr>
              <a:t>Establish ranges for the objective function coefficients and RHS values</a:t>
            </a:r>
          </a:p>
          <a:p>
            <a:pPr lvl="1"/>
            <a:r>
              <a:rPr lang="en-US" sz="2000" smtClean="0">
                <a:latin typeface="Arial" charset="0"/>
                <a:cs typeface="Arial" charset="0"/>
              </a:rPr>
              <a:t>Shadow prices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0968C718-45C9-4F47-8436-74DD4DEE911A}" type="slidenum">
              <a:rPr lang="en-US"/>
              <a:pPr>
                <a:defRPr/>
              </a:pPr>
              <a:t>76</a:t>
            </a:fld>
            <a:endParaRPr lang="en-US"/>
          </a:p>
        </p:txBody>
      </p:sp>
      <p:graphicFrame>
        <p:nvGraphicFramePr>
          <p:cNvPr id="6" name="Table 5"/>
          <p:cNvGraphicFramePr>
            <a:graphicFrameLocks noGrp="1"/>
          </p:cNvGraphicFramePr>
          <p:nvPr/>
        </p:nvGraphicFramePr>
        <p:xfrm>
          <a:off x="1055688" y="4298950"/>
          <a:ext cx="7288212" cy="1535113"/>
        </p:xfrm>
        <a:graphic>
          <a:graphicData uri="http://schemas.openxmlformats.org/drawingml/2006/table">
            <a:tbl>
              <a:tblPr firstRow="1" bandRow="1">
                <a:tableStyleId>{2D5ABB26-0587-4C30-8999-92F81FD0307C}</a:tableStyleId>
              </a:tblPr>
              <a:tblGrid>
                <a:gridCol w="1826987"/>
                <a:gridCol w="812800"/>
                <a:gridCol w="1028700"/>
                <a:gridCol w="660400"/>
                <a:gridCol w="2959100"/>
              </a:tblGrid>
              <a:tr h="190817">
                <a:tc>
                  <a:txBody>
                    <a:bodyPr/>
                    <a:lstStyle/>
                    <a:p>
                      <a:pPr>
                        <a:lnSpc>
                          <a:spcPct val="80000"/>
                        </a:lnSpc>
                      </a:pPr>
                      <a:r>
                        <a:rPr lang="en-US" sz="1600" dirty="0" smtClean="0">
                          <a:latin typeface="Arial"/>
                          <a:cs typeface="Arial"/>
                        </a:rPr>
                        <a:t>Maximize profit =</a:t>
                      </a:r>
                      <a:endParaRPr lang="en-US" sz="1600" dirty="0">
                        <a:latin typeface="Arial"/>
                        <a:cs typeface="Arial"/>
                      </a:endParaRPr>
                    </a:p>
                  </a:txBody>
                  <a:tcPr/>
                </a:tc>
                <a:tc>
                  <a:txBody>
                    <a:bodyPr/>
                    <a:lstStyle/>
                    <a:p>
                      <a:pPr algn="r">
                        <a:lnSpc>
                          <a:spcPct val="80000"/>
                        </a:lnSpc>
                      </a:pPr>
                      <a:r>
                        <a:rPr lang="en-US" sz="1600" dirty="0" smtClean="0">
                          <a:latin typeface="Arial"/>
                          <a:cs typeface="Arial"/>
                        </a:rPr>
                        <a:t>$50</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lnSpc>
                          <a:spcPct val="80000"/>
                        </a:lnSpc>
                      </a:pPr>
                      <a:r>
                        <a:rPr lang="en-US" sz="1600" dirty="0" smtClean="0">
                          <a:latin typeface="Arial"/>
                          <a:cs typeface="Arial"/>
                        </a:rPr>
                        <a:t>+ $120</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nSpc>
                          <a:spcPct val="80000"/>
                        </a:lnSpc>
                      </a:pPr>
                      <a:endParaRPr lang="en-US" sz="1600" dirty="0">
                        <a:latin typeface="Arial"/>
                        <a:cs typeface="Arial"/>
                      </a:endParaRPr>
                    </a:p>
                  </a:txBody>
                  <a:tcPr/>
                </a:tc>
                <a:tc>
                  <a:txBody>
                    <a:bodyPr/>
                    <a:lstStyle/>
                    <a:p>
                      <a:pPr>
                        <a:lnSpc>
                          <a:spcPct val="80000"/>
                        </a:lnSpc>
                      </a:pPr>
                      <a:endParaRPr lang="en-US" sz="1600" dirty="0">
                        <a:latin typeface="Arial"/>
                        <a:cs typeface="Arial"/>
                      </a:endParaRPr>
                    </a:p>
                  </a:txBody>
                  <a:tcPr/>
                </a:tc>
              </a:tr>
              <a:tr h="190817">
                <a:tc>
                  <a:txBody>
                    <a:bodyPr/>
                    <a:lstStyle/>
                    <a:p>
                      <a:pPr>
                        <a:lnSpc>
                          <a:spcPct val="80000"/>
                        </a:lnSpc>
                      </a:pPr>
                      <a:r>
                        <a:rPr lang="en-US" sz="1600" dirty="0" smtClean="0">
                          <a:latin typeface="Arial"/>
                          <a:cs typeface="Arial"/>
                        </a:rPr>
                        <a:t>subject to</a:t>
                      </a:r>
                      <a:endParaRPr lang="en-US" sz="1600" dirty="0">
                        <a:latin typeface="Arial"/>
                        <a:cs typeface="Arial"/>
                      </a:endParaRPr>
                    </a:p>
                  </a:txBody>
                  <a:tcPr/>
                </a:tc>
                <a:tc>
                  <a:txBody>
                    <a:bodyPr/>
                    <a:lstStyle/>
                    <a:p>
                      <a:pPr algn="r">
                        <a:lnSpc>
                          <a:spcPct val="80000"/>
                        </a:lnSpc>
                      </a:pPr>
                      <a:r>
                        <a:rPr lang="en-US" sz="1600" i="0" dirty="0" smtClean="0">
                          <a:latin typeface="Arial"/>
                          <a:cs typeface="Arial"/>
                        </a:rPr>
                        <a:t>2</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lnSpc>
                          <a:spcPct val="80000"/>
                        </a:lnSpc>
                      </a:pPr>
                      <a:r>
                        <a:rPr lang="en-US" sz="1600" dirty="0" smtClean="0">
                          <a:latin typeface="Arial"/>
                          <a:cs typeface="Arial"/>
                        </a:rPr>
                        <a:t>+ 4</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nSpc>
                          <a:spcPct val="80000"/>
                        </a:lnSpc>
                      </a:pPr>
                      <a:r>
                        <a:rPr lang="en-US" sz="1600" dirty="0" smtClean="0">
                          <a:latin typeface="Arial"/>
                          <a:cs typeface="Arial"/>
                        </a:rPr>
                        <a:t>≤ 80</a:t>
                      </a:r>
                      <a:endParaRPr lang="en-US" sz="1600" dirty="0">
                        <a:latin typeface="Arial"/>
                        <a:cs typeface="Arial"/>
                      </a:endParaRPr>
                    </a:p>
                  </a:txBody>
                  <a:tcPr/>
                </a:tc>
                <a:tc>
                  <a:txBody>
                    <a:bodyPr/>
                    <a:lstStyle/>
                    <a:p>
                      <a:pPr>
                        <a:lnSpc>
                          <a:spcPct val="80000"/>
                        </a:lnSpc>
                      </a:pPr>
                      <a:r>
                        <a:rPr lang="en-US" sz="1600" dirty="0" smtClean="0">
                          <a:latin typeface="Arial"/>
                          <a:cs typeface="Arial"/>
                        </a:rPr>
                        <a:t>(hours of electricians’ time available)</a:t>
                      </a:r>
                    </a:p>
                  </a:txBody>
                  <a:tcPr/>
                </a:tc>
              </a:tr>
              <a:tr h="190817">
                <a:tc>
                  <a:txBody>
                    <a:bodyPr/>
                    <a:lstStyle/>
                    <a:p>
                      <a:pPr>
                        <a:lnSpc>
                          <a:spcPct val="80000"/>
                        </a:lnSpc>
                      </a:pPr>
                      <a:endParaRPr lang="en-US" sz="1600" dirty="0">
                        <a:latin typeface="Arial"/>
                        <a:cs typeface="Arial"/>
                      </a:endParaRPr>
                    </a:p>
                  </a:txBody>
                  <a:tcPr/>
                </a:tc>
                <a:tc>
                  <a:txBody>
                    <a:bodyPr/>
                    <a:lstStyle/>
                    <a:p>
                      <a:pPr algn="r">
                        <a:lnSpc>
                          <a:spcPct val="80000"/>
                        </a:lnSpc>
                      </a:pPr>
                      <a:r>
                        <a:rPr lang="en-US" sz="1600" dirty="0" smtClean="0">
                          <a:latin typeface="Arial"/>
                          <a:cs typeface="Arial"/>
                        </a:rPr>
                        <a:t>3</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lnSpc>
                          <a:spcPct val="80000"/>
                        </a:lnSpc>
                      </a:pPr>
                      <a:r>
                        <a:rPr lang="en-US" sz="1600" i="0" dirty="0" smtClean="0">
                          <a:latin typeface="Arial"/>
                          <a:cs typeface="Arial"/>
                        </a:rPr>
                        <a:t>+ 1</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nSpc>
                          <a:spcPct val="80000"/>
                        </a:lnSpc>
                      </a:pPr>
                      <a:r>
                        <a:rPr lang="en-US" sz="1600" dirty="0" smtClean="0">
                          <a:latin typeface="Arial"/>
                          <a:cs typeface="Arial"/>
                        </a:rPr>
                        <a:t>≤ 60</a:t>
                      </a:r>
                      <a:endParaRPr lang="en-US" sz="1600" dirty="0">
                        <a:latin typeface="Arial"/>
                        <a:cs typeface="Arial"/>
                      </a:endParaRPr>
                    </a:p>
                  </a:txBody>
                  <a:tcPr/>
                </a:tc>
                <a:tc>
                  <a:txBody>
                    <a:bodyPr/>
                    <a:lstStyle/>
                    <a:p>
                      <a:pPr>
                        <a:lnSpc>
                          <a:spcPct val="80000"/>
                        </a:lnSpc>
                      </a:pPr>
                      <a:r>
                        <a:rPr lang="en-US" sz="1600" dirty="0" smtClean="0">
                          <a:latin typeface="Arial"/>
                          <a:cs typeface="Arial"/>
                        </a:rPr>
                        <a:t>(hours of audio technicians’ time available)</a:t>
                      </a:r>
                    </a:p>
                  </a:txBody>
                  <a:tcPr/>
                </a:tc>
              </a:tr>
              <a:tr h="190817">
                <a:tc>
                  <a:txBody>
                    <a:bodyPr/>
                    <a:lstStyle/>
                    <a:p>
                      <a:pPr>
                        <a:lnSpc>
                          <a:spcPct val="80000"/>
                        </a:lnSpc>
                      </a:pPr>
                      <a:endParaRPr lang="en-US" sz="1600" dirty="0">
                        <a:latin typeface="Arial"/>
                        <a:cs typeface="Arial"/>
                      </a:endParaRPr>
                    </a:p>
                  </a:txBody>
                  <a:tcPr/>
                </a:tc>
                <a:tc>
                  <a:txBody>
                    <a:bodyPr/>
                    <a:lstStyle/>
                    <a:p>
                      <a:pPr algn="r">
                        <a:lnSpc>
                          <a:spcPct val="80000"/>
                        </a:lnSpc>
                      </a:pPr>
                      <a:endParaRPr lang="en-US" sz="1600" dirty="0">
                        <a:latin typeface="Arial"/>
                        <a:cs typeface="Arial"/>
                      </a:endParaRPr>
                    </a:p>
                  </a:txBody>
                  <a:tcPr/>
                </a:tc>
                <a:tc>
                  <a:txBody>
                    <a:bodyPr/>
                    <a:lstStyle/>
                    <a:p>
                      <a:pPr algn="r">
                        <a:lnSpc>
                          <a:spcPct val="80000"/>
                        </a:lnSpc>
                      </a:pPr>
                      <a:r>
                        <a:rPr lang="en-US" sz="1600" i="1" dirty="0" smtClean="0">
                          <a:latin typeface="Arial"/>
                          <a:cs typeface="Arial"/>
                        </a:rPr>
                        <a:t>X</a:t>
                      </a:r>
                      <a:r>
                        <a:rPr lang="en-US" sz="1600" baseline="-25000" dirty="0" smtClean="0">
                          <a:latin typeface="Arial"/>
                          <a:cs typeface="Arial"/>
                        </a:rPr>
                        <a:t>1</a:t>
                      </a:r>
                      <a:r>
                        <a:rPr lang="en-US" sz="1600" baseline="0" dirty="0" smtClean="0">
                          <a:latin typeface="Arial"/>
                          <a:cs typeface="Arial"/>
                        </a:rPr>
                        <a:t>, </a:t>
                      </a:r>
                      <a:r>
                        <a:rPr lang="en-US" sz="1600" i="1" baseline="0"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nSpc>
                          <a:spcPct val="80000"/>
                        </a:lnSpc>
                      </a:pPr>
                      <a:r>
                        <a:rPr lang="en-US" sz="1600" dirty="0" smtClean="0">
                          <a:latin typeface="Arial"/>
                          <a:cs typeface="Arial"/>
                        </a:rPr>
                        <a:t>≥ 0</a:t>
                      </a:r>
                      <a:endParaRPr lang="en-US" sz="1600" dirty="0">
                        <a:latin typeface="Arial"/>
                        <a:cs typeface="Arial"/>
                      </a:endParaRPr>
                    </a:p>
                  </a:txBody>
                  <a:tcPr/>
                </a:tc>
                <a:tc>
                  <a:txBody>
                    <a:bodyPr/>
                    <a:lstStyle/>
                    <a:p>
                      <a:pPr>
                        <a:lnSpc>
                          <a:spcPct val="80000"/>
                        </a:lnSpc>
                      </a:pPr>
                      <a:endParaRPr lang="en-US" sz="1600" dirty="0">
                        <a:latin typeface="Arial"/>
                        <a:cs typeface="Arial"/>
                      </a:endParaRPr>
                    </a:p>
                  </a:txBody>
                  <a:tcPr/>
                </a:tc>
              </a:tr>
            </a:tbl>
          </a:graphicData>
        </a:graphic>
      </p:graphicFrame>
      <p:sp>
        <p:nvSpPr>
          <p:cNvPr id="7" name="Content Placeholder 2"/>
          <p:cNvSpPr txBox="1">
            <a:spLocks/>
          </p:cNvSpPr>
          <p:nvPr/>
        </p:nvSpPr>
        <p:spPr bwMode="auto">
          <a:xfrm>
            <a:off x="673100" y="3530600"/>
            <a:ext cx="7823200" cy="6604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b="1">
                <a:solidFill>
                  <a:schemeClr val="accent1"/>
                </a:solidFill>
              </a:rPr>
              <a:t>High Note Sound Company Revisited</a:t>
            </a:r>
            <a:endParaRPr lang="en-US" sz="2000" b="1">
              <a:solidFill>
                <a:schemeClr val="accent1"/>
              </a:solidFill>
            </a:endParaRP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strips(downRight)">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3"/>
          <p:cNvSpPr>
            <a:spLocks noGrp="1" noChangeArrowheads="1"/>
          </p:cNvSpPr>
          <p:nvPr>
            <p:ph type="title"/>
          </p:nvPr>
        </p:nvSpPr>
        <p:spPr/>
        <p:txBody>
          <a:bodyPr/>
          <a:lstStyle/>
          <a:p>
            <a:r>
              <a:rPr lang="en-US" smtClean="0">
                <a:latin typeface="Arial" charset="0"/>
                <a:ea typeface="MS PGothic" pitchFamily="34" charset="-128"/>
                <a:cs typeface="Arial" charset="0"/>
              </a:rPr>
              <a:t>Sensitivity Analysis</a:t>
            </a:r>
          </a:p>
        </p:txBody>
      </p:sp>
      <p:grpSp>
        <p:nvGrpSpPr>
          <p:cNvPr id="2" name="Group 1"/>
          <p:cNvGrpSpPr>
            <a:grpSpLocks/>
          </p:cNvGrpSpPr>
          <p:nvPr/>
        </p:nvGrpSpPr>
        <p:grpSpPr bwMode="auto">
          <a:xfrm>
            <a:off x="1533525" y="1941513"/>
            <a:ext cx="6713538" cy="4532312"/>
            <a:chOff x="1533525" y="1941513"/>
            <a:chExt cx="6713538" cy="4532848"/>
          </a:xfrm>
        </p:grpSpPr>
        <p:sp>
          <p:nvSpPr>
            <p:cNvPr id="107526" name="Freeform 6"/>
            <p:cNvSpPr>
              <a:spLocks/>
            </p:cNvSpPr>
            <p:nvPr/>
          </p:nvSpPr>
          <p:spPr bwMode="auto">
            <a:xfrm>
              <a:off x="2843213" y="4862513"/>
              <a:ext cx="1054100" cy="998537"/>
            </a:xfrm>
            <a:custGeom>
              <a:avLst/>
              <a:gdLst>
                <a:gd name="T0" fmla="*/ 0 w 664"/>
                <a:gd name="T1" fmla="*/ 0 h 629"/>
                <a:gd name="T2" fmla="*/ 0 w 664"/>
                <a:gd name="T3" fmla="*/ 2147483647 h 629"/>
                <a:gd name="T4" fmla="*/ 2147483647 w 664"/>
                <a:gd name="T5" fmla="*/ 2147483647 h 629"/>
                <a:gd name="T6" fmla="*/ 2147483647 w 664"/>
                <a:gd name="T7" fmla="*/ 2147483647 h 629"/>
                <a:gd name="T8" fmla="*/ 0 w 664"/>
                <a:gd name="T9" fmla="*/ 0 h 629"/>
                <a:gd name="T10" fmla="*/ 0 60000 65536"/>
                <a:gd name="T11" fmla="*/ 0 60000 65536"/>
                <a:gd name="T12" fmla="*/ 0 60000 65536"/>
                <a:gd name="T13" fmla="*/ 0 60000 65536"/>
                <a:gd name="T14" fmla="*/ 0 60000 65536"/>
                <a:gd name="T15" fmla="*/ 0 w 664"/>
                <a:gd name="T16" fmla="*/ 0 h 629"/>
                <a:gd name="T17" fmla="*/ 664 w 664"/>
                <a:gd name="T18" fmla="*/ 629 h 629"/>
              </a:gdLst>
              <a:ahLst/>
              <a:cxnLst>
                <a:cxn ang="T10">
                  <a:pos x="T0" y="T1"/>
                </a:cxn>
                <a:cxn ang="T11">
                  <a:pos x="T2" y="T3"/>
                </a:cxn>
                <a:cxn ang="T12">
                  <a:pos x="T4" y="T5"/>
                </a:cxn>
                <a:cxn ang="T13">
                  <a:pos x="T6" y="T7"/>
                </a:cxn>
                <a:cxn ang="T14">
                  <a:pos x="T8" y="T9"/>
                </a:cxn>
              </a:cxnLst>
              <a:rect l="T15" t="T16" r="T17" b="T18"/>
              <a:pathLst>
                <a:path w="664" h="629">
                  <a:moveTo>
                    <a:pt x="0" y="0"/>
                  </a:moveTo>
                  <a:lnTo>
                    <a:pt x="0" y="629"/>
                  </a:lnTo>
                  <a:lnTo>
                    <a:pt x="664" y="629"/>
                  </a:lnTo>
                  <a:lnTo>
                    <a:pt x="534" y="243"/>
                  </a:lnTo>
                  <a:lnTo>
                    <a:pt x="0" y="0"/>
                  </a:lnTo>
                  <a:close/>
                </a:path>
              </a:pathLst>
            </a:custGeom>
            <a:solidFill>
              <a:srgbClr val="BBE2EE"/>
            </a:solidFill>
            <a:ln w="9525">
              <a:noFill/>
              <a:round/>
              <a:headEnd/>
              <a:tailEnd/>
            </a:ln>
          </p:spPr>
          <p:txBody>
            <a:bodyPr/>
            <a:lstStyle/>
            <a:p>
              <a:endParaRPr lang="en-US"/>
            </a:p>
          </p:txBody>
        </p:sp>
        <p:sp>
          <p:nvSpPr>
            <p:cNvPr id="107527" name="Line 15"/>
            <p:cNvSpPr>
              <a:spLocks noChangeShapeType="1"/>
            </p:cNvSpPr>
            <p:nvPr/>
          </p:nvSpPr>
          <p:spPr bwMode="auto">
            <a:xfrm>
              <a:off x="2844800" y="4851400"/>
              <a:ext cx="2184400" cy="1016000"/>
            </a:xfrm>
            <a:prstGeom prst="line">
              <a:avLst/>
            </a:prstGeom>
            <a:noFill/>
            <a:ln w="57150">
              <a:solidFill>
                <a:schemeClr val="accent1"/>
              </a:solidFill>
              <a:round/>
              <a:headEnd/>
              <a:tailEnd/>
            </a:ln>
          </p:spPr>
          <p:txBody>
            <a:bodyPr/>
            <a:lstStyle/>
            <a:p>
              <a:endParaRPr lang="en-US"/>
            </a:p>
          </p:txBody>
        </p:sp>
        <p:sp>
          <p:nvSpPr>
            <p:cNvPr id="107528" name="Line 16"/>
            <p:cNvSpPr>
              <a:spLocks noChangeShapeType="1"/>
            </p:cNvSpPr>
            <p:nvPr/>
          </p:nvSpPr>
          <p:spPr bwMode="auto">
            <a:xfrm>
              <a:off x="2844800" y="2870200"/>
              <a:ext cx="1054100" cy="2971800"/>
            </a:xfrm>
            <a:prstGeom prst="line">
              <a:avLst/>
            </a:prstGeom>
            <a:noFill/>
            <a:ln w="57150">
              <a:solidFill>
                <a:schemeClr val="accent1"/>
              </a:solidFill>
              <a:round/>
              <a:headEnd/>
              <a:tailEnd/>
            </a:ln>
          </p:spPr>
          <p:txBody>
            <a:bodyPr/>
            <a:lstStyle/>
            <a:p>
              <a:endParaRPr lang="en-US"/>
            </a:p>
          </p:txBody>
        </p:sp>
        <p:sp>
          <p:nvSpPr>
            <p:cNvPr id="107529" name="Text Box 17"/>
            <p:cNvSpPr txBox="1">
              <a:spLocks noChangeArrowheads="1"/>
            </p:cNvSpPr>
            <p:nvPr/>
          </p:nvSpPr>
          <p:spPr bwMode="auto">
            <a:xfrm>
              <a:off x="3590925" y="4479925"/>
              <a:ext cx="1450975" cy="318036"/>
            </a:xfrm>
            <a:prstGeom prst="rect">
              <a:avLst/>
            </a:prstGeom>
            <a:noFill/>
            <a:ln w="9525">
              <a:noFill/>
              <a:miter lim="800000"/>
              <a:headEnd/>
              <a:tailEnd/>
            </a:ln>
          </p:spPr>
          <p:txBody>
            <a:bodyPr>
              <a:spAutoFit/>
            </a:bodyPr>
            <a:lstStyle/>
            <a:p>
              <a:pPr>
                <a:lnSpc>
                  <a:spcPct val="90000"/>
                </a:lnSpc>
              </a:pPr>
              <a:r>
                <a:rPr lang="en-US" sz="1600" i="1">
                  <a:ea typeface="MS PGothic" pitchFamily="34" charset="-128"/>
                </a:rPr>
                <a:t>b</a:t>
              </a:r>
              <a:r>
                <a:rPr lang="en-US" sz="1600">
                  <a:ea typeface="MS PGothic" pitchFamily="34" charset="-128"/>
                </a:rPr>
                <a:t> = (16, 12)</a:t>
              </a:r>
            </a:p>
          </p:txBody>
        </p:sp>
        <p:sp>
          <p:nvSpPr>
            <p:cNvPr id="107530" name="Line 18"/>
            <p:cNvSpPr>
              <a:spLocks noChangeShapeType="1"/>
            </p:cNvSpPr>
            <p:nvPr/>
          </p:nvSpPr>
          <p:spPr bwMode="auto">
            <a:xfrm flipH="1">
              <a:off x="3746500" y="4724400"/>
              <a:ext cx="203200" cy="431800"/>
            </a:xfrm>
            <a:prstGeom prst="line">
              <a:avLst/>
            </a:prstGeom>
            <a:noFill/>
            <a:ln w="38100">
              <a:solidFill>
                <a:schemeClr val="tx1"/>
              </a:solidFill>
              <a:round/>
              <a:headEnd/>
              <a:tailEnd type="triangle" w="sm" len="med"/>
            </a:ln>
          </p:spPr>
          <p:txBody>
            <a:bodyPr/>
            <a:lstStyle/>
            <a:p>
              <a:endParaRPr lang="en-US"/>
            </a:p>
          </p:txBody>
        </p:sp>
        <p:sp>
          <p:nvSpPr>
            <p:cNvPr id="107531" name="Line 20"/>
            <p:cNvSpPr>
              <a:spLocks noChangeShapeType="1"/>
            </p:cNvSpPr>
            <p:nvPr/>
          </p:nvSpPr>
          <p:spPr bwMode="auto">
            <a:xfrm flipH="1">
              <a:off x="4279900" y="5143500"/>
              <a:ext cx="330200" cy="203200"/>
            </a:xfrm>
            <a:prstGeom prst="line">
              <a:avLst/>
            </a:prstGeom>
            <a:noFill/>
            <a:ln w="38100">
              <a:solidFill>
                <a:schemeClr val="tx1"/>
              </a:solidFill>
              <a:round/>
              <a:headEnd/>
              <a:tailEnd type="triangle" w="sm" len="med"/>
            </a:ln>
          </p:spPr>
          <p:txBody>
            <a:bodyPr/>
            <a:lstStyle/>
            <a:p>
              <a:endParaRPr lang="en-US"/>
            </a:p>
          </p:txBody>
        </p:sp>
        <p:grpSp>
          <p:nvGrpSpPr>
            <p:cNvPr id="107532" name="Group 38"/>
            <p:cNvGrpSpPr>
              <a:grpSpLocks/>
            </p:cNvGrpSpPr>
            <p:nvPr/>
          </p:nvGrpSpPr>
          <p:grpSpPr bwMode="auto">
            <a:xfrm>
              <a:off x="4572000" y="3116262"/>
              <a:ext cx="2840038" cy="1142999"/>
              <a:chOff x="2880" y="1963"/>
              <a:chExt cx="1789" cy="720"/>
            </a:xfrm>
          </p:grpSpPr>
          <p:sp>
            <p:nvSpPr>
              <p:cNvPr id="107553" name="Text Box 14"/>
              <p:cNvSpPr txBox="1">
                <a:spLocks noChangeArrowheads="1"/>
              </p:cNvSpPr>
              <p:nvPr/>
            </p:nvSpPr>
            <p:spPr bwMode="auto">
              <a:xfrm>
                <a:off x="2880" y="1963"/>
                <a:ext cx="1789" cy="200"/>
              </a:xfrm>
              <a:prstGeom prst="rect">
                <a:avLst/>
              </a:prstGeom>
              <a:noFill/>
              <a:ln w="9525">
                <a:noFill/>
                <a:miter lim="800000"/>
                <a:headEnd/>
                <a:tailEnd/>
              </a:ln>
            </p:spPr>
            <p:txBody>
              <a:bodyPr>
                <a:spAutoFit/>
              </a:bodyPr>
              <a:lstStyle/>
              <a:p>
                <a:pPr>
                  <a:lnSpc>
                    <a:spcPct val="90000"/>
                  </a:lnSpc>
                </a:pPr>
                <a:r>
                  <a:rPr lang="en-US" sz="1600">
                    <a:ea typeface="MS PGothic" pitchFamily="34" charset="-128"/>
                  </a:rPr>
                  <a:t>Optimal Solution at Point </a:t>
                </a:r>
                <a:r>
                  <a:rPr lang="en-US" sz="1600" b="1" i="1">
                    <a:ea typeface="MS PGothic" pitchFamily="34" charset="-128"/>
                  </a:rPr>
                  <a:t>a</a:t>
                </a:r>
              </a:p>
            </p:txBody>
          </p:sp>
          <p:sp>
            <p:nvSpPr>
              <p:cNvPr id="107554" name="Text Box 21"/>
              <p:cNvSpPr txBox="1">
                <a:spLocks noChangeArrowheads="1"/>
              </p:cNvSpPr>
              <p:nvPr/>
            </p:nvSpPr>
            <p:spPr bwMode="auto">
              <a:xfrm>
                <a:off x="3185" y="2160"/>
                <a:ext cx="1205" cy="523"/>
              </a:xfrm>
              <a:prstGeom prst="rect">
                <a:avLst/>
              </a:prstGeom>
              <a:noFill/>
              <a:ln w="9525">
                <a:noFill/>
                <a:miter lim="800000"/>
                <a:headEnd/>
                <a:tailEnd/>
              </a:ln>
            </p:spPr>
            <p:txBody>
              <a:bodyPr wrap="none">
                <a:spAutoFit/>
              </a:bodyPr>
              <a:lstStyle/>
              <a:p>
                <a:r>
                  <a:rPr lang="en-US" sz="1600" i="1">
                    <a:ea typeface="MS PGothic" pitchFamily="34" charset="-128"/>
                  </a:rPr>
                  <a:t>X</a:t>
                </a:r>
                <a:r>
                  <a:rPr lang="en-US" sz="1600" baseline="-25000">
                    <a:ea typeface="MS PGothic" pitchFamily="34" charset="-128"/>
                  </a:rPr>
                  <a:t>1</a:t>
                </a:r>
                <a:r>
                  <a:rPr lang="en-US" sz="1600">
                    <a:ea typeface="MS PGothic" pitchFamily="34" charset="-128"/>
                  </a:rPr>
                  <a:t> = 0 Speakers</a:t>
                </a:r>
              </a:p>
              <a:p>
                <a:r>
                  <a:rPr lang="en-US" sz="1600" i="1">
                    <a:ea typeface="MS PGothic" pitchFamily="34" charset="-128"/>
                  </a:rPr>
                  <a:t>X</a:t>
                </a:r>
                <a:r>
                  <a:rPr lang="en-US" sz="1600" baseline="-25000">
                    <a:ea typeface="MS PGothic" pitchFamily="34" charset="-128"/>
                  </a:rPr>
                  <a:t>2</a:t>
                </a:r>
                <a:r>
                  <a:rPr lang="en-US" sz="1600">
                    <a:ea typeface="MS PGothic" pitchFamily="34" charset="-128"/>
                  </a:rPr>
                  <a:t> = 20 Receivers</a:t>
                </a:r>
              </a:p>
              <a:p>
                <a:r>
                  <a:rPr lang="en-US" sz="1600">
                    <a:ea typeface="MS PGothic" pitchFamily="34" charset="-128"/>
                  </a:rPr>
                  <a:t>Profits = $2,400</a:t>
                </a:r>
              </a:p>
            </p:txBody>
          </p:sp>
        </p:grpSp>
        <p:sp>
          <p:nvSpPr>
            <p:cNvPr id="107533" name="Text Box 22"/>
            <p:cNvSpPr txBox="1">
              <a:spLocks noChangeArrowheads="1"/>
            </p:cNvSpPr>
            <p:nvPr/>
          </p:nvSpPr>
          <p:spPr bwMode="auto">
            <a:xfrm>
              <a:off x="1701800" y="4132263"/>
              <a:ext cx="1136510" cy="338554"/>
            </a:xfrm>
            <a:prstGeom prst="rect">
              <a:avLst/>
            </a:prstGeom>
            <a:noFill/>
            <a:ln w="9525">
              <a:noFill/>
              <a:miter lim="800000"/>
              <a:headEnd/>
              <a:tailEnd/>
            </a:ln>
          </p:spPr>
          <p:txBody>
            <a:bodyPr wrap="none">
              <a:spAutoFit/>
            </a:bodyPr>
            <a:lstStyle/>
            <a:p>
              <a:r>
                <a:rPr lang="en-US" sz="1600" b="1" i="1">
                  <a:ea typeface="MS PGothic" pitchFamily="34" charset="-128"/>
                </a:rPr>
                <a:t>a</a:t>
              </a:r>
              <a:r>
                <a:rPr lang="en-US" sz="1600">
                  <a:ea typeface="MS PGothic" pitchFamily="34" charset="-128"/>
                </a:rPr>
                <a:t> = (0, 20)</a:t>
              </a:r>
            </a:p>
          </p:txBody>
        </p:sp>
        <p:sp>
          <p:nvSpPr>
            <p:cNvPr id="107534" name="Text Box 27"/>
            <p:cNvSpPr txBox="1">
              <a:spLocks noChangeArrowheads="1"/>
            </p:cNvSpPr>
            <p:nvPr/>
          </p:nvSpPr>
          <p:spPr bwMode="auto">
            <a:xfrm>
              <a:off x="4572000" y="4972050"/>
              <a:ext cx="3675063" cy="336550"/>
            </a:xfrm>
            <a:prstGeom prst="rect">
              <a:avLst/>
            </a:prstGeom>
            <a:noFill/>
            <a:ln w="9525">
              <a:noFill/>
              <a:miter lim="800000"/>
              <a:headEnd/>
              <a:tailEnd/>
            </a:ln>
          </p:spPr>
          <p:txBody>
            <a:bodyPr wrap="none">
              <a:spAutoFit/>
            </a:bodyPr>
            <a:lstStyle/>
            <a:p>
              <a:r>
                <a:rPr lang="en-US" sz="1600">
                  <a:ea typeface="MS PGothic" pitchFamily="34" charset="-128"/>
                </a:rPr>
                <a:t>Isoprofit Line: $2,400 = 50</a:t>
              </a:r>
              <a:r>
                <a:rPr lang="en-US" sz="1600" i="1">
                  <a:ea typeface="MS PGothic" pitchFamily="34" charset="-128"/>
                </a:rPr>
                <a:t>X</a:t>
              </a:r>
              <a:r>
                <a:rPr lang="en-US" sz="1600" baseline="-25000">
                  <a:ea typeface="MS PGothic" pitchFamily="34" charset="-128"/>
                </a:rPr>
                <a:t>1</a:t>
              </a:r>
              <a:r>
                <a:rPr lang="en-US" sz="1600">
                  <a:ea typeface="MS PGothic" pitchFamily="34" charset="-128"/>
                </a:rPr>
                <a:t> + 120</a:t>
              </a:r>
              <a:r>
                <a:rPr lang="en-US" sz="1600" i="1">
                  <a:ea typeface="MS PGothic" pitchFamily="34" charset="-128"/>
                </a:rPr>
                <a:t>X</a:t>
              </a:r>
              <a:r>
                <a:rPr lang="en-US" sz="1600" baseline="-25000">
                  <a:ea typeface="MS PGothic" pitchFamily="34" charset="-128"/>
                </a:rPr>
                <a:t>2</a:t>
              </a:r>
              <a:endParaRPr lang="en-US" sz="1600">
                <a:ea typeface="MS PGothic" pitchFamily="34" charset="-128"/>
              </a:endParaRPr>
            </a:p>
          </p:txBody>
        </p:sp>
        <p:sp>
          <p:nvSpPr>
            <p:cNvPr id="107535" name="Line 33"/>
            <p:cNvSpPr>
              <a:spLocks noChangeShapeType="1"/>
            </p:cNvSpPr>
            <p:nvPr/>
          </p:nvSpPr>
          <p:spPr bwMode="auto">
            <a:xfrm>
              <a:off x="2514600" y="4419600"/>
              <a:ext cx="279400" cy="355600"/>
            </a:xfrm>
            <a:prstGeom prst="line">
              <a:avLst/>
            </a:prstGeom>
            <a:noFill/>
            <a:ln w="38100">
              <a:solidFill>
                <a:schemeClr val="tx1"/>
              </a:solidFill>
              <a:round/>
              <a:headEnd/>
              <a:tailEnd type="triangle" w="sm" len="med"/>
            </a:ln>
          </p:spPr>
          <p:txBody>
            <a:bodyPr/>
            <a:lstStyle/>
            <a:p>
              <a:endParaRPr lang="en-US"/>
            </a:p>
          </p:txBody>
        </p:sp>
        <p:grpSp>
          <p:nvGrpSpPr>
            <p:cNvPr id="107536" name="Group 37"/>
            <p:cNvGrpSpPr>
              <a:grpSpLocks/>
            </p:cNvGrpSpPr>
            <p:nvPr/>
          </p:nvGrpSpPr>
          <p:grpSpPr bwMode="auto">
            <a:xfrm>
              <a:off x="1533525" y="1941513"/>
              <a:ext cx="5556251" cy="4514849"/>
              <a:chOff x="966" y="1223"/>
              <a:chExt cx="3500" cy="2844"/>
            </a:xfrm>
          </p:grpSpPr>
          <p:sp>
            <p:nvSpPr>
              <p:cNvPr id="107546" name="Text Box 9"/>
              <p:cNvSpPr txBox="1">
                <a:spLocks noChangeArrowheads="1"/>
              </p:cNvSpPr>
              <p:nvPr/>
            </p:nvSpPr>
            <p:spPr bwMode="auto">
              <a:xfrm>
                <a:off x="1408" y="1526"/>
                <a:ext cx="507" cy="2299"/>
              </a:xfrm>
              <a:prstGeom prst="rect">
                <a:avLst/>
              </a:prstGeom>
              <a:noFill/>
              <a:ln w="9525">
                <a:noFill/>
                <a:miter lim="800000"/>
                <a:headEnd/>
                <a:tailEnd/>
              </a:ln>
            </p:spPr>
            <p:txBody>
              <a:bodyPr wrap="none">
                <a:spAutoFit/>
              </a:bodyPr>
              <a:lstStyle/>
              <a:p>
                <a:pPr algn="r">
                  <a:lnSpc>
                    <a:spcPct val="209000"/>
                  </a:lnSpc>
                </a:pPr>
                <a:r>
                  <a:rPr lang="en-US" sz="1600">
                    <a:ea typeface="MS PGothic" pitchFamily="34" charset="-128"/>
                  </a:rPr>
                  <a:t>60 –</a:t>
                </a:r>
              </a:p>
              <a:p>
                <a:pPr algn="r">
                  <a:lnSpc>
                    <a:spcPct val="209000"/>
                  </a:lnSpc>
                </a:pPr>
                <a:r>
                  <a:rPr lang="en-US" sz="1600">
                    <a:ea typeface="MS PGothic" pitchFamily="34" charset="-128"/>
                  </a:rPr>
                  <a:t> –</a:t>
                </a:r>
              </a:p>
              <a:p>
                <a:pPr algn="r">
                  <a:lnSpc>
                    <a:spcPct val="209000"/>
                  </a:lnSpc>
                </a:pPr>
                <a:r>
                  <a:rPr lang="en-US" sz="1600">
                    <a:ea typeface="MS PGothic" pitchFamily="34" charset="-128"/>
                  </a:rPr>
                  <a:t>40 –</a:t>
                </a:r>
              </a:p>
              <a:p>
                <a:pPr algn="r">
                  <a:lnSpc>
                    <a:spcPct val="209000"/>
                  </a:lnSpc>
                </a:pPr>
                <a:r>
                  <a:rPr lang="en-US" sz="1600">
                    <a:ea typeface="MS PGothic" pitchFamily="34" charset="-128"/>
                  </a:rPr>
                  <a:t> –</a:t>
                </a:r>
              </a:p>
              <a:p>
                <a:pPr algn="r">
                  <a:lnSpc>
                    <a:spcPct val="209000"/>
                  </a:lnSpc>
                </a:pPr>
                <a:r>
                  <a:rPr lang="en-US" sz="1600">
                    <a:ea typeface="MS PGothic" pitchFamily="34" charset="-128"/>
                  </a:rPr>
                  <a:t>20 –</a:t>
                </a:r>
              </a:p>
              <a:p>
                <a:pPr algn="r">
                  <a:lnSpc>
                    <a:spcPct val="209000"/>
                  </a:lnSpc>
                </a:pPr>
                <a:r>
                  <a:rPr lang="en-US" sz="1600">
                    <a:ea typeface="MS PGothic" pitchFamily="34" charset="-128"/>
                  </a:rPr>
                  <a:t>10 –</a:t>
                </a:r>
              </a:p>
              <a:p>
                <a:pPr algn="r">
                  <a:lnSpc>
                    <a:spcPct val="209000"/>
                  </a:lnSpc>
                </a:pPr>
                <a:r>
                  <a:rPr lang="en-US" sz="1600">
                    <a:ea typeface="MS PGothic" pitchFamily="34" charset="-128"/>
                  </a:rPr>
                  <a:t>0 </a:t>
                </a:r>
                <a:r>
                  <a:rPr lang="en-US" sz="1600">
                    <a:solidFill>
                      <a:srgbClr val="FFFFFF"/>
                    </a:solidFill>
                    <a:ea typeface="MS PGothic" pitchFamily="34" charset="-128"/>
                  </a:rPr>
                  <a:t>–</a:t>
                </a:r>
              </a:p>
            </p:txBody>
          </p:sp>
          <p:sp>
            <p:nvSpPr>
              <p:cNvPr id="107547" name="Freeform 8"/>
              <p:cNvSpPr>
                <a:spLocks/>
              </p:cNvSpPr>
              <p:nvPr/>
            </p:nvSpPr>
            <p:spPr bwMode="auto">
              <a:xfrm>
                <a:off x="1792" y="1336"/>
                <a:ext cx="2512" cy="2360"/>
              </a:xfrm>
              <a:custGeom>
                <a:avLst/>
                <a:gdLst>
                  <a:gd name="T0" fmla="*/ 0 w 2768"/>
                  <a:gd name="T1" fmla="*/ 0 h 2368"/>
                  <a:gd name="T2" fmla="*/ 0 w 2768"/>
                  <a:gd name="T3" fmla="*/ 2328 h 2368"/>
                  <a:gd name="T4" fmla="*/ 1704 w 2768"/>
                  <a:gd name="T5" fmla="*/ 2328 h 2368"/>
                  <a:gd name="T6" fmla="*/ 0 60000 65536"/>
                  <a:gd name="T7" fmla="*/ 0 60000 65536"/>
                  <a:gd name="T8" fmla="*/ 0 60000 65536"/>
                  <a:gd name="T9" fmla="*/ 0 w 2768"/>
                  <a:gd name="T10" fmla="*/ 0 h 2368"/>
                  <a:gd name="T11" fmla="*/ 2768 w 2768"/>
                  <a:gd name="T12" fmla="*/ 2368 h 2368"/>
                </a:gdLst>
                <a:ahLst/>
                <a:cxnLst>
                  <a:cxn ang="T6">
                    <a:pos x="T0" y="T1"/>
                  </a:cxn>
                  <a:cxn ang="T7">
                    <a:pos x="T2" y="T3"/>
                  </a:cxn>
                  <a:cxn ang="T8">
                    <a:pos x="T4" y="T5"/>
                  </a:cxn>
                </a:cxnLst>
                <a:rect l="T9" t="T10" r="T11" b="T12"/>
                <a:pathLst>
                  <a:path w="2768" h="2368">
                    <a:moveTo>
                      <a:pt x="0" y="0"/>
                    </a:moveTo>
                    <a:lnTo>
                      <a:pt x="0" y="2368"/>
                    </a:lnTo>
                    <a:lnTo>
                      <a:pt x="2768" y="2368"/>
                    </a:lnTo>
                  </a:path>
                </a:pathLst>
              </a:custGeom>
              <a:noFill/>
              <a:ln w="38100" cmpd="sng">
                <a:solidFill>
                  <a:schemeClr val="tx1"/>
                </a:solidFill>
                <a:round/>
                <a:headEnd type="triangle" w="sm" len="med"/>
                <a:tailEnd type="triangle" w="sm" len="med"/>
              </a:ln>
            </p:spPr>
            <p:txBody>
              <a:bodyPr/>
              <a:lstStyle/>
              <a:p>
                <a:endParaRPr lang="en-US"/>
              </a:p>
            </p:txBody>
          </p:sp>
          <p:sp>
            <p:nvSpPr>
              <p:cNvPr id="107548" name="Text Box 10"/>
              <p:cNvSpPr txBox="1">
                <a:spLocks noChangeArrowheads="1"/>
              </p:cNvSpPr>
              <p:nvPr/>
            </p:nvSpPr>
            <p:spPr bwMode="auto">
              <a:xfrm>
                <a:off x="1534" y="1223"/>
                <a:ext cx="289" cy="213"/>
              </a:xfrm>
              <a:prstGeom prst="rect">
                <a:avLst/>
              </a:prstGeom>
              <a:noFill/>
              <a:ln w="9525">
                <a:noFill/>
                <a:miter lim="800000"/>
                <a:headEnd/>
                <a:tailEnd/>
              </a:ln>
            </p:spPr>
            <p:txBody>
              <a:bodyPr wrap="none">
                <a:spAutoFit/>
              </a:bodyPr>
              <a:lstStyle/>
              <a:p>
                <a:r>
                  <a:rPr lang="en-US" sz="1600" i="1">
                    <a:ea typeface="MS PGothic" pitchFamily="34" charset="-128"/>
                  </a:rPr>
                  <a:t>X</a:t>
                </a:r>
                <a:r>
                  <a:rPr lang="en-US" sz="1600" baseline="-25000">
                    <a:ea typeface="MS PGothic" pitchFamily="34" charset="-128"/>
                  </a:rPr>
                  <a:t>2</a:t>
                </a:r>
                <a:endParaRPr lang="en-US" sz="1600" i="1">
                  <a:ea typeface="MS PGothic" pitchFamily="34" charset="-128"/>
                </a:endParaRPr>
              </a:p>
            </p:txBody>
          </p:sp>
          <p:sp>
            <p:nvSpPr>
              <p:cNvPr id="107549" name="Text Box 11"/>
              <p:cNvSpPr txBox="1">
                <a:spLocks noChangeArrowheads="1"/>
              </p:cNvSpPr>
              <p:nvPr/>
            </p:nvSpPr>
            <p:spPr bwMode="auto">
              <a:xfrm>
                <a:off x="1510" y="3504"/>
                <a:ext cx="2451" cy="396"/>
              </a:xfrm>
              <a:prstGeom prst="rect">
                <a:avLst/>
              </a:prstGeom>
              <a:noFill/>
              <a:ln w="9525">
                <a:noFill/>
                <a:miter lim="800000"/>
                <a:headEnd/>
                <a:tailEnd/>
              </a:ln>
            </p:spPr>
            <p:txBody>
              <a:bodyPr wrap="none">
                <a:spAutoFit/>
              </a:bodyPr>
              <a:lstStyle/>
              <a:p>
                <a:pPr>
                  <a:lnSpc>
                    <a:spcPct val="110000"/>
                  </a:lnSpc>
                  <a:tabLst>
                    <a:tab pos="355600" algn="ctr"/>
                    <a:tab pos="901700" algn="ctr"/>
                    <a:tab pos="1435100" algn="ctr"/>
                    <a:tab pos="1968500" algn="ctr"/>
                    <a:tab pos="2514600" algn="ctr"/>
                    <a:tab pos="3048000" algn="ctr"/>
                    <a:tab pos="3594100" algn="ctr"/>
                  </a:tabLst>
                </a:pPr>
                <a:r>
                  <a:rPr lang="en-US" sz="1600">
                    <a:ea typeface="MS PGothic" pitchFamily="34" charset="-128"/>
                  </a:rPr>
                  <a:t>	</a:t>
                </a:r>
                <a:r>
                  <a:rPr lang="en-US" sz="1400">
                    <a:ea typeface="MS PGothic" pitchFamily="34" charset="-128"/>
                  </a:rPr>
                  <a:t>	|	|	|	|	|	|</a:t>
                </a:r>
              </a:p>
              <a:p>
                <a:pPr>
                  <a:lnSpc>
                    <a:spcPct val="110000"/>
                  </a:lnSpc>
                  <a:tabLst>
                    <a:tab pos="355600" algn="ctr"/>
                    <a:tab pos="901700" algn="ctr"/>
                    <a:tab pos="1435100" algn="ctr"/>
                    <a:tab pos="1968500" algn="ctr"/>
                    <a:tab pos="2514600" algn="ctr"/>
                    <a:tab pos="3048000" algn="ctr"/>
                    <a:tab pos="3594100" algn="ctr"/>
                  </a:tabLst>
                </a:pPr>
                <a:r>
                  <a:rPr lang="en-US" sz="1600">
                    <a:ea typeface="MS PGothic" pitchFamily="34" charset="-128"/>
                  </a:rPr>
                  <a:t>		10	20	30	40	50	60</a:t>
                </a:r>
              </a:p>
            </p:txBody>
          </p:sp>
          <p:sp>
            <p:nvSpPr>
              <p:cNvPr id="107550" name="Text Box 12"/>
              <p:cNvSpPr txBox="1">
                <a:spLocks noChangeArrowheads="1"/>
              </p:cNvSpPr>
              <p:nvPr/>
            </p:nvSpPr>
            <p:spPr bwMode="auto">
              <a:xfrm>
                <a:off x="4158" y="3711"/>
                <a:ext cx="289" cy="213"/>
              </a:xfrm>
              <a:prstGeom prst="rect">
                <a:avLst/>
              </a:prstGeom>
              <a:noFill/>
              <a:ln w="9525">
                <a:noFill/>
                <a:miter lim="800000"/>
                <a:headEnd/>
                <a:tailEnd/>
              </a:ln>
            </p:spPr>
            <p:txBody>
              <a:bodyPr wrap="none">
                <a:spAutoFit/>
              </a:bodyPr>
              <a:lstStyle/>
              <a:p>
                <a:r>
                  <a:rPr lang="en-US" sz="1600" i="1">
                    <a:ea typeface="MS PGothic" pitchFamily="34" charset="-128"/>
                  </a:rPr>
                  <a:t>X</a:t>
                </a:r>
                <a:r>
                  <a:rPr lang="en-US" sz="1600" baseline="-25000">
                    <a:ea typeface="MS PGothic" pitchFamily="34" charset="-128"/>
                  </a:rPr>
                  <a:t>1</a:t>
                </a:r>
                <a:endParaRPr lang="en-US" sz="1600" i="1">
                  <a:ea typeface="MS PGothic" pitchFamily="34" charset="-128"/>
                </a:endParaRPr>
              </a:p>
            </p:txBody>
          </p:sp>
          <p:sp>
            <p:nvSpPr>
              <p:cNvPr id="107551" name="Text Box 34"/>
              <p:cNvSpPr txBox="1">
                <a:spLocks noChangeArrowheads="1"/>
              </p:cNvSpPr>
              <p:nvPr/>
            </p:nvSpPr>
            <p:spPr bwMode="auto">
              <a:xfrm>
                <a:off x="966" y="1414"/>
                <a:ext cx="777" cy="213"/>
              </a:xfrm>
              <a:prstGeom prst="rect">
                <a:avLst/>
              </a:prstGeom>
              <a:noFill/>
              <a:ln w="9525">
                <a:noFill/>
                <a:miter lim="800000"/>
                <a:headEnd/>
                <a:tailEnd/>
              </a:ln>
            </p:spPr>
            <p:txBody>
              <a:bodyPr wrap="none">
                <a:spAutoFit/>
              </a:bodyPr>
              <a:lstStyle/>
              <a:p>
                <a:r>
                  <a:rPr lang="en-US" sz="1600">
                    <a:ea typeface="MS PGothic" pitchFamily="34" charset="-128"/>
                  </a:rPr>
                  <a:t>(Receivers)</a:t>
                </a:r>
              </a:p>
            </p:txBody>
          </p:sp>
          <p:sp>
            <p:nvSpPr>
              <p:cNvPr id="107552" name="Text Box 35"/>
              <p:cNvSpPr txBox="1">
                <a:spLocks noChangeArrowheads="1"/>
              </p:cNvSpPr>
              <p:nvPr/>
            </p:nvSpPr>
            <p:spPr bwMode="auto">
              <a:xfrm>
                <a:off x="3718" y="3854"/>
                <a:ext cx="748" cy="213"/>
              </a:xfrm>
              <a:prstGeom prst="rect">
                <a:avLst/>
              </a:prstGeom>
              <a:noFill/>
              <a:ln w="9525">
                <a:noFill/>
                <a:miter lim="800000"/>
                <a:headEnd/>
                <a:tailEnd/>
              </a:ln>
            </p:spPr>
            <p:txBody>
              <a:bodyPr wrap="none">
                <a:spAutoFit/>
              </a:bodyPr>
              <a:lstStyle/>
              <a:p>
                <a:r>
                  <a:rPr lang="en-US" sz="1600">
                    <a:ea typeface="MS PGothic" pitchFamily="34" charset="-128"/>
                  </a:rPr>
                  <a:t>(Speakers)</a:t>
                </a:r>
              </a:p>
            </p:txBody>
          </p:sp>
        </p:grpSp>
        <p:sp>
          <p:nvSpPr>
            <p:cNvPr id="107537" name="Line 19"/>
            <p:cNvSpPr>
              <a:spLocks noChangeShapeType="1"/>
            </p:cNvSpPr>
            <p:nvPr/>
          </p:nvSpPr>
          <p:spPr bwMode="auto">
            <a:xfrm flipH="1" flipV="1">
              <a:off x="3962400" y="5892800"/>
              <a:ext cx="419100" cy="330200"/>
            </a:xfrm>
            <a:prstGeom prst="line">
              <a:avLst/>
            </a:prstGeom>
            <a:noFill/>
            <a:ln w="38100">
              <a:solidFill>
                <a:schemeClr val="tx1"/>
              </a:solidFill>
              <a:round/>
              <a:headEnd/>
              <a:tailEnd type="triangle" w="sm" len="med"/>
            </a:ln>
          </p:spPr>
          <p:txBody>
            <a:bodyPr/>
            <a:lstStyle/>
            <a:p>
              <a:endParaRPr lang="en-US"/>
            </a:p>
          </p:txBody>
        </p:sp>
        <p:sp>
          <p:nvSpPr>
            <p:cNvPr id="107538" name="Text Box 32"/>
            <p:cNvSpPr txBox="1">
              <a:spLocks noChangeArrowheads="1"/>
            </p:cNvSpPr>
            <p:nvPr/>
          </p:nvSpPr>
          <p:spPr bwMode="auto">
            <a:xfrm>
              <a:off x="4037013" y="6156325"/>
              <a:ext cx="1184275" cy="318036"/>
            </a:xfrm>
            <a:prstGeom prst="rect">
              <a:avLst/>
            </a:prstGeom>
            <a:noFill/>
            <a:ln w="9525">
              <a:noFill/>
              <a:miter lim="800000"/>
              <a:headEnd/>
              <a:tailEnd/>
            </a:ln>
          </p:spPr>
          <p:txBody>
            <a:bodyPr>
              <a:spAutoFit/>
            </a:bodyPr>
            <a:lstStyle/>
            <a:p>
              <a:pPr>
                <a:lnSpc>
                  <a:spcPct val="90000"/>
                </a:lnSpc>
              </a:pPr>
              <a:r>
                <a:rPr lang="en-US" sz="1600" i="1">
                  <a:ea typeface="MS PGothic" pitchFamily="34" charset="-128"/>
                </a:rPr>
                <a:t>c</a:t>
              </a:r>
              <a:r>
                <a:rPr lang="en-US" sz="1600">
                  <a:ea typeface="MS PGothic" pitchFamily="34" charset="-128"/>
                </a:rPr>
                <a:t> = (20, 0)</a:t>
              </a:r>
            </a:p>
          </p:txBody>
        </p:sp>
        <p:grpSp>
          <p:nvGrpSpPr>
            <p:cNvPr id="107539" name="Group 41"/>
            <p:cNvGrpSpPr>
              <a:grpSpLocks/>
            </p:cNvGrpSpPr>
            <p:nvPr/>
          </p:nvGrpSpPr>
          <p:grpSpPr bwMode="auto">
            <a:xfrm>
              <a:off x="2768600" y="4787900"/>
              <a:ext cx="1193800" cy="1130300"/>
              <a:chOff x="1744" y="3016"/>
              <a:chExt cx="752" cy="712"/>
            </a:xfrm>
          </p:grpSpPr>
          <p:sp>
            <p:nvSpPr>
              <p:cNvPr id="107543" name="Oval 28"/>
              <p:cNvSpPr>
                <a:spLocks noChangeArrowheads="1"/>
              </p:cNvSpPr>
              <p:nvPr/>
            </p:nvSpPr>
            <p:spPr bwMode="auto">
              <a:xfrm>
                <a:off x="1744" y="3016"/>
                <a:ext cx="88" cy="88"/>
              </a:xfrm>
              <a:prstGeom prst="ellipse">
                <a:avLst/>
              </a:prstGeom>
              <a:solidFill>
                <a:schemeClr val="tx1"/>
              </a:solidFill>
              <a:ln w="9525">
                <a:solidFill>
                  <a:schemeClr val="tx1"/>
                </a:solidFill>
                <a:round/>
                <a:headEnd/>
                <a:tailEnd/>
              </a:ln>
            </p:spPr>
            <p:txBody>
              <a:bodyPr wrap="none" anchor="ctr"/>
              <a:lstStyle/>
              <a:p>
                <a:endParaRPr lang="en-US"/>
              </a:p>
            </p:txBody>
          </p:sp>
          <p:sp>
            <p:nvSpPr>
              <p:cNvPr id="107544" name="Oval 29"/>
              <p:cNvSpPr>
                <a:spLocks noChangeArrowheads="1"/>
              </p:cNvSpPr>
              <p:nvPr/>
            </p:nvSpPr>
            <p:spPr bwMode="auto">
              <a:xfrm>
                <a:off x="2280" y="3256"/>
                <a:ext cx="88" cy="88"/>
              </a:xfrm>
              <a:prstGeom prst="ellipse">
                <a:avLst/>
              </a:prstGeom>
              <a:solidFill>
                <a:schemeClr val="tx1"/>
              </a:solidFill>
              <a:ln w="9525">
                <a:solidFill>
                  <a:schemeClr val="tx1"/>
                </a:solidFill>
                <a:round/>
                <a:headEnd/>
                <a:tailEnd/>
              </a:ln>
            </p:spPr>
            <p:txBody>
              <a:bodyPr wrap="none" anchor="ctr"/>
              <a:lstStyle/>
              <a:p>
                <a:endParaRPr lang="en-US"/>
              </a:p>
            </p:txBody>
          </p:sp>
          <p:sp>
            <p:nvSpPr>
              <p:cNvPr id="107545" name="Oval 30"/>
              <p:cNvSpPr>
                <a:spLocks noChangeArrowheads="1"/>
              </p:cNvSpPr>
              <p:nvPr/>
            </p:nvSpPr>
            <p:spPr bwMode="auto">
              <a:xfrm>
                <a:off x="2408" y="3640"/>
                <a:ext cx="88" cy="88"/>
              </a:xfrm>
              <a:prstGeom prst="ellipse">
                <a:avLst/>
              </a:prstGeom>
              <a:solidFill>
                <a:schemeClr val="tx1"/>
              </a:solidFill>
              <a:ln w="9525">
                <a:solidFill>
                  <a:schemeClr val="tx1"/>
                </a:solidFill>
                <a:round/>
                <a:headEnd/>
                <a:tailEnd/>
              </a:ln>
            </p:spPr>
            <p:txBody>
              <a:bodyPr wrap="none" anchor="ctr"/>
              <a:lstStyle/>
              <a:p>
                <a:endParaRPr lang="en-US"/>
              </a:p>
            </p:txBody>
          </p:sp>
        </p:grpSp>
        <p:grpSp>
          <p:nvGrpSpPr>
            <p:cNvPr id="107540" name="Group 42"/>
            <p:cNvGrpSpPr>
              <a:grpSpLocks/>
            </p:cNvGrpSpPr>
            <p:nvPr/>
          </p:nvGrpSpPr>
          <p:grpSpPr bwMode="auto">
            <a:xfrm>
              <a:off x="2832100" y="4851400"/>
              <a:ext cx="2654300" cy="1066800"/>
              <a:chOff x="1784" y="3056"/>
              <a:chExt cx="1672" cy="672"/>
            </a:xfrm>
          </p:grpSpPr>
          <p:sp>
            <p:nvSpPr>
              <p:cNvPr id="107541" name="Oval 31"/>
              <p:cNvSpPr>
                <a:spLocks noChangeArrowheads="1"/>
              </p:cNvSpPr>
              <p:nvPr/>
            </p:nvSpPr>
            <p:spPr bwMode="auto">
              <a:xfrm>
                <a:off x="3368" y="3640"/>
                <a:ext cx="88" cy="88"/>
              </a:xfrm>
              <a:prstGeom prst="ellipse">
                <a:avLst/>
              </a:prstGeom>
              <a:solidFill>
                <a:schemeClr val="tx1"/>
              </a:solidFill>
              <a:ln w="9525">
                <a:solidFill>
                  <a:schemeClr val="tx1"/>
                </a:solidFill>
                <a:round/>
                <a:headEnd/>
                <a:tailEnd/>
              </a:ln>
            </p:spPr>
            <p:txBody>
              <a:bodyPr wrap="none" anchor="ctr"/>
              <a:lstStyle/>
              <a:p>
                <a:endParaRPr lang="en-US"/>
              </a:p>
            </p:txBody>
          </p:sp>
          <p:sp>
            <p:nvSpPr>
              <p:cNvPr id="107542" name="Line 36"/>
              <p:cNvSpPr>
                <a:spLocks noChangeShapeType="1"/>
              </p:cNvSpPr>
              <p:nvPr/>
            </p:nvSpPr>
            <p:spPr bwMode="auto">
              <a:xfrm>
                <a:off x="1784" y="3056"/>
                <a:ext cx="1632" cy="624"/>
              </a:xfrm>
              <a:prstGeom prst="line">
                <a:avLst/>
              </a:prstGeom>
              <a:noFill/>
              <a:ln w="57150">
                <a:solidFill>
                  <a:schemeClr val="accent1"/>
                </a:solidFill>
                <a:prstDash val="sysDot"/>
                <a:round/>
                <a:headEnd/>
                <a:tailEnd/>
              </a:ln>
            </p:spPr>
            <p:txBody>
              <a:bodyPr/>
              <a:lstStyle/>
              <a:p>
                <a:endParaRPr lang="en-US"/>
              </a:p>
            </p:txBody>
          </p:sp>
        </p:grpSp>
      </p:grpSp>
      <p:sp>
        <p:nvSpPr>
          <p:cNvPr id="204843" name="Text Box 43"/>
          <p:cNvSpPr txBox="1">
            <a:spLocks noChangeArrowheads="1"/>
          </p:cNvSpPr>
          <p:nvPr/>
        </p:nvSpPr>
        <p:spPr bwMode="auto">
          <a:xfrm>
            <a:off x="901700" y="1417638"/>
            <a:ext cx="5164138" cy="307975"/>
          </a:xfrm>
          <a:prstGeom prst="rect">
            <a:avLst/>
          </a:prstGeom>
          <a:noFill/>
          <a:ln w="9525">
            <a:noFill/>
            <a:miter lim="800000"/>
            <a:headEnd/>
            <a:tailEnd/>
          </a:ln>
        </p:spPr>
        <p:txBody>
          <a:bodyPr wrap="none">
            <a:spAutoFit/>
          </a:bodyPr>
          <a:lstStyle/>
          <a:p>
            <a:r>
              <a:rPr lang="en-US" sz="1400">
                <a:ea typeface="MS PGothic" pitchFamily="34" charset="-128"/>
              </a:rPr>
              <a:t>FIGURE M7.4 – High Note Sound Company Graphical Solution</a:t>
            </a:r>
          </a:p>
        </p:txBody>
      </p:sp>
      <p:sp>
        <p:nvSpPr>
          <p:cNvPr id="34" name="Date Placeholder 3"/>
          <p:cNvSpPr>
            <a:spLocks noGrp="1"/>
          </p:cNvSpPr>
          <p:nvPr>
            <p:ph type="dt" sz="quarter" idx="10"/>
          </p:nvPr>
        </p:nvSpPr>
        <p:spPr/>
        <p:txBody>
          <a:bodyPr/>
          <a:lstStyle/>
          <a:p>
            <a:pPr>
              <a:defRPr/>
            </a:pPr>
            <a:r>
              <a:rPr lang="en-US"/>
              <a:t>Copyright ©2015 Pearson Education, Inc.</a:t>
            </a:r>
          </a:p>
        </p:txBody>
      </p:sp>
      <p:sp>
        <p:nvSpPr>
          <p:cNvPr id="36" name="Slide Number Placeholder 9"/>
          <p:cNvSpPr>
            <a:spLocks noGrp="1"/>
          </p:cNvSpPr>
          <p:nvPr>
            <p:ph type="sldNum" sz="quarter" idx="11"/>
          </p:nvPr>
        </p:nvSpPr>
        <p:spPr/>
        <p:txBody>
          <a:bodyPr/>
          <a:lstStyle/>
          <a:p>
            <a:pPr>
              <a:defRPr/>
            </a:pPr>
            <a:r>
              <a:rPr lang="en-US"/>
              <a:t>7</a:t>
            </a:r>
            <a:r>
              <a:rPr lang="en-US"/>
              <a:t> – </a:t>
            </a:r>
            <a:fld id="{B09A0BBB-C24E-41CD-8811-16D70F84AED5}" type="slidenum">
              <a:rPr lang="en-US"/>
              <a:pPr>
                <a:defRPr/>
              </a:pPr>
              <a:t>77</a:t>
            </a:fld>
            <a:endParaRPr lang="en-US"/>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3"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1000"/>
                                        <p:tgtEl>
                                          <p:spTgt spid="2"/>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204843"/>
                                        </p:tgtEl>
                                        <p:attrNameLst>
                                          <p:attrName>style.visibility</p:attrName>
                                        </p:attrNameLst>
                                      </p:cBhvr>
                                      <p:to>
                                        <p:strVal val="visible"/>
                                      </p:to>
                                    </p:set>
                                    <p:animEffect transition="in" filter="wipe(left)">
                                      <p:cBhvr>
                                        <p:cTn id="11" dur="1000"/>
                                        <p:tgtEl>
                                          <p:spTgt spid="204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3"/>
          <p:cNvSpPr>
            <a:spLocks noGrp="1" noChangeArrowheads="1"/>
          </p:cNvSpPr>
          <p:nvPr>
            <p:ph type="title"/>
          </p:nvPr>
        </p:nvSpPr>
        <p:spPr/>
        <p:txBody>
          <a:bodyPr/>
          <a:lstStyle/>
          <a:p>
            <a:r>
              <a:rPr lang="en-US" smtClean="0">
                <a:latin typeface="Arial" charset="0"/>
                <a:ea typeface="MS PGothic" pitchFamily="34" charset="-128"/>
                <a:cs typeface="Arial" charset="0"/>
              </a:rPr>
              <a:t>Sensitivity Analysis</a:t>
            </a:r>
          </a:p>
        </p:txBody>
      </p:sp>
      <p:sp>
        <p:nvSpPr>
          <p:cNvPr id="108546" name="Content Placeholder 1"/>
          <p:cNvSpPr>
            <a:spLocks noGrp="1"/>
          </p:cNvSpPr>
          <p:nvPr>
            <p:ph idx="1"/>
          </p:nvPr>
        </p:nvSpPr>
        <p:spPr>
          <a:xfrm>
            <a:off x="673100" y="1473200"/>
            <a:ext cx="7823200" cy="596900"/>
          </a:xfrm>
        </p:spPr>
        <p:txBody>
          <a:bodyPr/>
          <a:lstStyle/>
          <a:p>
            <a:r>
              <a:rPr lang="en-US" sz="2400" b="1" smtClean="0">
                <a:solidFill>
                  <a:srgbClr val="086B97"/>
                </a:solidFill>
                <a:latin typeface="Arial" charset="0"/>
                <a:cs typeface="Arial" charset="0"/>
              </a:rPr>
              <a:t>Changes in the Objective Function Coefficients</a:t>
            </a:r>
          </a:p>
        </p:txBody>
      </p:sp>
      <p:sp>
        <p:nvSpPr>
          <p:cNvPr id="34" name="Date Placeholder 3"/>
          <p:cNvSpPr>
            <a:spLocks noGrp="1"/>
          </p:cNvSpPr>
          <p:nvPr>
            <p:ph type="dt" sz="quarter" idx="10"/>
          </p:nvPr>
        </p:nvSpPr>
        <p:spPr/>
        <p:txBody>
          <a:bodyPr/>
          <a:lstStyle/>
          <a:p>
            <a:pPr>
              <a:defRPr/>
            </a:pPr>
            <a:r>
              <a:rPr lang="en-US"/>
              <a:t>Copyright ©2015 Pearson Education, Inc.</a:t>
            </a:r>
          </a:p>
        </p:txBody>
      </p:sp>
      <p:sp>
        <p:nvSpPr>
          <p:cNvPr id="36" name="Slide Number Placeholder 9"/>
          <p:cNvSpPr>
            <a:spLocks noGrp="1"/>
          </p:cNvSpPr>
          <p:nvPr>
            <p:ph type="sldNum" sz="quarter" idx="11"/>
          </p:nvPr>
        </p:nvSpPr>
        <p:spPr/>
        <p:txBody>
          <a:bodyPr/>
          <a:lstStyle/>
          <a:p>
            <a:pPr>
              <a:defRPr/>
            </a:pPr>
            <a:r>
              <a:rPr lang="en-US"/>
              <a:t>7</a:t>
            </a:r>
            <a:r>
              <a:rPr lang="en-US"/>
              <a:t> – </a:t>
            </a:r>
            <a:fld id="{F5F16AD9-588F-4F8B-A3FA-5ABB84E2593D}" type="slidenum">
              <a:rPr lang="en-US"/>
              <a:pPr>
                <a:defRPr/>
              </a:pPr>
              <a:t>78</a:t>
            </a:fld>
            <a:endParaRPr lang="en-US"/>
          </a:p>
        </p:txBody>
      </p:sp>
      <p:graphicFrame>
        <p:nvGraphicFramePr>
          <p:cNvPr id="37" name="Table 36"/>
          <p:cNvGraphicFramePr>
            <a:graphicFrameLocks noGrp="1"/>
          </p:cNvGraphicFramePr>
          <p:nvPr/>
        </p:nvGraphicFramePr>
        <p:xfrm>
          <a:off x="1519238" y="4148138"/>
          <a:ext cx="6357937" cy="2041525"/>
        </p:xfrm>
        <a:graphic>
          <a:graphicData uri="http://schemas.openxmlformats.org/drawingml/2006/table">
            <a:tbl>
              <a:tblPr firstRow="1" bandRow="1">
                <a:tableStyleId>{69012ECD-51FC-41F1-AA8D-1B2483CD663E}</a:tableStyleId>
              </a:tblPr>
              <a:tblGrid>
                <a:gridCol w="706530"/>
                <a:gridCol w="1282700"/>
                <a:gridCol w="673100"/>
                <a:gridCol w="673100"/>
                <a:gridCol w="673100"/>
                <a:gridCol w="673100"/>
                <a:gridCol w="1676400"/>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$120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a:txBody>
                    <a:bodyPr/>
                    <a:lstStyle/>
                    <a:p>
                      <a:pPr algn="ctr"/>
                      <a:r>
                        <a:rPr lang="en-US" sz="1400" i="0" dirty="0" smtClean="0">
                          <a:latin typeface="Arial"/>
                          <a:cs typeface="Arial"/>
                        </a:rPr>
                        <a:t>$120</a:t>
                      </a:r>
                      <a:endParaRPr lang="en-US" sz="1400" i="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i="0" baseline="-250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0.25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i="0" dirty="0" smtClean="0">
                          <a:latin typeface="Arial"/>
                          <a:cs typeface="Arial"/>
                        </a:rPr>
                        <a:t>$0</a:t>
                      </a:r>
                      <a:endParaRPr lang="en-US" sz="1400" i="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i="0" baseline="-25000" dirty="0" smtClean="0">
                          <a:latin typeface="Arial"/>
                          <a:cs typeface="Arial"/>
                        </a:rPr>
                        <a:t>2</a:t>
                      </a:r>
                      <a:endParaRPr lang="en-US" sz="1400" baseline="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2.5</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–0.25</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40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$120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$2,400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–$10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38" name="Group 37"/>
          <p:cNvGrpSpPr>
            <a:grpSpLocks/>
          </p:cNvGrpSpPr>
          <p:nvPr/>
        </p:nvGrpSpPr>
        <p:grpSpPr bwMode="auto">
          <a:xfrm>
            <a:off x="1863725" y="4324350"/>
            <a:ext cx="1581150" cy="612775"/>
            <a:chOff x="845005" y="4116520"/>
            <a:chExt cx="1582391" cy="611376"/>
          </a:xfrm>
        </p:grpSpPr>
        <p:sp>
          <p:nvSpPr>
            <p:cNvPr id="108604"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108605" name="Line 24"/>
            <p:cNvSpPr>
              <a:spLocks noChangeShapeType="1"/>
            </p:cNvSpPr>
            <p:nvPr/>
          </p:nvSpPr>
          <p:spPr bwMode="auto">
            <a:xfrm>
              <a:off x="1022366" y="4116520"/>
              <a:ext cx="1405030" cy="0"/>
            </a:xfrm>
            <a:prstGeom prst="line">
              <a:avLst/>
            </a:prstGeom>
            <a:noFill/>
            <a:ln w="38100">
              <a:solidFill>
                <a:schemeClr val="tx1"/>
              </a:solidFill>
              <a:round/>
              <a:headEnd/>
              <a:tailEnd type="triangle" w="sm" len="med"/>
            </a:ln>
          </p:spPr>
          <p:txBody>
            <a:bodyPr/>
            <a:lstStyle/>
            <a:p>
              <a:endParaRPr lang="en-US"/>
            </a:p>
          </p:txBody>
        </p:sp>
      </p:grpSp>
      <p:sp>
        <p:nvSpPr>
          <p:cNvPr id="41" name="Text Box 15"/>
          <p:cNvSpPr txBox="1">
            <a:spLocks noChangeArrowheads="1"/>
          </p:cNvSpPr>
          <p:nvPr/>
        </p:nvSpPr>
        <p:spPr bwMode="auto">
          <a:xfrm>
            <a:off x="1104900" y="3756025"/>
            <a:ext cx="52070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M7.15 –	 Optimal Solution by the Simplex Method</a:t>
            </a:r>
          </a:p>
        </p:txBody>
      </p:sp>
      <p:grpSp>
        <p:nvGrpSpPr>
          <p:cNvPr id="6" name="Group 5"/>
          <p:cNvGrpSpPr>
            <a:grpSpLocks/>
          </p:cNvGrpSpPr>
          <p:nvPr/>
        </p:nvGrpSpPr>
        <p:grpSpPr bwMode="auto">
          <a:xfrm>
            <a:off x="768350" y="2133600"/>
            <a:ext cx="7631113" cy="1323975"/>
            <a:chOff x="488509" y="2189490"/>
            <a:chExt cx="7631313" cy="1323439"/>
          </a:xfrm>
        </p:grpSpPr>
        <p:sp>
          <p:nvSpPr>
            <p:cNvPr id="108599" name="TextBox 2"/>
            <p:cNvSpPr txBox="1">
              <a:spLocks noChangeArrowheads="1"/>
            </p:cNvSpPr>
            <p:nvPr/>
          </p:nvSpPr>
          <p:spPr bwMode="auto">
            <a:xfrm>
              <a:off x="488509" y="2189490"/>
              <a:ext cx="5576182" cy="1323439"/>
            </a:xfrm>
            <a:prstGeom prst="rect">
              <a:avLst/>
            </a:prstGeom>
            <a:noFill/>
            <a:ln w="9525">
              <a:noFill/>
              <a:miter lim="800000"/>
              <a:headEnd/>
              <a:tailEnd/>
            </a:ln>
          </p:spPr>
          <p:txBody>
            <a:bodyPr wrap="none">
              <a:spAutoFit/>
            </a:bodyPr>
            <a:lstStyle/>
            <a:p>
              <a:r>
                <a:rPr lang="en-US" sz="2000" i="1"/>
                <a:t>X</a:t>
              </a:r>
              <a:r>
                <a:rPr lang="en-US" sz="2000" baseline="-25000"/>
                <a:t>2</a:t>
              </a:r>
              <a:r>
                <a:rPr lang="en-US" sz="2000"/>
                <a:t> = 20 stereo receivers</a:t>
              </a:r>
            </a:p>
            <a:p>
              <a:r>
                <a:rPr lang="en-US" sz="2000" i="1"/>
                <a:t>S</a:t>
              </a:r>
              <a:r>
                <a:rPr lang="en-US" sz="2000" baseline="-25000"/>
                <a:t>2</a:t>
              </a:r>
              <a:r>
                <a:rPr lang="en-US" sz="2000"/>
                <a:t> = 40 hours of slack time of audio technicians</a:t>
              </a:r>
            </a:p>
            <a:p>
              <a:r>
                <a:rPr lang="en-US" sz="2000" i="1"/>
                <a:t>X</a:t>
              </a:r>
              <a:r>
                <a:rPr lang="en-US" sz="2000" baseline="-25000"/>
                <a:t>1</a:t>
              </a:r>
              <a:r>
                <a:rPr lang="en-US" sz="2000"/>
                <a:t> = 0 Speakers</a:t>
              </a:r>
            </a:p>
            <a:p>
              <a:r>
                <a:rPr lang="en-US" sz="2000" i="1"/>
                <a:t>S</a:t>
              </a:r>
              <a:r>
                <a:rPr lang="en-US" sz="2000" baseline="-25000"/>
                <a:t>1</a:t>
              </a:r>
              <a:r>
                <a:rPr lang="en-US" sz="2000"/>
                <a:t> = 0 hours of slack time of electricians</a:t>
              </a:r>
            </a:p>
          </p:txBody>
        </p:sp>
        <p:sp>
          <p:nvSpPr>
            <p:cNvPr id="108600" name="TextBox 3"/>
            <p:cNvSpPr txBox="1">
              <a:spLocks noChangeArrowheads="1"/>
            </p:cNvSpPr>
            <p:nvPr/>
          </p:nvSpPr>
          <p:spPr bwMode="auto">
            <a:xfrm>
              <a:off x="6210300" y="2387600"/>
              <a:ext cx="1909522" cy="400110"/>
            </a:xfrm>
            <a:prstGeom prst="rect">
              <a:avLst/>
            </a:prstGeom>
            <a:noFill/>
            <a:ln w="9525">
              <a:noFill/>
              <a:miter lim="800000"/>
              <a:headEnd/>
              <a:tailEnd/>
            </a:ln>
          </p:spPr>
          <p:txBody>
            <a:bodyPr wrap="none">
              <a:spAutoFit/>
            </a:bodyPr>
            <a:lstStyle/>
            <a:p>
              <a:r>
                <a:rPr lang="en-US" sz="2000"/>
                <a:t>Basic variables</a:t>
              </a:r>
            </a:p>
          </p:txBody>
        </p:sp>
        <p:sp>
          <p:nvSpPr>
            <p:cNvPr id="108601" name="TextBox 42"/>
            <p:cNvSpPr txBox="1">
              <a:spLocks noChangeArrowheads="1"/>
            </p:cNvSpPr>
            <p:nvPr/>
          </p:nvSpPr>
          <p:spPr bwMode="auto">
            <a:xfrm>
              <a:off x="5377400" y="2979193"/>
              <a:ext cx="2351600" cy="400110"/>
            </a:xfrm>
            <a:prstGeom prst="rect">
              <a:avLst/>
            </a:prstGeom>
            <a:noFill/>
            <a:ln w="9525">
              <a:noFill/>
              <a:miter lim="800000"/>
              <a:headEnd/>
              <a:tailEnd/>
            </a:ln>
          </p:spPr>
          <p:txBody>
            <a:bodyPr wrap="none">
              <a:spAutoFit/>
            </a:bodyPr>
            <a:lstStyle/>
            <a:p>
              <a:r>
                <a:rPr lang="en-US" sz="2000"/>
                <a:t>Nonbasic variables</a:t>
              </a:r>
            </a:p>
          </p:txBody>
        </p:sp>
        <p:sp>
          <p:nvSpPr>
            <p:cNvPr id="5" name="Right Brace 4"/>
            <p:cNvSpPr/>
            <p:nvPr/>
          </p:nvSpPr>
          <p:spPr>
            <a:xfrm>
              <a:off x="5956002" y="2330721"/>
              <a:ext cx="215906" cy="514142"/>
            </a:xfrm>
            <a:prstGeom prst="rightBrac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45" name="Right Brace 44"/>
            <p:cNvSpPr/>
            <p:nvPr/>
          </p:nvSpPr>
          <p:spPr>
            <a:xfrm>
              <a:off x="5124130" y="2928966"/>
              <a:ext cx="215906" cy="514142"/>
            </a:xfrm>
            <a:prstGeom prst="rightBrac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37"/>
                                        </p:tgtEl>
                                        <p:attrNameLst>
                                          <p:attrName>style.visibility</p:attrName>
                                        </p:attrNameLst>
                                      </p:cBhvr>
                                      <p:to>
                                        <p:strVal val="visible"/>
                                      </p:to>
                                    </p:set>
                                    <p:animEffect transition="in" filter="strips(downRight)">
                                      <p:cBhvr>
                                        <p:cTn id="11" dur="1000"/>
                                        <p:tgtEl>
                                          <p:spTgt spid="37"/>
                                        </p:tgtEl>
                                      </p:cBhvr>
                                    </p:animEffect>
                                  </p:childTnLst>
                                </p:cTn>
                              </p:par>
                              <p:par>
                                <p:cTn id="12" presetID="18" presetClass="entr" presetSubtype="6" fill="hold" nodeType="withEffect">
                                  <p:stCondLst>
                                    <p:cond delay="1000"/>
                                  </p:stCondLst>
                                  <p:childTnLst>
                                    <p:set>
                                      <p:cBhvr>
                                        <p:cTn id="13" dur="1" fill="hold">
                                          <p:stCondLst>
                                            <p:cond delay="0"/>
                                          </p:stCondLst>
                                        </p:cTn>
                                        <p:tgtEl>
                                          <p:spTgt spid="38"/>
                                        </p:tgtEl>
                                        <p:attrNameLst>
                                          <p:attrName>style.visibility</p:attrName>
                                        </p:attrNameLst>
                                      </p:cBhvr>
                                      <p:to>
                                        <p:strVal val="visible"/>
                                      </p:to>
                                    </p:set>
                                    <p:animEffect transition="in" filter="strips(downRight)">
                                      <p:cBhvr>
                                        <p:cTn id="14" dur="1000"/>
                                        <p:tgtEl>
                                          <p:spTgt spid="38"/>
                                        </p:tgtEl>
                                      </p:cBhvr>
                                    </p:animEffect>
                                  </p:childTnLst>
                                </p:cTn>
                              </p:par>
                            </p:childTnLst>
                          </p:cTn>
                        </p:par>
                        <p:par>
                          <p:cTn id="15" fill="hold">
                            <p:stCondLst>
                              <p:cond delay="4000"/>
                            </p:stCondLst>
                            <p:childTnLst>
                              <p:par>
                                <p:cTn id="16" presetID="22" presetClass="entr" presetSubtype="8"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96" name="Rectangle 3"/>
          <p:cNvSpPr>
            <a:spLocks noGrp="1" noChangeArrowheads="1"/>
          </p:cNvSpPr>
          <p:nvPr>
            <p:ph type="title"/>
          </p:nvPr>
        </p:nvSpPr>
        <p:spPr/>
        <p:txBody>
          <a:bodyPr/>
          <a:lstStyle/>
          <a:p>
            <a:r>
              <a:rPr lang="en-US" smtClean="0">
                <a:latin typeface="Arial" charset="0"/>
                <a:ea typeface="MS PGothic" pitchFamily="34" charset="-128"/>
                <a:cs typeface="Arial" charset="0"/>
              </a:rPr>
              <a:t>Sensitivity Analysis</a:t>
            </a:r>
          </a:p>
        </p:txBody>
      </p:sp>
      <p:sp>
        <p:nvSpPr>
          <p:cNvPr id="36897" name="Content Placeholder 1"/>
          <p:cNvSpPr>
            <a:spLocks noGrp="1"/>
          </p:cNvSpPr>
          <p:nvPr>
            <p:ph idx="1"/>
          </p:nvPr>
        </p:nvSpPr>
        <p:spPr>
          <a:xfrm>
            <a:off x="673100" y="1473200"/>
            <a:ext cx="7823200" cy="2997200"/>
          </a:xfrm>
        </p:spPr>
        <p:txBody>
          <a:bodyPr/>
          <a:lstStyle/>
          <a:p>
            <a:r>
              <a:rPr lang="en-US" sz="2800" smtClean="0">
                <a:solidFill>
                  <a:srgbClr val="000000"/>
                </a:solidFill>
                <a:latin typeface="Arial" charset="0"/>
                <a:cs typeface="Arial" charset="0"/>
              </a:rPr>
              <a:t>Nonbasic Objective Function Coefficient</a:t>
            </a:r>
          </a:p>
          <a:p>
            <a:pPr lvl="1"/>
            <a:r>
              <a:rPr lang="en-US" sz="2400" smtClean="0">
                <a:solidFill>
                  <a:srgbClr val="000000"/>
                </a:solidFill>
                <a:latin typeface="Arial" charset="0"/>
                <a:cs typeface="Arial" charset="0"/>
              </a:rPr>
              <a:t>The solution is optimal as long as all</a:t>
            </a:r>
            <a:r>
              <a:rPr lang="en-US" sz="2400" i="1" smtClean="0">
                <a:solidFill>
                  <a:srgbClr val="000000"/>
                </a:solidFill>
                <a:latin typeface="Arial" charset="0"/>
                <a:cs typeface="Arial" charset="0"/>
              </a:rPr>
              <a:t> C</a:t>
            </a:r>
            <a:r>
              <a:rPr lang="en-US" sz="2400" i="1" baseline="-25000" smtClean="0">
                <a:solidFill>
                  <a:srgbClr val="000000"/>
                </a:solidFill>
                <a:latin typeface="Arial" charset="0"/>
                <a:cs typeface="Arial" charset="0"/>
              </a:rPr>
              <a:t>j</a:t>
            </a:r>
            <a:r>
              <a:rPr lang="en-US" sz="2400" i="1" smtClean="0">
                <a:solidFill>
                  <a:srgbClr val="000000"/>
                </a:solidFill>
                <a:latin typeface="Arial" charset="0"/>
                <a:cs typeface="Arial" charset="0"/>
              </a:rPr>
              <a:t> </a:t>
            </a:r>
            <a:r>
              <a:rPr lang="en-US" sz="2400" smtClean="0">
                <a:solidFill>
                  <a:srgbClr val="000000"/>
                </a:solidFill>
                <a:latin typeface="Arial" charset="0"/>
                <a:cs typeface="Arial" charset="0"/>
              </a:rPr>
              <a:t>− </a:t>
            </a:r>
            <a:r>
              <a:rPr lang="en-US" sz="2400" i="1" smtClean="0">
                <a:solidFill>
                  <a:srgbClr val="000000"/>
                </a:solidFill>
                <a:latin typeface="Arial" charset="0"/>
                <a:cs typeface="Arial" charset="0"/>
              </a:rPr>
              <a:t>Z</a:t>
            </a:r>
            <a:r>
              <a:rPr lang="en-US" sz="2400" i="1" baseline="-25000" smtClean="0">
                <a:solidFill>
                  <a:srgbClr val="000000"/>
                </a:solidFill>
                <a:latin typeface="Arial" charset="0"/>
                <a:cs typeface="Arial" charset="0"/>
              </a:rPr>
              <a:t>j</a:t>
            </a:r>
            <a:r>
              <a:rPr lang="en-US" sz="2400" smtClean="0">
                <a:solidFill>
                  <a:srgbClr val="000000"/>
                </a:solidFill>
                <a:latin typeface="Arial" charset="0"/>
                <a:cs typeface="Arial" charset="0"/>
              </a:rPr>
              <a:t> ≤ 0, </a:t>
            </a:r>
            <a:br>
              <a:rPr lang="en-US" sz="2400" smtClean="0">
                <a:solidFill>
                  <a:srgbClr val="000000"/>
                </a:solidFill>
                <a:latin typeface="Arial" charset="0"/>
                <a:cs typeface="Arial" charset="0"/>
              </a:rPr>
            </a:br>
            <a:r>
              <a:rPr lang="en-US" sz="2400" smtClean="0">
                <a:solidFill>
                  <a:srgbClr val="000000"/>
                </a:solidFill>
                <a:latin typeface="Arial" charset="0"/>
                <a:cs typeface="Arial" charset="0"/>
              </a:rPr>
              <a:t>or </a:t>
            </a:r>
            <a:r>
              <a:rPr lang="en-US" sz="2400" i="1" smtClean="0">
                <a:solidFill>
                  <a:srgbClr val="000000"/>
                </a:solidFill>
                <a:latin typeface="Arial" charset="0"/>
                <a:cs typeface="Arial" charset="0"/>
              </a:rPr>
              <a:t>C</a:t>
            </a:r>
            <a:r>
              <a:rPr lang="en-US" sz="2400" i="1" baseline="-25000" smtClean="0">
                <a:solidFill>
                  <a:srgbClr val="000000"/>
                </a:solidFill>
                <a:latin typeface="Arial" charset="0"/>
                <a:cs typeface="Arial" charset="0"/>
              </a:rPr>
              <a:t>j</a:t>
            </a:r>
            <a:r>
              <a:rPr lang="en-US" sz="2400" i="1" smtClean="0">
                <a:solidFill>
                  <a:srgbClr val="000000"/>
                </a:solidFill>
                <a:latin typeface="Arial" charset="0"/>
                <a:cs typeface="Arial" charset="0"/>
              </a:rPr>
              <a:t> </a:t>
            </a:r>
            <a:r>
              <a:rPr lang="en-US" sz="2400" smtClean="0">
                <a:solidFill>
                  <a:srgbClr val="000000"/>
                </a:solidFill>
                <a:latin typeface="Arial" charset="0"/>
                <a:cs typeface="Arial" charset="0"/>
              </a:rPr>
              <a:t>≤ </a:t>
            </a:r>
            <a:r>
              <a:rPr lang="en-US" sz="2400" i="1" smtClean="0">
                <a:solidFill>
                  <a:srgbClr val="000000"/>
                </a:solidFill>
                <a:latin typeface="Arial" charset="0"/>
                <a:cs typeface="Arial" charset="0"/>
              </a:rPr>
              <a:t>Z</a:t>
            </a:r>
            <a:r>
              <a:rPr lang="en-US" sz="2400" i="1" baseline="-25000" smtClean="0">
                <a:solidFill>
                  <a:srgbClr val="000000"/>
                </a:solidFill>
                <a:latin typeface="Arial" charset="0"/>
                <a:cs typeface="Arial" charset="0"/>
              </a:rPr>
              <a:t>j</a:t>
            </a:r>
            <a:endParaRPr lang="en-US" smtClean="0">
              <a:solidFill>
                <a:srgbClr val="000000"/>
              </a:solidFill>
              <a:latin typeface="Arial" charset="0"/>
              <a:cs typeface="Arial" charset="0"/>
            </a:endParaRPr>
          </a:p>
          <a:p>
            <a:r>
              <a:rPr lang="en-US" sz="2800" smtClean="0">
                <a:solidFill>
                  <a:srgbClr val="000000"/>
                </a:solidFill>
                <a:latin typeface="Arial" charset="0"/>
                <a:cs typeface="Arial" charset="0"/>
              </a:rPr>
              <a:t>The range over which </a:t>
            </a:r>
            <a:r>
              <a:rPr lang="en-US" sz="2800" i="1" smtClean="0">
                <a:solidFill>
                  <a:srgbClr val="000000"/>
                </a:solidFill>
                <a:latin typeface="Arial" charset="0"/>
                <a:cs typeface="Arial" charset="0"/>
              </a:rPr>
              <a:t>C</a:t>
            </a:r>
            <a:r>
              <a:rPr lang="en-US" sz="2800" i="1" baseline="-25000" smtClean="0">
                <a:solidFill>
                  <a:srgbClr val="000000"/>
                </a:solidFill>
                <a:latin typeface="Arial" charset="0"/>
                <a:cs typeface="Arial" charset="0"/>
              </a:rPr>
              <a:t>j</a:t>
            </a:r>
            <a:r>
              <a:rPr lang="en-US" sz="2800" smtClean="0">
                <a:solidFill>
                  <a:srgbClr val="000000"/>
                </a:solidFill>
                <a:latin typeface="Arial" charset="0"/>
                <a:cs typeface="Arial" charset="0"/>
              </a:rPr>
              <a:t> rates for nonbasic variables can vary without causing a change in the optimal solution mix is called the </a:t>
            </a:r>
            <a:r>
              <a:rPr lang="en-US" sz="2800" b="1" smtClean="0">
                <a:solidFill>
                  <a:srgbClr val="000000"/>
                </a:solidFill>
                <a:latin typeface="Arial" charset="0"/>
                <a:cs typeface="Arial" charset="0"/>
              </a:rPr>
              <a:t>range of insignificance</a:t>
            </a:r>
          </a:p>
        </p:txBody>
      </p:sp>
      <p:sp>
        <p:nvSpPr>
          <p:cNvPr id="34" name="Date Placeholder 3"/>
          <p:cNvSpPr>
            <a:spLocks noGrp="1"/>
          </p:cNvSpPr>
          <p:nvPr>
            <p:ph type="dt" sz="quarter" idx="10"/>
          </p:nvPr>
        </p:nvSpPr>
        <p:spPr/>
        <p:txBody>
          <a:bodyPr/>
          <a:lstStyle/>
          <a:p>
            <a:pPr>
              <a:defRPr/>
            </a:pPr>
            <a:r>
              <a:rPr lang="en-US"/>
              <a:t>Copyright ©2015 Pearson Education, Inc.</a:t>
            </a:r>
          </a:p>
        </p:txBody>
      </p:sp>
      <p:sp>
        <p:nvSpPr>
          <p:cNvPr id="36" name="Slide Number Placeholder 9"/>
          <p:cNvSpPr>
            <a:spLocks noGrp="1"/>
          </p:cNvSpPr>
          <p:nvPr>
            <p:ph type="sldNum" sz="quarter" idx="11"/>
          </p:nvPr>
        </p:nvSpPr>
        <p:spPr/>
        <p:txBody>
          <a:bodyPr/>
          <a:lstStyle/>
          <a:p>
            <a:pPr>
              <a:defRPr/>
            </a:pPr>
            <a:r>
              <a:rPr lang="en-US"/>
              <a:t>7</a:t>
            </a:r>
            <a:r>
              <a:rPr lang="en-US"/>
              <a:t> – </a:t>
            </a:r>
            <a:fld id="{598F0824-5FA2-47E4-9E20-FC21BBB9C3FB}" type="slidenum">
              <a:rPr lang="en-US"/>
              <a:pPr>
                <a:defRPr/>
              </a:pPr>
              <a:t>79</a:t>
            </a:fld>
            <a:endParaRPr lang="en-US"/>
          </a:p>
        </p:txBody>
      </p:sp>
      <p:graphicFrame>
        <p:nvGraphicFramePr>
          <p:cNvPr id="7" name="Object 31"/>
          <p:cNvGraphicFramePr>
            <a:graphicFrameLocks noChangeAspect="1"/>
          </p:cNvGraphicFramePr>
          <p:nvPr/>
        </p:nvGraphicFramePr>
        <p:xfrm>
          <a:off x="3117850" y="4470400"/>
          <a:ext cx="2908300" cy="914400"/>
        </p:xfrm>
        <a:graphic>
          <a:graphicData uri="http://schemas.openxmlformats.org/presentationml/2006/ole">
            <p:oleObj spid="_x0000_s36895" name="Equation" r:id="rId3" imgW="2898000" imgH="905040" progId="Equation.3">
              <p:embed/>
            </p:oleObj>
          </a:graphicData>
        </a:graphic>
      </p:graphicFrame>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Converting the Constraints to Equations </a:t>
            </a:r>
          </a:p>
        </p:txBody>
      </p:sp>
      <p:sp>
        <p:nvSpPr>
          <p:cNvPr id="3" name="Content Placeholder 2"/>
          <p:cNvSpPr>
            <a:spLocks noGrp="1"/>
          </p:cNvSpPr>
          <p:nvPr>
            <p:ph idx="1"/>
          </p:nvPr>
        </p:nvSpPr>
        <p:spPr>
          <a:xfrm>
            <a:off x="673100" y="1790700"/>
            <a:ext cx="7823200" cy="2006600"/>
          </a:xfrm>
        </p:spPr>
        <p:txBody>
          <a:bodyPr rtlCol="0">
            <a:normAutofit/>
          </a:bodyPr>
          <a:lstStyle/>
          <a:p>
            <a:pPr fontAlgn="auto">
              <a:spcBef>
                <a:spcPts val="0"/>
              </a:spcBef>
              <a:spcAft>
                <a:spcPts val="1800"/>
              </a:spcAft>
              <a:buFont typeface="Arial"/>
              <a:buChar char="•"/>
              <a:defRPr/>
            </a:pPr>
            <a:r>
              <a:rPr lang="en-US" sz="2400" dirty="0" smtClean="0"/>
              <a:t>If Flair produces </a:t>
            </a:r>
            <a:r>
              <a:rPr lang="en-US" sz="2400" i="1" dirty="0" smtClean="0"/>
              <a:t>T</a:t>
            </a:r>
            <a:r>
              <a:rPr lang="en-US" sz="2400" dirty="0" smtClean="0"/>
              <a:t> = 40 and </a:t>
            </a:r>
            <a:r>
              <a:rPr lang="en-US" sz="2400" i="1" dirty="0" smtClean="0"/>
              <a:t>C</a:t>
            </a:r>
            <a:r>
              <a:rPr lang="en-US" sz="2400" dirty="0" smtClean="0"/>
              <a:t> = 10</a:t>
            </a:r>
            <a:endParaRPr lang="en-US" sz="2400" dirty="0"/>
          </a:p>
          <a:p>
            <a:pPr marL="0" indent="0" fontAlgn="auto">
              <a:spcBef>
                <a:spcPts val="0"/>
              </a:spcBef>
              <a:buFont typeface="Arial"/>
              <a:buNone/>
              <a:tabLst>
                <a:tab pos="4483100" algn="r"/>
                <a:tab pos="4660900" algn="l"/>
              </a:tabLst>
              <a:defRPr/>
            </a:pPr>
            <a:r>
              <a:rPr lang="en-US" sz="2400" dirty="0" smtClean="0"/>
              <a:t>	2</a:t>
            </a:r>
            <a:r>
              <a:rPr lang="en-US" sz="2400" i="1" dirty="0" smtClean="0"/>
              <a:t>T</a:t>
            </a:r>
            <a:r>
              <a:rPr lang="en-US" sz="2400" dirty="0" smtClean="0"/>
              <a:t> + 1</a:t>
            </a:r>
            <a:r>
              <a:rPr lang="en-US" sz="2400" i="1" dirty="0" smtClean="0"/>
              <a:t>C</a:t>
            </a:r>
            <a:r>
              <a:rPr lang="en-US" sz="2400" dirty="0" smtClean="0"/>
              <a:t> + </a:t>
            </a:r>
            <a:r>
              <a:rPr lang="en-US" sz="2400" i="1" dirty="0" smtClean="0"/>
              <a:t>S</a:t>
            </a:r>
            <a:r>
              <a:rPr lang="en-US" sz="2400" baseline="-25000" dirty="0" smtClean="0"/>
              <a:t>1</a:t>
            </a:r>
            <a:r>
              <a:rPr lang="en-US" sz="2400" dirty="0" smtClean="0"/>
              <a:t>	= 100</a:t>
            </a:r>
          </a:p>
          <a:p>
            <a:pPr marL="0" indent="0" fontAlgn="auto">
              <a:spcBef>
                <a:spcPts val="0"/>
              </a:spcBef>
              <a:buFont typeface="Arial"/>
              <a:buNone/>
              <a:tabLst>
                <a:tab pos="4483100" algn="r"/>
                <a:tab pos="4660900" algn="l"/>
              </a:tabLst>
              <a:defRPr/>
            </a:pPr>
            <a:r>
              <a:rPr lang="en-US" sz="2400" dirty="0" smtClean="0"/>
              <a:t>	2(40) + 1(10) + </a:t>
            </a:r>
            <a:r>
              <a:rPr lang="en-US" sz="2400" i="1" dirty="0" smtClean="0"/>
              <a:t>S</a:t>
            </a:r>
            <a:r>
              <a:rPr lang="en-US" sz="2400" baseline="-25000" dirty="0" smtClean="0"/>
              <a:t>1</a:t>
            </a:r>
            <a:r>
              <a:rPr lang="en-US" sz="2400" dirty="0" smtClean="0"/>
              <a:t>	= 100</a:t>
            </a:r>
          </a:p>
          <a:p>
            <a:pPr marL="0" indent="0" fontAlgn="auto">
              <a:spcBef>
                <a:spcPts val="0"/>
              </a:spcBef>
              <a:buFont typeface="Arial"/>
              <a:buNone/>
              <a:tabLst>
                <a:tab pos="4483100" algn="r"/>
                <a:tab pos="4660900" algn="l"/>
              </a:tabLst>
              <a:defRPr/>
            </a:pPr>
            <a:r>
              <a:rPr lang="en-US" sz="2400" dirty="0"/>
              <a:t>	</a:t>
            </a:r>
            <a:r>
              <a:rPr lang="en-US" sz="2400" i="1" dirty="0" smtClean="0"/>
              <a:t>S</a:t>
            </a:r>
            <a:r>
              <a:rPr lang="en-US" sz="2400" baseline="-25000" dirty="0" smtClean="0"/>
              <a:t>1</a:t>
            </a:r>
            <a:r>
              <a:rPr lang="en-US" sz="2400" dirty="0" smtClean="0"/>
              <a:t>	= 10</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25DD4CAE-FA23-4109-A9FD-A057ADE4DDF2}" type="slidenum">
              <a:rPr lang="en-US"/>
              <a:pPr>
                <a:defRPr/>
              </a:pPr>
              <a:t>8</a:t>
            </a:fld>
            <a:endParaRPr lang="en-US"/>
          </a:p>
        </p:txBody>
      </p:sp>
      <p:sp>
        <p:nvSpPr>
          <p:cNvPr id="6" name="TextBox 5"/>
          <p:cNvSpPr txBox="1"/>
          <p:nvPr/>
        </p:nvSpPr>
        <p:spPr>
          <a:xfrm>
            <a:off x="673100" y="3797300"/>
            <a:ext cx="5783263" cy="1878013"/>
          </a:xfrm>
          <a:prstGeom prst="rect">
            <a:avLst/>
          </a:prstGeom>
          <a:noFill/>
        </p:spPr>
        <p:txBody>
          <a:bodyPr wrap="none">
            <a:spAutoFit/>
          </a:bodyPr>
          <a:lstStyle/>
          <a:p>
            <a:pPr marL="342900" indent="-342900" fontAlgn="auto">
              <a:spcBef>
                <a:spcPts val="0"/>
              </a:spcBef>
              <a:spcAft>
                <a:spcPts val="1200"/>
              </a:spcAft>
              <a:buFont typeface="Arial"/>
              <a:buChar char="•"/>
              <a:defRPr/>
            </a:pPr>
            <a:r>
              <a:rPr lang="en-US" sz="2400" dirty="0">
                <a:latin typeface="Arial"/>
                <a:cs typeface="Arial"/>
              </a:rPr>
              <a:t>Adding all variables into all equations</a:t>
            </a:r>
          </a:p>
          <a:p>
            <a:pPr fontAlgn="auto">
              <a:spcBef>
                <a:spcPts val="0"/>
              </a:spcBef>
              <a:spcAft>
                <a:spcPts val="600"/>
              </a:spcAft>
              <a:tabLst>
                <a:tab pos="4483100" algn="r"/>
                <a:tab pos="4660900" algn="l"/>
              </a:tabLst>
              <a:defRPr/>
            </a:pPr>
            <a:r>
              <a:rPr lang="en-US" sz="2400" dirty="0">
                <a:latin typeface="Arial"/>
                <a:cs typeface="Arial"/>
              </a:rPr>
              <a:t>	2</a:t>
            </a:r>
            <a:r>
              <a:rPr lang="en-US" sz="2400" i="1" dirty="0">
                <a:latin typeface="Arial"/>
                <a:cs typeface="Arial"/>
              </a:rPr>
              <a:t>T</a:t>
            </a:r>
            <a:r>
              <a:rPr lang="en-US" sz="2400" dirty="0">
                <a:latin typeface="Arial"/>
                <a:cs typeface="Arial"/>
              </a:rPr>
              <a:t> </a:t>
            </a:r>
            <a:r>
              <a:rPr lang="en-US" sz="2400" dirty="0">
                <a:latin typeface="Arial"/>
                <a:cs typeface="Arial"/>
              </a:rPr>
              <a:t>+ 1</a:t>
            </a:r>
            <a:r>
              <a:rPr lang="en-US" sz="2400" i="1" dirty="0">
                <a:latin typeface="Arial"/>
                <a:cs typeface="Arial"/>
              </a:rPr>
              <a:t>C</a:t>
            </a:r>
            <a:r>
              <a:rPr lang="en-US" sz="2400" dirty="0">
                <a:latin typeface="Arial"/>
                <a:cs typeface="Arial"/>
              </a:rPr>
              <a:t> </a:t>
            </a:r>
            <a:r>
              <a:rPr lang="en-US" sz="2400" dirty="0">
                <a:latin typeface="Arial"/>
                <a:cs typeface="Arial"/>
              </a:rPr>
              <a:t>+ </a:t>
            </a:r>
            <a:r>
              <a:rPr lang="en-US" sz="2400" dirty="0" err="1">
                <a:latin typeface="Arial"/>
                <a:cs typeface="Arial"/>
              </a:rPr>
              <a:t>1</a:t>
            </a:r>
            <a:r>
              <a:rPr lang="en-US" sz="2400" i="1" dirty="0" err="1">
                <a:latin typeface="Arial"/>
                <a:cs typeface="Arial"/>
              </a:rPr>
              <a:t>S</a:t>
            </a:r>
            <a:r>
              <a:rPr lang="en-US" sz="2400" baseline="-25000" dirty="0" err="1">
                <a:latin typeface="Arial"/>
                <a:cs typeface="Arial"/>
              </a:rPr>
              <a:t>1</a:t>
            </a:r>
            <a:r>
              <a:rPr lang="en-US" sz="2400" dirty="0">
                <a:latin typeface="Arial"/>
                <a:cs typeface="Arial"/>
              </a:rPr>
              <a:t> + </a:t>
            </a:r>
            <a:r>
              <a:rPr lang="en-US" sz="2400" dirty="0" err="1">
                <a:latin typeface="Arial"/>
                <a:cs typeface="Arial"/>
              </a:rPr>
              <a:t>0</a:t>
            </a:r>
            <a:r>
              <a:rPr lang="en-US" sz="2400" i="1" dirty="0" err="1">
                <a:latin typeface="Arial"/>
                <a:cs typeface="Arial"/>
              </a:rPr>
              <a:t>S</a:t>
            </a:r>
            <a:r>
              <a:rPr lang="en-US" sz="2400" baseline="-25000" dirty="0" err="1">
                <a:latin typeface="Arial"/>
                <a:cs typeface="Arial"/>
              </a:rPr>
              <a:t>2</a:t>
            </a:r>
            <a:r>
              <a:rPr lang="en-US" sz="2400" dirty="0">
                <a:latin typeface="Arial"/>
                <a:cs typeface="Arial"/>
              </a:rPr>
              <a:t>	= 100</a:t>
            </a:r>
            <a:endParaRPr lang="en-US" sz="2400" dirty="0">
              <a:latin typeface="Arial"/>
              <a:cs typeface="Arial"/>
            </a:endParaRPr>
          </a:p>
          <a:p>
            <a:pPr fontAlgn="auto">
              <a:spcBef>
                <a:spcPts val="0"/>
              </a:spcBef>
              <a:spcAft>
                <a:spcPts val="600"/>
              </a:spcAft>
              <a:tabLst>
                <a:tab pos="4483100" algn="r"/>
                <a:tab pos="4660900" algn="l"/>
              </a:tabLst>
              <a:defRPr/>
            </a:pPr>
            <a:r>
              <a:rPr lang="en-US" sz="2400" dirty="0">
                <a:latin typeface="Arial"/>
                <a:cs typeface="Arial"/>
              </a:rPr>
              <a:t>	4</a:t>
            </a:r>
            <a:r>
              <a:rPr lang="en-US" sz="2400" i="1" dirty="0">
                <a:latin typeface="Arial"/>
                <a:cs typeface="Arial"/>
              </a:rPr>
              <a:t>T</a:t>
            </a:r>
            <a:r>
              <a:rPr lang="en-US" sz="2400" dirty="0">
                <a:latin typeface="Arial"/>
                <a:cs typeface="Arial"/>
              </a:rPr>
              <a:t> </a:t>
            </a:r>
            <a:r>
              <a:rPr lang="en-US" sz="2400" dirty="0">
                <a:latin typeface="Arial"/>
                <a:cs typeface="Arial"/>
              </a:rPr>
              <a:t>+ 3</a:t>
            </a:r>
            <a:r>
              <a:rPr lang="en-US" sz="2400" i="1" dirty="0">
                <a:latin typeface="Arial"/>
                <a:cs typeface="Arial"/>
              </a:rPr>
              <a:t>C</a:t>
            </a:r>
            <a:r>
              <a:rPr lang="en-US" sz="2400" dirty="0">
                <a:latin typeface="Arial"/>
                <a:cs typeface="Arial"/>
              </a:rPr>
              <a:t> + </a:t>
            </a:r>
            <a:r>
              <a:rPr lang="en-US" sz="2400" dirty="0" err="1">
                <a:latin typeface="Arial"/>
                <a:cs typeface="Arial"/>
              </a:rPr>
              <a:t>0</a:t>
            </a:r>
            <a:r>
              <a:rPr lang="en-US" sz="2400" i="1" dirty="0" err="1">
                <a:latin typeface="Arial"/>
                <a:cs typeface="Arial"/>
              </a:rPr>
              <a:t>S</a:t>
            </a:r>
            <a:r>
              <a:rPr lang="en-US" sz="2400" baseline="-25000" dirty="0" err="1">
                <a:latin typeface="Arial"/>
                <a:cs typeface="Arial"/>
              </a:rPr>
              <a:t>1</a:t>
            </a:r>
            <a:r>
              <a:rPr lang="en-US" sz="2400" dirty="0">
                <a:latin typeface="Arial"/>
                <a:cs typeface="Arial"/>
              </a:rPr>
              <a:t> + </a:t>
            </a:r>
            <a:r>
              <a:rPr lang="en-US" sz="2400" dirty="0" err="1">
                <a:latin typeface="Arial"/>
                <a:cs typeface="Arial"/>
              </a:rPr>
              <a:t>1</a:t>
            </a:r>
            <a:r>
              <a:rPr lang="en-US" sz="2400" i="1" dirty="0" err="1">
                <a:latin typeface="Arial"/>
                <a:cs typeface="Arial"/>
              </a:rPr>
              <a:t>S</a:t>
            </a:r>
            <a:r>
              <a:rPr lang="en-US" sz="2400" baseline="-25000" dirty="0" err="1">
                <a:latin typeface="Arial"/>
                <a:cs typeface="Arial"/>
              </a:rPr>
              <a:t>2</a:t>
            </a:r>
            <a:r>
              <a:rPr lang="en-US" sz="2400" dirty="0">
                <a:latin typeface="Arial"/>
                <a:cs typeface="Arial"/>
              </a:rPr>
              <a:t>	= 240 </a:t>
            </a:r>
            <a:endParaRPr lang="en-US" sz="2400" dirty="0">
              <a:latin typeface="Arial"/>
              <a:cs typeface="Arial"/>
            </a:endParaRPr>
          </a:p>
          <a:p>
            <a:pPr fontAlgn="auto">
              <a:spcBef>
                <a:spcPts val="0"/>
              </a:spcBef>
              <a:spcAft>
                <a:spcPts val="600"/>
              </a:spcAft>
              <a:tabLst>
                <a:tab pos="4483100" algn="r"/>
                <a:tab pos="4660900" algn="l"/>
              </a:tabLst>
              <a:defRPr/>
            </a:pPr>
            <a:r>
              <a:rPr lang="en-US" sz="2400" i="1" dirty="0">
                <a:latin typeface="Arial"/>
                <a:cs typeface="Arial"/>
              </a:rPr>
              <a:t>	</a:t>
            </a:r>
            <a:r>
              <a:rPr lang="en-US" sz="2400" i="1" dirty="0">
                <a:latin typeface="Arial"/>
                <a:cs typeface="Arial"/>
              </a:rPr>
              <a:t>T</a:t>
            </a:r>
            <a:r>
              <a:rPr lang="en-US" sz="2400" dirty="0">
                <a:latin typeface="Arial"/>
                <a:cs typeface="Arial"/>
              </a:rPr>
              <a:t>, </a:t>
            </a:r>
            <a:r>
              <a:rPr lang="en-US" sz="2400" i="1" dirty="0">
                <a:latin typeface="Arial"/>
                <a:cs typeface="Arial"/>
              </a:rPr>
              <a:t>C</a:t>
            </a:r>
            <a:r>
              <a:rPr lang="en-US" sz="2400" dirty="0">
                <a:latin typeface="Arial"/>
                <a:cs typeface="Arial"/>
              </a:rPr>
              <a:t>, </a:t>
            </a:r>
            <a:r>
              <a:rPr lang="en-US" sz="2400" i="1" dirty="0">
                <a:latin typeface="Arial"/>
                <a:cs typeface="Arial"/>
              </a:rPr>
              <a:t>S</a:t>
            </a:r>
            <a:r>
              <a:rPr lang="en-US" sz="2400" baseline="-25000" dirty="0">
                <a:latin typeface="Arial"/>
                <a:cs typeface="Arial"/>
              </a:rPr>
              <a:t>1</a:t>
            </a:r>
            <a:r>
              <a:rPr lang="en-US" sz="2400" dirty="0">
                <a:latin typeface="Arial"/>
                <a:cs typeface="Arial"/>
              </a:rPr>
              <a:t>, </a:t>
            </a:r>
            <a:r>
              <a:rPr lang="en-US" sz="2400" i="1" dirty="0">
                <a:latin typeface="Arial"/>
                <a:cs typeface="Arial"/>
              </a:rPr>
              <a:t>S</a:t>
            </a:r>
            <a:r>
              <a:rPr lang="en-US" sz="2400" baseline="-25000" dirty="0">
                <a:latin typeface="Arial"/>
                <a:cs typeface="Arial"/>
              </a:rPr>
              <a:t>2</a:t>
            </a:r>
            <a:r>
              <a:rPr lang="en-US" sz="2400" dirty="0">
                <a:latin typeface="Arial"/>
                <a:cs typeface="Arial"/>
              </a:rPr>
              <a:t> </a:t>
            </a:r>
            <a:r>
              <a:rPr lang="en-US" sz="2400" dirty="0">
                <a:latin typeface="Arial"/>
                <a:cs typeface="Arial"/>
              </a:rPr>
              <a:t>	≥ 0</a:t>
            </a:r>
            <a:endParaRPr lang="en-US" sz="2400" dirty="0">
              <a:latin typeface="Arial"/>
              <a:cs typeface="Aria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3"/>
          <p:cNvSpPr>
            <a:spLocks noGrp="1" noChangeArrowheads="1"/>
          </p:cNvSpPr>
          <p:nvPr>
            <p:ph type="title"/>
          </p:nvPr>
        </p:nvSpPr>
        <p:spPr/>
        <p:txBody>
          <a:bodyPr/>
          <a:lstStyle/>
          <a:p>
            <a:r>
              <a:rPr lang="en-US" smtClean="0">
                <a:latin typeface="Arial" charset="0"/>
                <a:ea typeface="MS PGothic" pitchFamily="34" charset="-128"/>
                <a:cs typeface="Arial" charset="0"/>
              </a:rPr>
              <a:t>Sensitivity Analysis</a:t>
            </a:r>
          </a:p>
        </p:txBody>
      </p:sp>
      <p:sp>
        <p:nvSpPr>
          <p:cNvPr id="111618" name="Content Placeholder 1"/>
          <p:cNvSpPr>
            <a:spLocks noGrp="1"/>
          </p:cNvSpPr>
          <p:nvPr>
            <p:ph idx="1"/>
          </p:nvPr>
        </p:nvSpPr>
        <p:spPr>
          <a:xfrm>
            <a:off x="673100" y="1473200"/>
            <a:ext cx="7823200" cy="1803400"/>
          </a:xfrm>
        </p:spPr>
        <p:txBody>
          <a:bodyPr/>
          <a:lstStyle/>
          <a:p>
            <a:r>
              <a:rPr lang="en-US" sz="2800" smtClean="0">
                <a:solidFill>
                  <a:srgbClr val="000000"/>
                </a:solidFill>
                <a:latin typeface="Arial" charset="0"/>
                <a:cs typeface="Arial" charset="0"/>
              </a:rPr>
              <a:t>Basic Objective Function Coefficient</a:t>
            </a:r>
          </a:p>
          <a:p>
            <a:pPr lvl="1"/>
            <a:r>
              <a:rPr lang="en-US" sz="2400" smtClean="0">
                <a:solidFill>
                  <a:srgbClr val="000000"/>
                </a:solidFill>
                <a:latin typeface="Arial" charset="0"/>
                <a:cs typeface="Arial" charset="0"/>
              </a:rPr>
              <a:t>Change can affect the </a:t>
            </a:r>
            <a:r>
              <a:rPr lang="en-US" sz="2400" i="1" smtClean="0">
                <a:solidFill>
                  <a:srgbClr val="000000"/>
                </a:solidFill>
                <a:latin typeface="Arial" charset="0"/>
                <a:cs typeface="Arial" charset="0"/>
              </a:rPr>
              <a:t>C</a:t>
            </a:r>
            <a:r>
              <a:rPr lang="en-US" sz="2400" i="1" baseline="-25000" smtClean="0">
                <a:solidFill>
                  <a:srgbClr val="000000"/>
                </a:solidFill>
                <a:latin typeface="Arial" charset="0"/>
                <a:cs typeface="Arial" charset="0"/>
              </a:rPr>
              <a:t>j</a:t>
            </a:r>
            <a:r>
              <a:rPr lang="en-US" sz="2400" smtClean="0">
                <a:solidFill>
                  <a:srgbClr val="000000"/>
                </a:solidFill>
                <a:latin typeface="Arial" charset="0"/>
                <a:cs typeface="Arial" charset="0"/>
              </a:rPr>
              <a:t> – </a:t>
            </a:r>
            <a:r>
              <a:rPr lang="en-US" sz="2400" i="1" smtClean="0">
                <a:solidFill>
                  <a:srgbClr val="000000"/>
                </a:solidFill>
                <a:latin typeface="Arial" charset="0"/>
                <a:cs typeface="Arial" charset="0"/>
              </a:rPr>
              <a:t>Z</a:t>
            </a:r>
            <a:r>
              <a:rPr lang="en-US" sz="2400" i="1" baseline="-25000" smtClean="0">
                <a:solidFill>
                  <a:srgbClr val="000000"/>
                </a:solidFill>
                <a:latin typeface="Arial" charset="0"/>
                <a:cs typeface="Arial" charset="0"/>
              </a:rPr>
              <a:t>j</a:t>
            </a:r>
            <a:r>
              <a:rPr lang="en-US" sz="2400" smtClean="0">
                <a:solidFill>
                  <a:srgbClr val="000000"/>
                </a:solidFill>
                <a:latin typeface="Arial" charset="0"/>
                <a:cs typeface="Arial" charset="0"/>
              </a:rPr>
              <a:t> values of all nonbasic variables</a:t>
            </a:r>
          </a:p>
          <a:p>
            <a:pPr lvl="1"/>
            <a:r>
              <a:rPr lang="en-US" sz="2400" smtClean="0">
                <a:solidFill>
                  <a:srgbClr val="000000"/>
                </a:solidFill>
                <a:latin typeface="Arial" charset="0"/>
                <a:cs typeface="Arial" charset="0"/>
              </a:rPr>
              <a:t>Change defined by ∆</a:t>
            </a:r>
          </a:p>
        </p:txBody>
      </p:sp>
      <p:sp>
        <p:nvSpPr>
          <p:cNvPr id="34" name="Date Placeholder 3"/>
          <p:cNvSpPr>
            <a:spLocks noGrp="1"/>
          </p:cNvSpPr>
          <p:nvPr>
            <p:ph type="dt" sz="quarter" idx="10"/>
          </p:nvPr>
        </p:nvSpPr>
        <p:spPr/>
        <p:txBody>
          <a:bodyPr/>
          <a:lstStyle/>
          <a:p>
            <a:pPr>
              <a:defRPr/>
            </a:pPr>
            <a:r>
              <a:rPr lang="en-US"/>
              <a:t>Copyright ©2015 Pearson Education, Inc.</a:t>
            </a:r>
          </a:p>
        </p:txBody>
      </p:sp>
      <p:sp>
        <p:nvSpPr>
          <p:cNvPr id="36" name="Slide Number Placeholder 9"/>
          <p:cNvSpPr>
            <a:spLocks noGrp="1"/>
          </p:cNvSpPr>
          <p:nvPr>
            <p:ph type="sldNum" sz="quarter" idx="11"/>
          </p:nvPr>
        </p:nvSpPr>
        <p:spPr/>
        <p:txBody>
          <a:bodyPr/>
          <a:lstStyle/>
          <a:p>
            <a:pPr>
              <a:defRPr/>
            </a:pPr>
            <a:r>
              <a:rPr lang="en-US"/>
              <a:t>7</a:t>
            </a:r>
            <a:r>
              <a:rPr lang="en-US"/>
              <a:t> – </a:t>
            </a:r>
            <a:fld id="{D031033E-296A-4D7C-8659-60A498A37F68}" type="slidenum">
              <a:rPr lang="en-US"/>
              <a:pPr>
                <a:defRPr/>
              </a:pPr>
              <a:t>80</a:t>
            </a:fld>
            <a:endParaRPr lang="en-US"/>
          </a:p>
        </p:txBody>
      </p:sp>
      <p:graphicFrame>
        <p:nvGraphicFramePr>
          <p:cNvPr id="8" name="Table 7"/>
          <p:cNvGraphicFramePr>
            <a:graphicFrameLocks noGrp="1"/>
          </p:cNvGraphicFramePr>
          <p:nvPr/>
        </p:nvGraphicFramePr>
        <p:xfrm>
          <a:off x="457200" y="3957638"/>
          <a:ext cx="8229600" cy="2041525"/>
        </p:xfrm>
        <a:graphic>
          <a:graphicData uri="http://schemas.openxmlformats.org/drawingml/2006/table">
            <a:tbl>
              <a:tblPr firstRow="1" bandRow="1">
                <a:tableStyleId>{69012ECD-51FC-41F1-AA8D-1B2483CD663E}</a:tableStyleId>
              </a:tblPr>
              <a:tblGrid>
                <a:gridCol w="977900"/>
                <a:gridCol w="1270000"/>
                <a:gridCol w="1384300"/>
                <a:gridCol w="1181100"/>
                <a:gridCol w="1460500"/>
                <a:gridCol w="508000"/>
                <a:gridCol w="1447799"/>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$120 + ∆</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a:txBody>
                    <a:bodyPr/>
                    <a:lstStyle/>
                    <a:p>
                      <a:pPr algn="ctr"/>
                      <a:r>
                        <a:rPr lang="en-US" sz="1400" i="0" dirty="0" smtClean="0">
                          <a:latin typeface="Arial"/>
                          <a:cs typeface="Arial"/>
                        </a:rPr>
                        <a:t>$120 + ∆</a:t>
                      </a:r>
                      <a:endParaRPr lang="en-US" sz="1400" i="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i="0" baseline="-250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0.25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i="0" dirty="0" smtClean="0">
                          <a:latin typeface="Arial"/>
                          <a:cs typeface="Arial"/>
                        </a:rPr>
                        <a:t>$0</a:t>
                      </a:r>
                      <a:endParaRPr lang="en-US" sz="1400" i="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i="0" baseline="-25000" dirty="0" smtClean="0">
                          <a:latin typeface="Arial"/>
                          <a:cs typeface="Arial"/>
                        </a:rPr>
                        <a:t>2</a:t>
                      </a:r>
                      <a:endParaRPr lang="en-US" sz="1400" baseline="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2.5</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–0.25</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40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$60 + 0.5∆</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$120 + ∆</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$30 + 0.25∆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$2,400 + 20∆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–$10 – 0.5∆</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–$30 – 0.25∆</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9" name="Group 8"/>
          <p:cNvGrpSpPr>
            <a:grpSpLocks/>
          </p:cNvGrpSpPr>
          <p:nvPr/>
        </p:nvGrpSpPr>
        <p:grpSpPr bwMode="auto">
          <a:xfrm>
            <a:off x="936625" y="4133850"/>
            <a:ext cx="1581150" cy="612775"/>
            <a:chOff x="845005" y="4116520"/>
            <a:chExt cx="1582391" cy="611376"/>
          </a:xfrm>
        </p:grpSpPr>
        <p:sp>
          <p:nvSpPr>
            <p:cNvPr id="111670"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111671" name="Line 24"/>
            <p:cNvSpPr>
              <a:spLocks noChangeShapeType="1"/>
            </p:cNvSpPr>
            <p:nvPr/>
          </p:nvSpPr>
          <p:spPr bwMode="auto">
            <a:xfrm>
              <a:off x="1022366" y="4116520"/>
              <a:ext cx="1405030" cy="0"/>
            </a:xfrm>
            <a:prstGeom prst="line">
              <a:avLst/>
            </a:prstGeom>
            <a:noFill/>
            <a:ln w="38100">
              <a:solidFill>
                <a:schemeClr val="tx1"/>
              </a:solidFill>
              <a:round/>
              <a:headEnd/>
              <a:tailEnd type="triangle" w="sm" len="med"/>
            </a:ln>
          </p:spPr>
          <p:txBody>
            <a:bodyPr/>
            <a:lstStyle/>
            <a:p>
              <a:endParaRPr lang="en-US"/>
            </a:p>
          </p:txBody>
        </p:sp>
      </p:grpSp>
      <p:sp>
        <p:nvSpPr>
          <p:cNvPr id="12" name="Text Box 15"/>
          <p:cNvSpPr txBox="1">
            <a:spLocks noChangeArrowheads="1"/>
          </p:cNvSpPr>
          <p:nvPr/>
        </p:nvSpPr>
        <p:spPr bwMode="auto">
          <a:xfrm>
            <a:off x="457200" y="3430588"/>
            <a:ext cx="6943725"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M7.16 –	 Change in the Profit Contribution of Stereo Receivers </a:t>
            </a: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par>
                                <p:cTn id="8" presetID="18" presetClass="entr" presetSubtype="6" fill="hold"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strips(downRight)">
                                      <p:cBhvr>
                                        <p:cTn id="10" dur="1000"/>
                                        <p:tgtEl>
                                          <p:spTgt spid="9"/>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3"/>
          <p:cNvSpPr>
            <a:spLocks noGrp="1" noChangeArrowheads="1"/>
          </p:cNvSpPr>
          <p:nvPr>
            <p:ph type="title"/>
          </p:nvPr>
        </p:nvSpPr>
        <p:spPr/>
        <p:txBody>
          <a:bodyPr/>
          <a:lstStyle/>
          <a:p>
            <a:r>
              <a:rPr lang="en-US" smtClean="0">
                <a:latin typeface="Arial" charset="0"/>
                <a:ea typeface="MS PGothic" pitchFamily="34" charset="-128"/>
                <a:cs typeface="Arial" charset="0"/>
              </a:rPr>
              <a:t>Sensitivity Analysis</a:t>
            </a:r>
          </a:p>
        </p:txBody>
      </p:sp>
      <p:sp>
        <p:nvSpPr>
          <p:cNvPr id="112642" name="Content Placeholder 1"/>
          <p:cNvSpPr>
            <a:spLocks noGrp="1"/>
          </p:cNvSpPr>
          <p:nvPr>
            <p:ph idx="1"/>
          </p:nvPr>
        </p:nvSpPr>
        <p:spPr>
          <a:xfrm>
            <a:off x="673100" y="1473200"/>
            <a:ext cx="7823200" cy="533400"/>
          </a:xfrm>
        </p:spPr>
        <p:txBody>
          <a:bodyPr/>
          <a:lstStyle/>
          <a:p>
            <a:r>
              <a:rPr lang="en-US" sz="2400" smtClean="0">
                <a:solidFill>
                  <a:srgbClr val="000000"/>
                </a:solidFill>
                <a:latin typeface="Arial" charset="0"/>
                <a:cs typeface="Arial" charset="0"/>
              </a:rPr>
              <a:t>Solve for ∆ in each column</a:t>
            </a:r>
          </a:p>
        </p:txBody>
      </p:sp>
      <p:sp>
        <p:nvSpPr>
          <p:cNvPr id="34" name="Date Placeholder 3"/>
          <p:cNvSpPr>
            <a:spLocks noGrp="1"/>
          </p:cNvSpPr>
          <p:nvPr>
            <p:ph type="dt" sz="quarter" idx="10"/>
          </p:nvPr>
        </p:nvSpPr>
        <p:spPr/>
        <p:txBody>
          <a:bodyPr/>
          <a:lstStyle/>
          <a:p>
            <a:pPr>
              <a:defRPr/>
            </a:pPr>
            <a:r>
              <a:rPr lang="en-US"/>
              <a:t>Copyright ©2015 Pearson Education, Inc.</a:t>
            </a:r>
          </a:p>
        </p:txBody>
      </p:sp>
      <p:sp>
        <p:nvSpPr>
          <p:cNvPr id="36" name="Slide Number Placeholder 9"/>
          <p:cNvSpPr>
            <a:spLocks noGrp="1"/>
          </p:cNvSpPr>
          <p:nvPr>
            <p:ph type="sldNum" sz="quarter" idx="11"/>
          </p:nvPr>
        </p:nvSpPr>
        <p:spPr/>
        <p:txBody>
          <a:bodyPr/>
          <a:lstStyle/>
          <a:p>
            <a:pPr>
              <a:defRPr/>
            </a:pPr>
            <a:r>
              <a:rPr lang="en-US"/>
              <a:t>7</a:t>
            </a:r>
            <a:r>
              <a:rPr lang="en-US"/>
              <a:t> – </a:t>
            </a:r>
            <a:fld id="{3E6F4420-6C5D-40E4-BD8F-B13B0E4ACF3C}" type="slidenum">
              <a:rPr lang="en-US"/>
              <a:pPr>
                <a:defRPr/>
              </a:pPr>
              <a:t>81</a:t>
            </a:fld>
            <a:endParaRPr lang="en-US"/>
          </a:p>
        </p:txBody>
      </p:sp>
      <p:sp>
        <p:nvSpPr>
          <p:cNvPr id="3" name="TextBox 2"/>
          <p:cNvSpPr txBox="1">
            <a:spLocks noChangeArrowheads="1"/>
          </p:cNvSpPr>
          <p:nvPr/>
        </p:nvSpPr>
        <p:spPr bwMode="auto">
          <a:xfrm>
            <a:off x="1049338" y="2006600"/>
            <a:ext cx="4025900" cy="2824163"/>
          </a:xfrm>
          <a:prstGeom prst="rect">
            <a:avLst/>
          </a:prstGeom>
          <a:noFill/>
          <a:ln w="9525">
            <a:noFill/>
            <a:miter lim="800000"/>
            <a:headEnd/>
            <a:tailEnd/>
          </a:ln>
        </p:spPr>
        <p:txBody>
          <a:bodyPr wrap="none">
            <a:spAutoFit/>
          </a:bodyPr>
          <a:lstStyle/>
          <a:p>
            <a:pPr>
              <a:spcAft>
                <a:spcPts val="300"/>
              </a:spcAft>
              <a:tabLst>
                <a:tab pos="1435100" algn="l"/>
              </a:tabLst>
            </a:pPr>
            <a:r>
              <a:rPr lang="en-US" sz="2000"/>
              <a:t>For X</a:t>
            </a:r>
            <a:r>
              <a:rPr lang="en-US" sz="2000" baseline="-25000"/>
              <a:t>1</a:t>
            </a:r>
            <a:endParaRPr lang="en-US" sz="2000"/>
          </a:p>
          <a:p>
            <a:pPr>
              <a:spcAft>
                <a:spcPts val="300"/>
              </a:spcAft>
              <a:tabLst>
                <a:tab pos="1435100" algn="l"/>
              </a:tabLst>
            </a:pPr>
            <a:r>
              <a:rPr lang="en-US" sz="2000"/>
              <a:t>	–10 – 0.5∆ ≤ 0</a:t>
            </a:r>
          </a:p>
          <a:p>
            <a:pPr>
              <a:spcAft>
                <a:spcPts val="300"/>
              </a:spcAft>
              <a:tabLst>
                <a:tab pos="1435100" algn="l"/>
              </a:tabLst>
            </a:pPr>
            <a:r>
              <a:rPr lang="en-US" sz="2000"/>
              <a:t>	–10 ≤ 0.5∆</a:t>
            </a:r>
          </a:p>
          <a:p>
            <a:pPr>
              <a:spcAft>
                <a:spcPts val="300"/>
              </a:spcAft>
              <a:tabLst>
                <a:tab pos="1435100" algn="l"/>
              </a:tabLst>
            </a:pPr>
            <a:r>
              <a:rPr lang="en-US" sz="2000"/>
              <a:t>	–20 ≤ ∆ or ∆ ≥ –20</a:t>
            </a:r>
          </a:p>
          <a:p>
            <a:pPr>
              <a:spcAft>
                <a:spcPts val="300"/>
              </a:spcAft>
              <a:tabLst>
                <a:tab pos="1435100" algn="l"/>
              </a:tabLst>
            </a:pPr>
            <a:r>
              <a:rPr lang="en-US" sz="2000"/>
              <a:t>For S</a:t>
            </a:r>
            <a:r>
              <a:rPr lang="en-US" sz="2000" baseline="-25000"/>
              <a:t>1</a:t>
            </a:r>
            <a:endParaRPr lang="en-US" sz="2000"/>
          </a:p>
          <a:p>
            <a:pPr>
              <a:spcAft>
                <a:spcPts val="300"/>
              </a:spcAft>
              <a:tabLst>
                <a:tab pos="1435100" algn="l"/>
              </a:tabLst>
            </a:pPr>
            <a:r>
              <a:rPr lang="en-US" sz="2000"/>
              <a:t>	–30 – 0.25∆ ≤ 0</a:t>
            </a:r>
          </a:p>
          <a:p>
            <a:pPr>
              <a:spcAft>
                <a:spcPts val="300"/>
              </a:spcAft>
              <a:tabLst>
                <a:tab pos="1435100" algn="l"/>
              </a:tabLst>
            </a:pPr>
            <a:r>
              <a:rPr lang="en-US" sz="2000"/>
              <a:t>	–30 ≤ 0.25∆</a:t>
            </a:r>
          </a:p>
          <a:p>
            <a:pPr>
              <a:spcAft>
                <a:spcPts val="300"/>
              </a:spcAft>
              <a:tabLst>
                <a:tab pos="1435100" algn="l"/>
              </a:tabLst>
            </a:pPr>
            <a:r>
              <a:rPr lang="en-US" sz="2000"/>
              <a:t>	–120 ≤ ∆ or ∆ ≥ –120</a:t>
            </a:r>
          </a:p>
        </p:txBody>
      </p:sp>
      <p:sp>
        <p:nvSpPr>
          <p:cNvPr id="13" name="TextBox 12"/>
          <p:cNvSpPr txBox="1">
            <a:spLocks noChangeArrowheads="1"/>
          </p:cNvSpPr>
          <p:nvPr/>
        </p:nvSpPr>
        <p:spPr bwMode="auto">
          <a:xfrm>
            <a:off x="1049338" y="5140325"/>
            <a:ext cx="5314950" cy="862013"/>
          </a:xfrm>
          <a:prstGeom prst="rect">
            <a:avLst/>
          </a:prstGeom>
          <a:noFill/>
          <a:ln w="9525">
            <a:noFill/>
            <a:miter lim="800000"/>
            <a:headEnd/>
            <a:tailEnd/>
          </a:ln>
        </p:spPr>
        <p:txBody>
          <a:bodyPr wrap="none">
            <a:spAutoFit/>
          </a:bodyPr>
          <a:lstStyle/>
          <a:p>
            <a:pPr>
              <a:spcAft>
                <a:spcPts val="1200"/>
              </a:spcAft>
              <a:tabLst>
                <a:tab pos="2514600" algn="l"/>
              </a:tabLst>
            </a:pPr>
            <a:r>
              <a:rPr lang="en-US" sz="2000" b="1"/>
              <a:t>Range of optimality </a:t>
            </a:r>
            <a:r>
              <a:rPr lang="en-US" sz="2000"/>
              <a:t>for </a:t>
            </a:r>
            <a:r>
              <a:rPr lang="en-US" sz="2000" i="1"/>
              <a:t>X</a:t>
            </a:r>
            <a:r>
              <a:rPr lang="en-US" sz="2000" baseline="-25000"/>
              <a:t>2</a:t>
            </a:r>
            <a:r>
              <a:rPr lang="en-US" sz="2000"/>
              <a:t>’s profit coefficient</a:t>
            </a:r>
          </a:p>
          <a:p>
            <a:pPr>
              <a:spcAft>
                <a:spcPts val="300"/>
              </a:spcAft>
              <a:tabLst>
                <a:tab pos="2514600" algn="l"/>
              </a:tabLst>
            </a:pPr>
            <a:r>
              <a:rPr lang="en-US" sz="2000"/>
              <a:t>	$100 ≤ </a:t>
            </a:r>
            <a:r>
              <a:rPr lang="en-US" sz="2000" i="1"/>
              <a:t>C</a:t>
            </a:r>
            <a:r>
              <a:rPr lang="en-US" sz="2000" i="1" baseline="-25000"/>
              <a:t>j</a:t>
            </a:r>
            <a:r>
              <a:rPr lang="en-US" sz="2000"/>
              <a:t> (for </a:t>
            </a:r>
            <a:r>
              <a:rPr lang="en-US" sz="2000" i="1"/>
              <a:t>X</a:t>
            </a:r>
            <a:r>
              <a:rPr lang="en-US" sz="2000" baseline="-25000"/>
              <a:t>2</a:t>
            </a:r>
            <a:r>
              <a:rPr lang="en-US" sz="2000"/>
              <a:t>) ≤ ∞</a:t>
            </a: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3"/>
          <p:cNvSpPr>
            <a:spLocks noGrp="1" noChangeArrowheads="1"/>
          </p:cNvSpPr>
          <p:nvPr>
            <p:ph type="title"/>
          </p:nvPr>
        </p:nvSpPr>
        <p:spPr/>
        <p:txBody>
          <a:bodyPr/>
          <a:lstStyle/>
          <a:p>
            <a:r>
              <a:rPr lang="en-US" smtClean="0">
                <a:latin typeface="Arial" charset="0"/>
                <a:ea typeface="MS PGothic" pitchFamily="34" charset="-128"/>
                <a:cs typeface="Arial" charset="0"/>
              </a:rPr>
              <a:t>Sensitivity Analysis</a:t>
            </a:r>
          </a:p>
        </p:txBody>
      </p:sp>
      <p:sp>
        <p:nvSpPr>
          <p:cNvPr id="113666" name="Content Placeholder 1"/>
          <p:cNvSpPr>
            <a:spLocks noGrp="1"/>
          </p:cNvSpPr>
          <p:nvPr>
            <p:ph idx="1"/>
          </p:nvPr>
        </p:nvSpPr>
        <p:spPr>
          <a:xfrm>
            <a:off x="673100" y="1320800"/>
            <a:ext cx="7823200" cy="2590800"/>
          </a:xfrm>
        </p:spPr>
        <p:txBody>
          <a:bodyPr/>
          <a:lstStyle/>
          <a:p>
            <a:r>
              <a:rPr lang="en-US" sz="2400" b="1" smtClean="0">
                <a:solidFill>
                  <a:srgbClr val="086B97"/>
                </a:solidFill>
                <a:latin typeface="Arial" charset="0"/>
                <a:cs typeface="Arial" charset="0"/>
              </a:rPr>
              <a:t>Changes in Resources or RHS Values</a:t>
            </a:r>
          </a:p>
          <a:p>
            <a:r>
              <a:rPr lang="en-US" sz="2400" b="1" smtClean="0">
                <a:solidFill>
                  <a:srgbClr val="000000"/>
                </a:solidFill>
                <a:latin typeface="Arial" charset="0"/>
                <a:cs typeface="Arial" charset="0"/>
              </a:rPr>
              <a:t>Shadow Prices</a:t>
            </a:r>
          </a:p>
          <a:p>
            <a:pPr lvl="1"/>
            <a:r>
              <a:rPr lang="en-US" sz="2000" smtClean="0">
                <a:solidFill>
                  <a:srgbClr val="000000"/>
                </a:solidFill>
                <a:latin typeface="Arial" charset="0"/>
                <a:cs typeface="Arial" charset="0"/>
              </a:rPr>
              <a:t>T</a:t>
            </a:r>
            <a:r>
              <a:rPr lang="en-US" sz="2000" smtClean="0">
                <a:latin typeface="Arial" charset="0"/>
                <a:cs typeface="Arial" charset="0"/>
              </a:rPr>
              <a:t>he change in value of the objective function from an increase of one unit of a scarce resource</a:t>
            </a:r>
          </a:p>
          <a:p>
            <a:pPr lvl="1"/>
            <a:r>
              <a:rPr lang="en-US" sz="2000" smtClean="0">
                <a:solidFill>
                  <a:srgbClr val="000000"/>
                </a:solidFill>
                <a:latin typeface="Arial" charset="0"/>
                <a:cs typeface="Arial" charset="0"/>
              </a:rPr>
              <a:t>The negatives of the numbers in the </a:t>
            </a:r>
            <a:r>
              <a:rPr lang="en-US" sz="2000" i="1" smtClean="0">
                <a:solidFill>
                  <a:srgbClr val="000000"/>
                </a:solidFill>
                <a:latin typeface="Arial" charset="0"/>
                <a:cs typeface="Arial" charset="0"/>
              </a:rPr>
              <a:t>C</a:t>
            </a:r>
            <a:r>
              <a:rPr lang="en-US" sz="2000" i="1" baseline="-25000" smtClean="0">
                <a:solidFill>
                  <a:srgbClr val="000000"/>
                </a:solidFill>
                <a:latin typeface="Arial" charset="0"/>
                <a:cs typeface="Arial" charset="0"/>
              </a:rPr>
              <a:t>j</a:t>
            </a:r>
            <a:r>
              <a:rPr lang="en-US" sz="2000" smtClean="0">
                <a:solidFill>
                  <a:srgbClr val="000000"/>
                </a:solidFill>
                <a:latin typeface="Arial" charset="0"/>
                <a:cs typeface="Arial" charset="0"/>
              </a:rPr>
              <a:t> − </a:t>
            </a:r>
            <a:r>
              <a:rPr lang="en-US" sz="2000" i="1" smtClean="0">
                <a:solidFill>
                  <a:srgbClr val="000000"/>
                </a:solidFill>
                <a:latin typeface="Arial" charset="0"/>
                <a:cs typeface="Arial" charset="0"/>
              </a:rPr>
              <a:t>Z</a:t>
            </a:r>
            <a:r>
              <a:rPr lang="en-US" sz="2000" i="1" baseline="-25000" smtClean="0">
                <a:solidFill>
                  <a:srgbClr val="000000"/>
                </a:solidFill>
                <a:latin typeface="Arial" charset="0"/>
                <a:cs typeface="Arial" charset="0"/>
              </a:rPr>
              <a:t>j</a:t>
            </a:r>
            <a:r>
              <a:rPr lang="en-US" sz="2000" smtClean="0">
                <a:solidFill>
                  <a:srgbClr val="000000"/>
                </a:solidFill>
                <a:latin typeface="Arial" charset="0"/>
                <a:cs typeface="Arial" charset="0"/>
              </a:rPr>
              <a:t> row’s slack variable columns are the shadow prices </a:t>
            </a:r>
          </a:p>
          <a:p>
            <a:pPr lvl="1"/>
            <a:endParaRPr lang="en-US" sz="2000" b="1" smtClean="0">
              <a:solidFill>
                <a:srgbClr val="000000"/>
              </a:solidFill>
              <a:latin typeface="Arial" charset="0"/>
              <a:cs typeface="Arial" charset="0"/>
            </a:endParaRPr>
          </a:p>
        </p:txBody>
      </p:sp>
      <p:sp>
        <p:nvSpPr>
          <p:cNvPr id="34" name="Date Placeholder 3"/>
          <p:cNvSpPr>
            <a:spLocks noGrp="1"/>
          </p:cNvSpPr>
          <p:nvPr>
            <p:ph type="dt" sz="quarter" idx="10"/>
          </p:nvPr>
        </p:nvSpPr>
        <p:spPr/>
        <p:txBody>
          <a:bodyPr/>
          <a:lstStyle/>
          <a:p>
            <a:pPr>
              <a:defRPr/>
            </a:pPr>
            <a:r>
              <a:rPr lang="en-US"/>
              <a:t>Copyright ©2015 Pearson Education, Inc.</a:t>
            </a:r>
          </a:p>
        </p:txBody>
      </p:sp>
      <p:sp>
        <p:nvSpPr>
          <p:cNvPr id="36" name="Slide Number Placeholder 9"/>
          <p:cNvSpPr>
            <a:spLocks noGrp="1"/>
          </p:cNvSpPr>
          <p:nvPr>
            <p:ph type="sldNum" sz="quarter" idx="11"/>
          </p:nvPr>
        </p:nvSpPr>
        <p:spPr/>
        <p:txBody>
          <a:bodyPr/>
          <a:lstStyle/>
          <a:p>
            <a:pPr>
              <a:defRPr/>
            </a:pPr>
            <a:r>
              <a:rPr lang="en-US"/>
              <a:t>7</a:t>
            </a:r>
            <a:r>
              <a:rPr lang="en-US"/>
              <a:t> – </a:t>
            </a:r>
            <a:fld id="{7A06072D-955A-4FA5-B145-87FF83EDAAF1}" type="slidenum">
              <a:rPr lang="en-US"/>
              <a:pPr>
                <a:defRPr/>
              </a:pPr>
              <a:t>82</a:t>
            </a:fld>
            <a:endParaRPr lang="en-US"/>
          </a:p>
        </p:txBody>
      </p:sp>
      <p:graphicFrame>
        <p:nvGraphicFramePr>
          <p:cNvPr id="37" name="Table 36"/>
          <p:cNvGraphicFramePr>
            <a:graphicFrameLocks noGrp="1"/>
          </p:cNvGraphicFramePr>
          <p:nvPr/>
        </p:nvGraphicFramePr>
        <p:xfrm>
          <a:off x="1519238" y="3805238"/>
          <a:ext cx="6357937" cy="2608262"/>
        </p:xfrm>
        <a:graphic>
          <a:graphicData uri="http://schemas.openxmlformats.org/drawingml/2006/table">
            <a:tbl>
              <a:tblPr firstRow="1" bandRow="1">
                <a:tableStyleId>{69012ECD-51FC-41F1-AA8D-1B2483CD663E}</a:tableStyleId>
              </a:tblPr>
              <a:tblGrid>
                <a:gridCol w="706530"/>
                <a:gridCol w="1282700"/>
                <a:gridCol w="673100"/>
                <a:gridCol w="673100"/>
                <a:gridCol w="673100"/>
                <a:gridCol w="673100"/>
                <a:gridCol w="1676400"/>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i="1" dirty="0" smtClean="0">
                          <a:solidFill>
                            <a:schemeClr val="bg1"/>
                          </a:solidFill>
                          <a:latin typeface="Arial"/>
                          <a:cs typeface="Arial"/>
                        </a:rPr>
                        <a:t>C</a:t>
                      </a:r>
                      <a:r>
                        <a:rPr lang="en-US" sz="1400" b="1" i="1" baseline="-25000" dirty="0" smtClean="0">
                          <a:solidFill>
                            <a:schemeClr val="bg1"/>
                          </a:solidFill>
                          <a:latin typeface="Arial"/>
                          <a:cs typeface="Arial"/>
                        </a:rPr>
                        <a:t>j</a:t>
                      </a:r>
                      <a:endParaRPr lang="en-US" sz="14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$50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$120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4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400" b="1" dirty="0" smtClean="0">
                          <a:solidFill>
                            <a:schemeClr val="bg1"/>
                          </a:solidFill>
                          <a:latin typeface="Arial"/>
                          <a:cs typeface="Arial"/>
                        </a:rPr>
                        <a:t>SOLUTION MIX</a:t>
                      </a:r>
                      <a:endParaRPr lang="en-US" sz="14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X</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1</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i="1" dirty="0" smtClean="0">
                          <a:solidFill>
                            <a:schemeClr val="bg1"/>
                          </a:solidFill>
                          <a:latin typeface="Arial"/>
                          <a:cs typeface="Arial"/>
                        </a:rPr>
                        <a:t>S</a:t>
                      </a:r>
                      <a:r>
                        <a:rPr lang="en-US" sz="1400" b="1" baseline="-25000" dirty="0" smtClean="0">
                          <a:solidFill>
                            <a:schemeClr val="bg1"/>
                          </a:solidFill>
                          <a:latin typeface="Arial"/>
                          <a:cs typeface="Arial"/>
                        </a:rPr>
                        <a:t>2</a:t>
                      </a:r>
                      <a:endParaRPr lang="en-US" sz="14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400" b="1" dirty="0" smtClean="0">
                          <a:solidFill>
                            <a:schemeClr val="bg1"/>
                          </a:solidFill>
                          <a:latin typeface="Arial"/>
                          <a:cs typeface="Arial"/>
                        </a:rPr>
                        <a:t>QUANTITY</a:t>
                      </a:r>
                      <a:endParaRPr lang="en-US" sz="14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a:txBody>
                    <a:bodyPr/>
                    <a:lstStyle/>
                    <a:p>
                      <a:pPr algn="ctr"/>
                      <a:r>
                        <a:rPr lang="en-US" sz="1400" i="0" dirty="0" smtClean="0">
                          <a:latin typeface="Arial"/>
                          <a:cs typeface="Arial"/>
                        </a:rPr>
                        <a:t>$120</a:t>
                      </a:r>
                      <a:endParaRPr lang="en-US" sz="1400" i="0"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i="1" dirty="0" smtClean="0">
                          <a:latin typeface="Arial"/>
                          <a:cs typeface="Arial"/>
                        </a:rPr>
                        <a:t>X</a:t>
                      </a:r>
                      <a:r>
                        <a:rPr lang="en-US" sz="1400" i="0" baseline="-25000" dirty="0" smtClean="0">
                          <a:latin typeface="Arial"/>
                          <a:cs typeface="Arial"/>
                        </a:rPr>
                        <a:t>2</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0.25</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400" dirty="0" smtClean="0">
                          <a:latin typeface="Arial"/>
                          <a:cs typeface="Arial"/>
                        </a:rPr>
                        <a:t>20</a:t>
                      </a:r>
                      <a:endParaRPr lang="en-US" sz="14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a:txBody>
                    <a:bodyPr/>
                    <a:lstStyle/>
                    <a:p>
                      <a:pPr algn="ctr"/>
                      <a:r>
                        <a:rPr lang="en-US" sz="1400" i="0" dirty="0" smtClean="0">
                          <a:latin typeface="Arial"/>
                          <a:cs typeface="Arial"/>
                        </a:rPr>
                        <a:t>$0</a:t>
                      </a:r>
                      <a:endParaRPr lang="en-US" sz="1400" i="0"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baseline="0" dirty="0" smtClean="0">
                          <a:latin typeface="Arial"/>
                          <a:cs typeface="Arial"/>
                        </a:rPr>
                        <a:t>S</a:t>
                      </a:r>
                      <a:r>
                        <a:rPr lang="en-US" sz="1400" i="0" baseline="-25000" dirty="0" smtClean="0">
                          <a:latin typeface="Arial"/>
                          <a:cs typeface="Arial"/>
                        </a:rPr>
                        <a:t>2</a:t>
                      </a:r>
                      <a:endParaRPr lang="en-US" sz="1400" baseline="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2.5</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–0.25</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a:t>
                      </a: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40</a:t>
                      </a: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$60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$120</a:t>
                      </a:r>
                      <a:endParaRPr lang="en-US" sz="14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$30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$2,400</a:t>
                      </a:r>
                      <a:endParaRPr lang="en-US" sz="14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i="1" dirty="0" smtClean="0">
                          <a:latin typeface="Arial"/>
                          <a:cs typeface="Arial"/>
                        </a:rPr>
                        <a:t>C</a:t>
                      </a:r>
                      <a:r>
                        <a:rPr lang="en-US" sz="1400" i="1" baseline="-25000" dirty="0" smtClean="0">
                          <a:latin typeface="Arial"/>
                          <a:cs typeface="Arial"/>
                        </a:rPr>
                        <a:t>j</a:t>
                      </a:r>
                      <a:r>
                        <a:rPr lang="en-US" sz="1400" baseline="0" dirty="0" smtClean="0">
                          <a:latin typeface="Arial"/>
                          <a:cs typeface="Arial"/>
                        </a:rPr>
                        <a:t> – </a:t>
                      </a:r>
                      <a:r>
                        <a:rPr lang="en-US" sz="1400" i="1" baseline="0" dirty="0" smtClean="0">
                          <a:latin typeface="Arial"/>
                          <a:cs typeface="Arial"/>
                        </a:rPr>
                        <a:t>Z</a:t>
                      </a:r>
                      <a:r>
                        <a:rPr lang="en-US" sz="1400" i="1" baseline="-25000" dirty="0" smtClean="0">
                          <a:latin typeface="Arial"/>
                          <a:cs typeface="Arial"/>
                        </a:rPr>
                        <a:t>j</a:t>
                      </a:r>
                      <a:endParaRPr lang="en-US" sz="1400" i="1"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–$10</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$0</a:t>
                      </a: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solidFill>
                            <a:schemeClr val="accent1"/>
                          </a:solidFill>
                          <a:latin typeface="Arial"/>
                          <a:cs typeface="Arial"/>
                        </a:rPr>
                        <a:t>–$30</a:t>
                      </a:r>
                      <a:endParaRPr lang="en-US" sz="1400" b="1" dirty="0">
                        <a:solidFill>
                          <a:schemeClr val="accent1"/>
                        </a:solidFill>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a:cs typeface="Arial"/>
                        </a:rPr>
                        <a:t>$0</a:t>
                      </a:r>
                      <a:endParaRPr lang="en-US" sz="14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566485">
                <a:tc>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400" dirty="0" smtClean="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38" name="Group 37"/>
          <p:cNvGrpSpPr>
            <a:grpSpLocks/>
          </p:cNvGrpSpPr>
          <p:nvPr/>
        </p:nvGrpSpPr>
        <p:grpSpPr bwMode="auto">
          <a:xfrm>
            <a:off x="1863725" y="3981450"/>
            <a:ext cx="1581150" cy="612775"/>
            <a:chOff x="845005" y="4116520"/>
            <a:chExt cx="1582391" cy="611376"/>
          </a:xfrm>
        </p:grpSpPr>
        <p:sp>
          <p:nvSpPr>
            <p:cNvPr id="113728" name="Line 24"/>
            <p:cNvSpPr>
              <a:spLocks noChangeShapeType="1"/>
            </p:cNvSpPr>
            <p:nvPr/>
          </p:nvSpPr>
          <p:spPr bwMode="auto">
            <a:xfrm flipH="1">
              <a:off x="845005" y="4267200"/>
              <a:ext cx="0" cy="460696"/>
            </a:xfrm>
            <a:prstGeom prst="line">
              <a:avLst/>
            </a:prstGeom>
            <a:noFill/>
            <a:ln w="38100">
              <a:solidFill>
                <a:schemeClr val="tx1"/>
              </a:solidFill>
              <a:round/>
              <a:headEnd/>
              <a:tailEnd type="triangle" w="sm" len="med"/>
            </a:ln>
          </p:spPr>
          <p:txBody>
            <a:bodyPr/>
            <a:lstStyle/>
            <a:p>
              <a:endParaRPr lang="en-US"/>
            </a:p>
          </p:txBody>
        </p:sp>
        <p:sp>
          <p:nvSpPr>
            <p:cNvPr id="113729" name="Line 24"/>
            <p:cNvSpPr>
              <a:spLocks noChangeShapeType="1"/>
            </p:cNvSpPr>
            <p:nvPr/>
          </p:nvSpPr>
          <p:spPr bwMode="auto">
            <a:xfrm>
              <a:off x="1022366" y="4116520"/>
              <a:ext cx="1405030" cy="0"/>
            </a:xfrm>
            <a:prstGeom prst="line">
              <a:avLst/>
            </a:prstGeom>
            <a:noFill/>
            <a:ln w="38100">
              <a:solidFill>
                <a:schemeClr val="tx1"/>
              </a:solidFill>
              <a:round/>
              <a:headEnd/>
              <a:tailEnd type="triangle" w="sm" len="med"/>
            </a:ln>
          </p:spPr>
          <p:txBody>
            <a:bodyPr/>
            <a:lstStyle/>
            <a:p>
              <a:endParaRPr lang="en-US"/>
            </a:p>
          </p:txBody>
        </p:sp>
      </p:grpSp>
      <p:sp>
        <p:nvSpPr>
          <p:cNvPr id="41" name="Text Box 15"/>
          <p:cNvSpPr txBox="1">
            <a:spLocks noChangeArrowheads="1"/>
          </p:cNvSpPr>
          <p:nvPr/>
        </p:nvSpPr>
        <p:spPr bwMode="auto">
          <a:xfrm>
            <a:off x="1104900" y="3386138"/>
            <a:ext cx="58674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M7.17 –	 Final Tableau for the High Note Sound Company </a:t>
            </a:r>
          </a:p>
        </p:txBody>
      </p:sp>
      <p:grpSp>
        <p:nvGrpSpPr>
          <p:cNvPr id="8" name="Group 7"/>
          <p:cNvGrpSpPr>
            <a:grpSpLocks/>
          </p:cNvGrpSpPr>
          <p:nvPr/>
        </p:nvGrpSpPr>
        <p:grpSpPr bwMode="auto">
          <a:xfrm>
            <a:off x="2935288" y="5810250"/>
            <a:ext cx="4932362" cy="635000"/>
            <a:chOff x="2935669" y="5810247"/>
            <a:chExt cx="4931981" cy="635002"/>
          </a:xfrm>
        </p:grpSpPr>
        <p:sp>
          <p:nvSpPr>
            <p:cNvPr id="113726" name="TextBox 6"/>
            <p:cNvSpPr txBox="1">
              <a:spLocks noChangeArrowheads="1"/>
            </p:cNvSpPr>
            <p:nvPr/>
          </p:nvSpPr>
          <p:spPr bwMode="auto">
            <a:xfrm>
              <a:off x="2935669" y="5860473"/>
              <a:ext cx="4931981" cy="584776"/>
            </a:xfrm>
            <a:prstGeom prst="rect">
              <a:avLst/>
            </a:prstGeom>
            <a:noFill/>
            <a:ln w="9525">
              <a:noFill/>
              <a:miter lim="800000"/>
              <a:headEnd/>
              <a:tailEnd/>
            </a:ln>
          </p:spPr>
          <p:txBody>
            <a:bodyPr>
              <a:spAutoFit/>
            </a:bodyPr>
            <a:lstStyle/>
            <a:p>
              <a:r>
                <a:rPr lang="en-US" sz="1600"/>
                <a:t>Objective function increases by $30 if 1 additional hour of electricians’ time is made available</a:t>
              </a:r>
            </a:p>
          </p:txBody>
        </p:sp>
        <p:sp>
          <p:nvSpPr>
            <p:cNvPr id="18" name="Right Brace 17"/>
            <p:cNvSpPr/>
            <p:nvPr/>
          </p:nvSpPr>
          <p:spPr>
            <a:xfrm rot="16200000">
              <a:off x="5131003" y="3638723"/>
              <a:ext cx="215901" cy="4558948"/>
            </a:xfrm>
            <a:prstGeom prst="rightBrac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7"/>
                                        </p:tgtEl>
                                        <p:attrNameLst>
                                          <p:attrName>style.visibility</p:attrName>
                                        </p:attrNameLst>
                                      </p:cBhvr>
                                      <p:to>
                                        <p:strVal val="visible"/>
                                      </p:to>
                                    </p:set>
                                    <p:animEffect transition="in" filter="strips(downRight)">
                                      <p:cBhvr>
                                        <p:cTn id="7" dur="1000"/>
                                        <p:tgtEl>
                                          <p:spTgt spid="37"/>
                                        </p:tgtEl>
                                      </p:cBhvr>
                                    </p:animEffect>
                                  </p:childTnLst>
                                </p:cTn>
                              </p:par>
                              <p:par>
                                <p:cTn id="8" presetID="18" presetClass="entr" presetSubtype="6" fill="hold" nodeType="withEffect">
                                  <p:stCondLst>
                                    <p:cond delay="1000"/>
                                  </p:stCondLst>
                                  <p:childTnLst>
                                    <p:set>
                                      <p:cBhvr>
                                        <p:cTn id="9" dur="1" fill="hold">
                                          <p:stCondLst>
                                            <p:cond delay="0"/>
                                          </p:stCondLst>
                                        </p:cTn>
                                        <p:tgtEl>
                                          <p:spTgt spid="38"/>
                                        </p:tgtEl>
                                        <p:attrNameLst>
                                          <p:attrName>style.visibility</p:attrName>
                                        </p:attrNameLst>
                                      </p:cBhvr>
                                      <p:to>
                                        <p:strVal val="visible"/>
                                      </p:to>
                                    </p:set>
                                    <p:animEffect transition="in" filter="strips(downRight)">
                                      <p:cBhvr>
                                        <p:cTn id="10" dur="1000"/>
                                        <p:tgtEl>
                                          <p:spTgt spid="38"/>
                                        </p:tgtEl>
                                      </p:cBhvr>
                                    </p:animEffect>
                                  </p:childTnLst>
                                </p:cTn>
                              </p:par>
                            </p:childTnLst>
                          </p:cTn>
                        </p:par>
                        <p:par>
                          <p:cTn id="11" fill="hold">
                            <p:stCondLst>
                              <p:cond delay="2000"/>
                            </p:stCondLst>
                            <p:childTnLst>
                              <p:par>
                                <p:cTn id="12" presetID="22" presetClass="entr" presetSubtype="4"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1000"/>
                                        <p:tgtEl>
                                          <p:spTgt spid="8"/>
                                        </p:tgtEl>
                                      </p:cBhvr>
                                    </p:animEffect>
                                  </p:childTnLst>
                                </p:cTn>
                              </p:par>
                            </p:childTnLst>
                          </p:cTn>
                        </p:par>
                        <p:par>
                          <p:cTn id="15" fill="hold">
                            <p:stCondLst>
                              <p:cond delay="3000"/>
                            </p:stCondLst>
                            <p:childTnLst>
                              <p:par>
                                <p:cTn id="16" presetID="22" presetClass="entr" presetSubtype="8"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3"/>
          <p:cNvSpPr>
            <a:spLocks noGrp="1" noChangeArrowheads="1"/>
          </p:cNvSpPr>
          <p:nvPr>
            <p:ph type="title"/>
          </p:nvPr>
        </p:nvSpPr>
        <p:spPr/>
        <p:txBody>
          <a:bodyPr/>
          <a:lstStyle/>
          <a:p>
            <a:r>
              <a:rPr lang="en-US" smtClean="0">
                <a:latin typeface="Arial" charset="0"/>
                <a:ea typeface="MS PGothic" pitchFamily="34" charset="-128"/>
                <a:cs typeface="Arial" charset="0"/>
              </a:rPr>
              <a:t>Sensitivity Analysis</a:t>
            </a:r>
          </a:p>
        </p:txBody>
      </p:sp>
      <p:sp>
        <p:nvSpPr>
          <p:cNvPr id="114690" name="Content Placeholder 1"/>
          <p:cNvSpPr>
            <a:spLocks noGrp="1"/>
          </p:cNvSpPr>
          <p:nvPr>
            <p:ph idx="1"/>
          </p:nvPr>
        </p:nvSpPr>
        <p:spPr>
          <a:xfrm>
            <a:off x="673100" y="1320800"/>
            <a:ext cx="7823200" cy="1460500"/>
          </a:xfrm>
        </p:spPr>
        <p:txBody>
          <a:bodyPr/>
          <a:lstStyle/>
          <a:p>
            <a:r>
              <a:rPr lang="en-US" sz="2400" b="1" smtClean="0">
                <a:solidFill>
                  <a:srgbClr val="086B97"/>
                </a:solidFill>
                <a:latin typeface="Arial" charset="0"/>
                <a:cs typeface="Arial" charset="0"/>
              </a:rPr>
              <a:t>Changes in Resources or RHS Values</a:t>
            </a:r>
          </a:p>
          <a:p>
            <a:r>
              <a:rPr lang="en-US" sz="2400" b="1" smtClean="0">
                <a:latin typeface="Arial" charset="0"/>
                <a:cs typeface="Arial" charset="0"/>
              </a:rPr>
              <a:t>Right-Hand-Side Ranging</a:t>
            </a:r>
            <a:endParaRPr lang="en-US" sz="2400" smtClean="0">
              <a:latin typeface="Arial" charset="0"/>
              <a:cs typeface="Arial" charset="0"/>
            </a:endParaRPr>
          </a:p>
          <a:p>
            <a:pPr lvl="1"/>
            <a:r>
              <a:rPr lang="en-US" sz="2000" smtClean="0">
                <a:latin typeface="Arial" charset="0"/>
                <a:cs typeface="Arial" charset="0"/>
              </a:rPr>
              <a:t>The range over which shadow prices remain valid</a:t>
            </a:r>
          </a:p>
        </p:txBody>
      </p:sp>
      <p:sp>
        <p:nvSpPr>
          <p:cNvPr id="34" name="Date Placeholder 3"/>
          <p:cNvSpPr>
            <a:spLocks noGrp="1"/>
          </p:cNvSpPr>
          <p:nvPr>
            <p:ph type="dt" sz="quarter" idx="10"/>
          </p:nvPr>
        </p:nvSpPr>
        <p:spPr/>
        <p:txBody>
          <a:bodyPr/>
          <a:lstStyle/>
          <a:p>
            <a:pPr>
              <a:defRPr/>
            </a:pPr>
            <a:r>
              <a:rPr lang="en-US"/>
              <a:t>Copyright ©2015 Pearson Education, Inc.</a:t>
            </a:r>
          </a:p>
        </p:txBody>
      </p:sp>
      <p:sp>
        <p:nvSpPr>
          <p:cNvPr id="36" name="Slide Number Placeholder 9"/>
          <p:cNvSpPr>
            <a:spLocks noGrp="1"/>
          </p:cNvSpPr>
          <p:nvPr>
            <p:ph type="sldNum" sz="quarter" idx="11"/>
          </p:nvPr>
        </p:nvSpPr>
        <p:spPr/>
        <p:txBody>
          <a:bodyPr/>
          <a:lstStyle/>
          <a:p>
            <a:pPr>
              <a:defRPr/>
            </a:pPr>
            <a:r>
              <a:rPr lang="en-US"/>
              <a:t>7</a:t>
            </a:r>
            <a:r>
              <a:rPr lang="en-US"/>
              <a:t> – </a:t>
            </a:r>
            <a:fld id="{E2BBECFE-5D04-410B-A344-408705DDC0BA}" type="slidenum">
              <a:rPr lang="en-US"/>
              <a:pPr>
                <a:defRPr/>
              </a:pPr>
              <a:t>83</a:t>
            </a:fld>
            <a:endParaRPr lang="en-US"/>
          </a:p>
        </p:txBody>
      </p:sp>
      <p:graphicFrame>
        <p:nvGraphicFramePr>
          <p:cNvPr id="3" name="Table 2"/>
          <p:cNvGraphicFramePr>
            <a:graphicFrameLocks noGrp="1"/>
          </p:cNvGraphicFramePr>
          <p:nvPr/>
        </p:nvGraphicFramePr>
        <p:xfrm>
          <a:off x="1536700" y="2705100"/>
          <a:ext cx="6096000" cy="1112838"/>
        </p:xfrm>
        <a:graphic>
          <a:graphicData uri="http://schemas.openxmlformats.org/drawingml/2006/table">
            <a:tbl>
              <a:tblPr firstRow="1" bandRow="1">
                <a:tableStyleId>{69012ECD-51FC-41F1-AA8D-1B2483CD663E}</a:tableStyleId>
              </a:tblPr>
              <a:tblGrid>
                <a:gridCol w="2032000"/>
                <a:gridCol w="2032000"/>
                <a:gridCol w="2032000"/>
              </a:tblGrid>
              <a:tr h="370840">
                <a:tc>
                  <a:txBody>
                    <a:bodyPr/>
                    <a:lstStyle/>
                    <a:p>
                      <a:pPr algn="ctr"/>
                      <a:r>
                        <a:rPr lang="en-US" dirty="0" smtClean="0"/>
                        <a:t>QUANTITY</a:t>
                      </a:r>
                      <a:endParaRPr lang="en-US" dirty="0"/>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i="1" dirty="0" smtClean="0"/>
                        <a:t>S</a:t>
                      </a:r>
                      <a:r>
                        <a:rPr lang="en-US" baseline="-25000" dirty="0" smtClean="0"/>
                        <a:t>1</a:t>
                      </a:r>
                      <a:endParaRPr lang="en-US" dirty="0"/>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RATIO</a:t>
                      </a:r>
                      <a:endParaRPr lang="en-US" dirty="0"/>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dirty="0" smtClean="0"/>
                        <a:t>20</a:t>
                      </a:r>
                      <a:endParaRPr lang="en-US" dirty="0"/>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0.25</a:t>
                      </a:r>
                      <a:endParaRPr lang="en-US" dirty="0"/>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20/0.25 = 80</a:t>
                      </a:r>
                      <a:endParaRPr lang="en-US" dirty="0"/>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t>40</a:t>
                      </a:r>
                      <a:endParaRPr lang="en-US" dirty="0"/>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–0.25</a:t>
                      </a:r>
                      <a:endParaRPr lang="en-US" dirty="0"/>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40/–0.25 = –160</a:t>
                      </a:r>
                      <a:endParaRPr lang="en-US" dirty="0"/>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5" name="Group 4"/>
          <p:cNvGrpSpPr>
            <a:grpSpLocks/>
          </p:cNvGrpSpPr>
          <p:nvPr/>
        </p:nvGrpSpPr>
        <p:grpSpPr bwMode="auto">
          <a:xfrm>
            <a:off x="635000" y="4013200"/>
            <a:ext cx="8077200" cy="1058863"/>
            <a:chOff x="635000" y="4013201"/>
            <a:chExt cx="8077200" cy="1058107"/>
          </a:xfrm>
        </p:grpSpPr>
        <p:sp>
          <p:nvSpPr>
            <p:cNvPr id="114718" name="Content Placeholder 1"/>
            <p:cNvSpPr txBox="1">
              <a:spLocks/>
            </p:cNvSpPr>
            <p:nvPr/>
          </p:nvSpPr>
          <p:spPr bwMode="auto">
            <a:xfrm>
              <a:off x="673100" y="4013201"/>
              <a:ext cx="7823200" cy="393699"/>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000">
                  <a:solidFill>
                    <a:srgbClr val="000000"/>
                  </a:solidFill>
                </a:rPr>
                <a:t>Solution mix variables if the RHS is changed</a:t>
              </a:r>
            </a:p>
          </p:txBody>
        </p:sp>
        <p:sp>
          <p:nvSpPr>
            <p:cNvPr id="114719" name="TextBox 3"/>
            <p:cNvSpPr txBox="1">
              <a:spLocks noChangeArrowheads="1"/>
            </p:cNvSpPr>
            <p:nvPr/>
          </p:nvSpPr>
          <p:spPr bwMode="auto">
            <a:xfrm>
              <a:off x="635000" y="4394200"/>
              <a:ext cx="8077200" cy="677108"/>
            </a:xfrm>
            <a:prstGeom prst="rect">
              <a:avLst/>
            </a:prstGeom>
            <a:noFill/>
            <a:ln w="9525">
              <a:noFill/>
              <a:miter lim="800000"/>
              <a:headEnd/>
              <a:tailEnd/>
            </a:ln>
          </p:spPr>
          <p:txBody>
            <a:bodyPr>
              <a:spAutoFit/>
            </a:bodyPr>
            <a:lstStyle/>
            <a:p>
              <a:pPr marL="0" lvl="1"/>
              <a:r>
                <a:rPr lang="en-US" sz="2000">
                  <a:solidFill>
                    <a:srgbClr val="000000"/>
                  </a:solidFill>
                </a:rPr>
                <a:t>New quantity = Original quantity + (Substitution rate)(Change in RHS)</a:t>
              </a:r>
            </a:p>
            <a:p>
              <a:endParaRPr lang="en-US"/>
            </a:p>
          </p:txBody>
        </p:sp>
      </p:grpSp>
      <p:graphicFrame>
        <p:nvGraphicFramePr>
          <p:cNvPr id="14" name="Table 13"/>
          <p:cNvGraphicFramePr>
            <a:graphicFrameLocks noGrp="1"/>
          </p:cNvGraphicFramePr>
          <p:nvPr/>
        </p:nvGraphicFramePr>
        <p:xfrm>
          <a:off x="1104900" y="5122863"/>
          <a:ext cx="6959600" cy="1111250"/>
        </p:xfrm>
        <a:graphic>
          <a:graphicData uri="http://schemas.openxmlformats.org/drawingml/2006/table">
            <a:tbl>
              <a:tblPr firstRow="1" bandRow="1">
                <a:tableStyleId>{69012ECD-51FC-41F1-AA8D-1B2483CD663E}</a:tableStyleId>
              </a:tblPr>
              <a:tblGrid>
                <a:gridCol w="2641601"/>
                <a:gridCol w="1231900"/>
                <a:gridCol w="3086100"/>
              </a:tblGrid>
              <a:tr h="370840">
                <a:tc>
                  <a:txBody>
                    <a:bodyPr/>
                    <a:lstStyle/>
                    <a:p>
                      <a:pPr algn="ctr"/>
                      <a:r>
                        <a:rPr lang="en-US" dirty="0" smtClean="0"/>
                        <a:t>ORIGINAL QUANTITY</a:t>
                      </a:r>
                      <a:endParaRPr lang="en-US" dirty="0"/>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i="1" dirty="0" smtClean="0"/>
                        <a:t>S</a:t>
                      </a:r>
                      <a:r>
                        <a:rPr lang="en-US" baseline="-25000" dirty="0" smtClean="0"/>
                        <a:t>1</a:t>
                      </a:r>
                      <a:endParaRPr lang="en-US" dirty="0"/>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NEW QUANTITY</a:t>
                      </a:r>
                      <a:endParaRPr lang="en-US" dirty="0"/>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dirty="0" smtClean="0"/>
                        <a:t>20</a:t>
                      </a:r>
                      <a:endParaRPr lang="en-US" dirty="0"/>
                    </a:p>
                  </a:txBody>
                  <a:tcPr>
                    <a:lnL w="9525" cap="flat" cmpd="sng" algn="ctr">
                      <a:noFill/>
                      <a:prstDash val="solid"/>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0.25</a:t>
                      </a:r>
                      <a:endParaRPr lang="en-US" dirty="0"/>
                    </a:p>
                  </a:txBody>
                  <a:tcPr>
                    <a:lnL>
                      <a:noFill/>
                    </a:lnL>
                    <a:lnR>
                      <a:noFill/>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dirty="0" smtClean="0"/>
                        <a:t>20 + (0.25)(12) = 23</a:t>
                      </a:r>
                      <a:endParaRPr lang="en-US" dirty="0"/>
                    </a:p>
                  </a:txBody>
                  <a:tcPr>
                    <a:lnL>
                      <a:noFill/>
                    </a:lnL>
                    <a:lnR w="9525" cap="flat" cmpd="sng" algn="ctr">
                      <a:noFill/>
                      <a:prstDash val="solid"/>
                    </a:lnR>
                    <a:lnT w="19050" cap="flat" cmpd="sng" algn="ctr">
                      <a:solidFill>
                        <a:scrgbClr r="0" g="0" b="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370840">
                <a:tc>
                  <a:txBody>
                    <a:bodyPr/>
                    <a:lstStyle/>
                    <a:p>
                      <a:pPr algn="ctr"/>
                      <a:r>
                        <a:rPr lang="en-US" dirty="0" smtClean="0"/>
                        <a:t>40</a:t>
                      </a:r>
                      <a:endParaRPr lang="en-US" dirty="0"/>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–0.25</a:t>
                      </a:r>
                      <a:endParaRPr lang="en-US" dirty="0"/>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40 + (–0.25)(12) = 37</a:t>
                      </a:r>
                      <a:endParaRPr lang="en-US" dirty="0"/>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strips(downRight)">
                                      <p:cBhvr>
                                        <p:cTn id="11" dur="1000"/>
                                        <p:tgtEl>
                                          <p:spTgt spid="5"/>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1"/>
          <p:cNvSpPr>
            <a:spLocks noGrp="1"/>
          </p:cNvSpPr>
          <p:nvPr>
            <p:ph type="title"/>
          </p:nvPr>
        </p:nvSpPr>
        <p:spPr/>
        <p:txBody>
          <a:bodyPr/>
          <a:lstStyle/>
          <a:p>
            <a:r>
              <a:rPr lang="en-US" smtClean="0">
                <a:latin typeface="Arial" charset="0"/>
                <a:cs typeface="Arial" charset="0"/>
              </a:rPr>
              <a:t>The Dual</a:t>
            </a:r>
          </a:p>
        </p:txBody>
      </p:sp>
      <p:sp>
        <p:nvSpPr>
          <p:cNvPr id="115714" name="Content Placeholder 2"/>
          <p:cNvSpPr>
            <a:spLocks noGrp="1"/>
          </p:cNvSpPr>
          <p:nvPr>
            <p:ph idx="1"/>
          </p:nvPr>
        </p:nvSpPr>
        <p:spPr/>
        <p:txBody>
          <a:bodyPr/>
          <a:lstStyle/>
          <a:p>
            <a:r>
              <a:rPr lang="en-US" smtClean="0">
                <a:latin typeface="Arial" charset="0"/>
                <a:cs typeface="Arial" charset="0"/>
              </a:rPr>
              <a:t>Every primal LP problem has a dual</a:t>
            </a:r>
          </a:p>
          <a:p>
            <a:pPr lvl="1"/>
            <a:r>
              <a:rPr lang="en-US" smtClean="0">
                <a:latin typeface="Arial" charset="0"/>
                <a:cs typeface="Arial" charset="0"/>
              </a:rPr>
              <a:t>Second way of stating the same problem</a:t>
            </a:r>
          </a:p>
          <a:p>
            <a:pPr lvl="1"/>
            <a:r>
              <a:rPr lang="en-US" smtClean="0">
                <a:latin typeface="Arial" charset="0"/>
                <a:cs typeface="Arial" charset="0"/>
              </a:rPr>
              <a:t>Contains economic information useful to management</a:t>
            </a:r>
          </a:p>
          <a:p>
            <a:pPr lvl="1"/>
            <a:r>
              <a:rPr lang="en-US" smtClean="0">
                <a:latin typeface="Arial" charset="0"/>
                <a:cs typeface="Arial" charset="0"/>
              </a:rPr>
              <a:t>May be easier to solve </a:t>
            </a:r>
          </a:p>
          <a:p>
            <a:endParaRPr lang="en-US"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658E2FAF-A9E4-4EA2-8D19-FBBBE19D878F}" type="slidenum">
              <a:rPr lang="en-US"/>
              <a:pPr>
                <a:defRPr/>
              </a:pPr>
              <a:t>84</a:t>
            </a:fld>
            <a:endParaRPr lang="en-US"/>
          </a:p>
        </p:txBody>
      </p:sp>
    </p:spTree>
  </p:cSld>
  <p:clrMapOvr>
    <a:masterClrMapping/>
  </p:clrMapOvr>
  <p:transition spd="slow">
    <p:pull dir="lu"/>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p:txBody>
          <a:bodyPr/>
          <a:lstStyle/>
          <a:p>
            <a:r>
              <a:rPr lang="en-US" smtClean="0">
                <a:latin typeface="Arial" charset="0"/>
                <a:cs typeface="Arial" charset="0"/>
              </a:rPr>
              <a:t>The Dual</a:t>
            </a:r>
          </a:p>
        </p:txBody>
      </p:sp>
      <p:sp>
        <p:nvSpPr>
          <p:cNvPr id="116738" name="Content Placeholder 2"/>
          <p:cNvSpPr>
            <a:spLocks noGrp="1"/>
          </p:cNvSpPr>
          <p:nvPr>
            <p:ph idx="1"/>
          </p:nvPr>
        </p:nvSpPr>
        <p:spPr>
          <a:xfrm>
            <a:off x="673100" y="1600200"/>
            <a:ext cx="7823200" cy="533400"/>
          </a:xfrm>
        </p:spPr>
        <p:txBody>
          <a:bodyPr/>
          <a:lstStyle/>
          <a:p>
            <a:r>
              <a:rPr lang="en-US" sz="2400" b="1" smtClean="0">
                <a:latin typeface="Arial" charset="0"/>
                <a:cs typeface="Arial" charset="0"/>
              </a:rPr>
              <a:t>Primal-dual relationship</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F5948C2A-C81C-4CDF-89DD-824003C1487E}" type="slidenum">
              <a:rPr lang="en-US"/>
              <a:pPr>
                <a:defRPr/>
              </a:pPr>
              <a:t>85</a:t>
            </a:fld>
            <a:endParaRPr lang="en-US"/>
          </a:p>
        </p:txBody>
      </p:sp>
      <p:graphicFrame>
        <p:nvGraphicFramePr>
          <p:cNvPr id="6" name="Table 5"/>
          <p:cNvGraphicFramePr>
            <a:graphicFrameLocks noGrp="1"/>
          </p:cNvGraphicFramePr>
          <p:nvPr/>
        </p:nvGraphicFramePr>
        <p:xfrm>
          <a:off x="1055688" y="2216150"/>
          <a:ext cx="7288212" cy="1535113"/>
        </p:xfrm>
        <a:graphic>
          <a:graphicData uri="http://schemas.openxmlformats.org/drawingml/2006/table">
            <a:tbl>
              <a:tblPr firstRow="1" bandRow="1">
                <a:tableStyleId>{2D5ABB26-0587-4C30-8999-92F81FD0307C}</a:tableStyleId>
              </a:tblPr>
              <a:tblGrid>
                <a:gridCol w="1826987"/>
                <a:gridCol w="812800"/>
                <a:gridCol w="1028700"/>
                <a:gridCol w="660400"/>
                <a:gridCol w="2959100"/>
              </a:tblGrid>
              <a:tr h="190817">
                <a:tc>
                  <a:txBody>
                    <a:bodyPr/>
                    <a:lstStyle/>
                    <a:p>
                      <a:pPr>
                        <a:lnSpc>
                          <a:spcPct val="80000"/>
                        </a:lnSpc>
                      </a:pPr>
                      <a:r>
                        <a:rPr lang="en-US" sz="1600" dirty="0" smtClean="0">
                          <a:latin typeface="Arial"/>
                          <a:cs typeface="Arial"/>
                        </a:rPr>
                        <a:t>Maximize profit =</a:t>
                      </a:r>
                      <a:endParaRPr lang="en-US" sz="1600" dirty="0">
                        <a:latin typeface="Arial"/>
                        <a:cs typeface="Arial"/>
                      </a:endParaRPr>
                    </a:p>
                  </a:txBody>
                  <a:tcPr/>
                </a:tc>
                <a:tc>
                  <a:txBody>
                    <a:bodyPr/>
                    <a:lstStyle/>
                    <a:p>
                      <a:pPr algn="r">
                        <a:lnSpc>
                          <a:spcPct val="80000"/>
                        </a:lnSpc>
                      </a:pPr>
                      <a:r>
                        <a:rPr lang="en-US" sz="1600" dirty="0" smtClean="0">
                          <a:latin typeface="Arial"/>
                          <a:cs typeface="Arial"/>
                        </a:rPr>
                        <a:t>$50</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lnSpc>
                          <a:spcPct val="80000"/>
                        </a:lnSpc>
                      </a:pPr>
                      <a:r>
                        <a:rPr lang="en-US" sz="1600" dirty="0" smtClean="0">
                          <a:latin typeface="Arial"/>
                          <a:cs typeface="Arial"/>
                        </a:rPr>
                        <a:t>+ $120</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nSpc>
                          <a:spcPct val="80000"/>
                        </a:lnSpc>
                      </a:pPr>
                      <a:endParaRPr lang="en-US" sz="1600" dirty="0">
                        <a:latin typeface="Arial"/>
                        <a:cs typeface="Arial"/>
                      </a:endParaRPr>
                    </a:p>
                  </a:txBody>
                  <a:tcPr/>
                </a:tc>
                <a:tc>
                  <a:txBody>
                    <a:bodyPr/>
                    <a:lstStyle/>
                    <a:p>
                      <a:pPr>
                        <a:lnSpc>
                          <a:spcPct val="80000"/>
                        </a:lnSpc>
                      </a:pPr>
                      <a:endParaRPr lang="en-US" sz="1600" dirty="0">
                        <a:latin typeface="Arial"/>
                        <a:cs typeface="Arial"/>
                      </a:endParaRPr>
                    </a:p>
                  </a:txBody>
                  <a:tcPr/>
                </a:tc>
              </a:tr>
              <a:tr h="190817">
                <a:tc>
                  <a:txBody>
                    <a:bodyPr/>
                    <a:lstStyle/>
                    <a:p>
                      <a:pPr>
                        <a:lnSpc>
                          <a:spcPct val="80000"/>
                        </a:lnSpc>
                      </a:pPr>
                      <a:r>
                        <a:rPr lang="en-US" sz="1600" dirty="0" smtClean="0">
                          <a:latin typeface="Arial"/>
                          <a:cs typeface="Arial"/>
                        </a:rPr>
                        <a:t>subject to</a:t>
                      </a:r>
                      <a:endParaRPr lang="en-US" sz="1600" dirty="0">
                        <a:latin typeface="Arial"/>
                        <a:cs typeface="Arial"/>
                      </a:endParaRPr>
                    </a:p>
                  </a:txBody>
                  <a:tcPr/>
                </a:tc>
                <a:tc>
                  <a:txBody>
                    <a:bodyPr/>
                    <a:lstStyle/>
                    <a:p>
                      <a:pPr algn="r">
                        <a:lnSpc>
                          <a:spcPct val="80000"/>
                        </a:lnSpc>
                      </a:pPr>
                      <a:r>
                        <a:rPr lang="en-US" sz="1600" i="0" dirty="0" smtClean="0">
                          <a:latin typeface="Arial"/>
                          <a:cs typeface="Arial"/>
                        </a:rPr>
                        <a:t>2</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lnSpc>
                          <a:spcPct val="80000"/>
                        </a:lnSpc>
                      </a:pPr>
                      <a:r>
                        <a:rPr lang="en-US" sz="1600" dirty="0" smtClean="0">
                          <a:latin typeface="Arial"/>
                          <a:cs typeface="Arial"/>
                        </a:rPr>
                        <a:t>+ 4</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nSpc>
                          <a:spcPct val="80000"/>
                        </a:lnSpc>
                      </a:pPr>
                      <a:r>
                        <a:rPr lang="en-US" sz="1600" dirty="0" smtClean="0">
                          <a:latin typeface="Arial"/>
                          <a:cs typeface="Arial"/>
                        </a:rPr>
                        <a:t>≤ 80</a:t>
                      </a:r>
                      <a:endParaRPr lang="en-US" sz="1600" dirty="0">
                        <a:latin typeface="Arial"/>
                        <a:cs typeface="Arial"/>
                      </a:endParaRPr>
                    </a:p>
                  </a:txBody>
                  <a:tcPr/>
                </a:tc>
                <a:tc>
                  <a:txBody>
                    <a:bodyPr/>
                    <a:lstStyle/>
                    <a:p>
                      <a:pPr>
                        <a:lnSpc>
                          <a:spcPct val="80000"/>
                        </a:lnSpc>
                      </a:pPr>
                      <a:r>
                        <a:rPr lang="en-US" sz="1600" dirty="0" smtClean="0">
                          <a:latin typeface="Arial"/>
                          <a:cs typeface="Arial"/>
                        </a:rPr>
                        <a:t>(hours of electricians’ time available)</a:t>
                      </a:r>
                    </a:p>
                  </a:txBody>
                  <a:tcPr/>
                </a:tc>
              </a:tr>
              <a:tr h="190817">
                <a:tc>
                  <a:txBody>
                    <a:bodyPr/>
                    <a:lstStyle/>
                    <a:p>
                      <a:pPr>
                        <a:lnSpc>
                          <a:spcPct val="80000"/>
                        </a:lnSpc>
                      </a:pPr>
                      <a:endParaRPr lang="en-US" sz="1600" dirty="0">
                        <a:latin typeface="Arial"/>
                        <a:cs typeface="Arial"/>
                      </a:endParaRPr>
                    </a:p>
                  </a:txBody>
                  <a:tcPr/>
                </a:tc>
                <a:tc>
                  <a:txBody>
                    <a:bodyPr/>
                    <a:lstStyle/>
                    <a:p>
                      <a:pPr algn="r">
                        <a:lnSpc>
                          <a:spcPct val="80000"/>
                        </a:lnSpc>
                      </a:pPr>
                      <a:r>
                        <a:rPr lang="en-US" sz="1600" dirty="0" smtClean="0">
                          <a:latin typeface="Arial"/>
                          <a:cs typeface="Arial"/>
                        </a:rPr>
                        <a:t>3</a:t>
                      </a:r>
                      <a:r>
                        <a:rPr lang="en-US" sz="1600" i="1" dirty="0" smtClean="0">
                          <a:latin typeface="Arial"/>
                          <a:cs typeface="Arial"/>
                        </a:rPr>
                        <a:t>X</a:t>
                      </a:r>
                      <a:r>
                        <a:rPr lang="en-US" sz="1600" baseline="-25000" dirty="0" smtClean="0">
                          <a:latin typeface="Arial"/>
                          <a:cs typeface="Arial"/>
                        </a:rPr>
                        <a:t>1</a:t>
                      </a:r>
                      <a:endParaRPr lang="en-US" sz="1600" dirty="0">
                        <a:latin typeface="Arial"/>
                        <a:cs typeface="Arial"/>
                      </a:endParaRPr>
                    </a:p>
                  </a:txBody>
                  <a:tcPr/>
                </a:tc>
                <a:tc>
                  <a:txBody>
                    <a:bodyPr/>
                    <a:lstStyle/>
                    <a:p>
                      <a:pPr algn="r">
                        <a:lnSpc>
                          <a:spcPct val="80000"/>
                        </a:lnSpc>
                      </a:pPr>
                      <a:r>
                        <a:rPr lang="en-US" sz="1600" i="0" dirty="0" smtClean="0">
                          <a:latin typeface="Arial"/>
                          <a:cs typeface="Arial"/>
                        </a:rPr>
                        <a:t>+ 1</a:t>
                      </a:r>
                      <a:r>
                        <a:rPr lang="en-US" sz="1600" i="1"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nSpc>
                          <a:spcPct val="80000"/>
                        </a:lnSpc>
                      </a:pPr>
                      <a:r>
                        <a:rPr lang="en-US" sz="1600" dirty="0" smtClean="0">
                          <a:latin typeface="Arial"/>
                          <a:cs typeface="Arial"/>
                        </a:rPr>
                        <a:t>≤ 60</a:t>
                      </a:r>
                      <a:endParaRPr lang="en-US" sz="1600" dirty="0">
                        <a:latin typeface="Arial"/>
                        <a:cs typeface="Arial"/>
                      </a:endParaRPr>
                    </a:p>
                  </a:txBody>
                  <a:tcPr/>
                </a:tc>
                <a:tc>
                  <a:txBody>
                    <a:bodyPr/>
                    <a:lstStyle/>
                    <a:p>
                      <a:pPr>
                        <a:lnSpc>
                          <a:spcPct val="80000"/>
                        </a:lnSpc>
                      </a:pPr>
                      <a:r>
                        <a:rPr lang="en-US" sz="1600" dirty="0" smtClean="0">
                          <a:latin typeface="Arial"/>
                          <a:cs typeface="Arial"/>
                        </a:rPr>
                        <a:t>(hours of audio technicians’ time available)</a:t>
                      </a:r>
                    </a:p>
                  </a:txBody>
                  <a:tcPr/>
                </a:tc>
              </a:tr>
              <a:tr h="190817">
                <a:tc>
                  <a:txBody>
                    <a:bodyPr/>
                    <a:lstStyle/>
                    <a:p>
                      <a:pPr>
                        <a:lnSpc>
                          <a:spcPct val="80000"/>
                        </a:lnSpc>
                      </a:pPr>
                      <a:endParaRPr lang="en-US" sz="1600" dirty="0">
                        <a:latin typeface="Arial"/>
                        <a:cs typeface="Arial"/>
                      </a:endParaRPr>
                    </a:p>
                  </a:txBody>
                  <a:tcPr/>
                </a:tc>
                <a:tc>
                  <a:txBody>
                    <a:bodyPr/>
                    <a:lstStyle/>
                    <a:p>
                      <a:pPr algn="r">
                        <a:lnSpc>
                          <a:spcPct val="80000"/>
                        </a:lnSpc>
                      </a:pPr>
                      <a:endParaRPr lang="en-US" sz="1600" dirty="0">
                        <a:latin typeface="Arial"/>
                        <a:cs typeface="Arial"/>
                      </a:endParaRPr>
                    </a:p>
                  </a:txBody>
                  <a:tcPr/>
                </a:tc>
                <a:tc>
                  <a:txBody>
                    <a:bodyPr/>
                    <a:lstStyle/>
                    <a:p>
                      <a:pPr algn="r">
                        <a:lnSpc>
                          <a:spcPct val="80000"/>
                        </a:lnSpc>
                      </a:pPr>
                      <a:r>
                        <a:rPr lang="en-US" sz="1600" i="1" dirty="0" smtClean="0">
                          <a:latin typeface="Arial"/>
                          <a:cs typeface="Arial"/>
                        </a:rPr>
                        <a:t>X</a:t>
                      </a:r>
                      <a:r>
                        <a:rPr lang="en-US" sz="1600" baseline="-25000" dirty="0" smtClean="0">
                          <a:latin typeface="Arial"/>
                          <a:cs typeface="Arial"/>
                        </a:rPr>
                        <a:t>1</a:t>
                      </a:r>
                      <a:r>
                        <a:rPr lang="en-US" sz="1600" baseline="0" dirty="0" smtClean="0">
                          <a:latin typeface="Arial"/>
                          <a:cs typeface="Arial"/>
                        </a:rPr>
                        <a:t>, </a:t>
                      </a:r>
                      <a:r>
                        <a:rPr lang="en-US" sz="1600" i="1" baseline="0" dirty="0" smtClean="0">
                          <a:latin typeface="Arial"/>
                          <a:cs typeface="Arial"/>
                        </a:rPr>
                        <a:t>X</a:t>
                      </a:r>
                      <a:r>
                        <a:rPr lang="en-US" sz="1600" baseline="-25000" dirty="0" smtClean="0">
                          <a:latin typeface="Arial"/>
                          <a:cs typeface="Arial"/>
                        </a:rPr>
                        <a:t>2</a:t>
                      </a:r>
                      <a:endParaRPr lang="en-US" sz="1600" dirty="0">
                        <a:latin typeface="Arial"/>
                        <a:cs typeface="Arial"/>
                      </a:endParaRPr>
                    </a:p>
                  </a:txBody>
                  <a:tcPr/>
                </a:tc>
                <a:tc>
                  <a:txBody>
                    <a:bodyPr/>
                    <a:lstStyle/>
                    <a:p>
                      <a:pPr>
                        <a:lnSpc>
                          <a:spcPct val="80000"/>
                        </a:lnSpc>
                      </a:pPr>
                      <a:r>
                        <a:rPr lang="en-US" sz="1600" dirty="0" smtClean="0">
                          <a:latin typeface="Arial"/>
                          <a:cs typeface="Arial"/>
                        </a:rPr>
                        <a:t>≥ 0</a:t>
                      </a:r>
                      <a:endParaRPr lang="en-US" sz="1600" dirty="0">
                        <a:latin typeface="Arial"/>
                        <a:cs typeface="Arial"/>
                      </a:endParaRPr>
                    </a:p>
                  </a:txBody>
                  <a:tcPr/>
                </a:tc>
                <a:tc>
                  <a:txBody>
                    <a:bodyPr/>
                    <a:lstStyle/>
                    <a:p>
                      <a:pPr>
                        <a:lnSpc>
                          <a:spcPct val="80000"/>
                        </a:lnSpc>
                      </a:pPr>
                      <a:endParaRPr lang="en-US" sz="1600" dirty="0">
                        <a:latin typeface="Arial"/>
                        <a:cs typeface="Arial"/>
                      </a:endParaRPr>
                    </a:p>
                  </a:txBody>
                  <a:tcPr/>
                </a:tc>
              </a:tr>
            </a:tbl>
          </a:graphicData>
        </a:graphic>
      </p:graphicFrame>
      <p:sp>
        <p:nvSpPr>
          <p:cNvPr id="7" name="Content Placeholder 2"/>
          <p:cNvSpPr txBox="1">
            <a:spLocks/>
          </p:cNvSpPr>
          <p:nvPr/>
        </p:nvSpPr>
        <p:spPr bwMode="auto">
          <a:xfrm>
            <a:off x="673100" y="4330700"/>
            <a:ext cx="7823200" cy="787400"/>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000"/>
              <a:t>Objective of the dual is to minimize the opportunity cost of not using the resources in an optimal manner</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p:txBody>
          <a:bodyPr/>
          <a:lstStyle/>
          <a:p>
            <a:r>
              <a:rPr lang="en-US" smtClean="0">
                <a:latin typeface="Arial" charset="0"/>
                <a:cs typeface="Arial" charset="0"/>
              </a:rPr>
              <a:t>The Dual</a:t>
            </a:r>
          </a:p>
        </p:txBody>
      </p:sp>
      <p:sp>
        <p:nvSpPr>
          <p:cNvPr id="3" name="Content Placeholder 2"/>
          <p:cNvSpPr>
            <a:spLocks noGrp="1"/>
          </p:cNvSpPr>
          <p:nvPr>
            <p:ph idx="1"/>
          </p:nvPr>
        </p:nvSpPr>
        <p:spPr>
          <a:xfrm>
            <a:off x="673100" y="1600200"/>
            <a:ext cx="8166100" cy="1244600"/>
          </a:xfrm>
        </p:spPr>
        <p:txBody>
          <a:bodyPr rtlCol="0">
            <a:normAutofit/>
          </a:bodyPr>
          <a:lstStyle/>
          <a:p>
            <a:pPr fontAlgn="auto">
              <a:spcBef>
                <a:spcPts val="0"/>
              </a:spcBef>
              <a:buFont typeface="Arial"/>
              <a:buChar char="•"/>
              <a:defRPr/>
            </a:pPr>
            <a:r>
              <a:rPr lang="en-US" sz="2400" b="1" dirty="0" smtClean="0"/>
              <a:t>Define new variables</a:t>
            </a:r>
          </a:p>
          <a:p>
            <a:pPr marL="901700" indent="-546100" fontAlgn="auto">
              <a:spcBef>
                <a:spcPts val="0"/>
              </a:spcBef>
              <a:buFont typeface="Arial"/>
              <a:buNone/>
              <a:defRPr/>
            </a:pPr>
            <a:r>
              <a:rPr lang="en-US" sz="2000" i="1" dirty="0" smtClean="0"/>
              <a:t>U</a:t>
            </a:r>
            <a:r>
              <a:rPr lang="en-US" sz="2000" baseline="-25000" dirty="0" smtClean="0"/>
              <a:t>1</a:t>
            </a:r>
            <a:r>
              <a:rPr lang="en-US" sz="2000" dirty="0" smtClean="0"/>
              <a:t> </a:t>
            </a:r>
            <a:r>
              <a:rPr lang="en-US" sz="2000" dirty="0"/>
              <a:t>= potential hourly contribution or worth of electrician </a:t>
            </a:r>
            <a:r>
              <a:rPr lang="en-US" sz="2000" dirty="0" smtClean="0"/>
              <a:t>time</a:t>
            </a:r>
          </a:p>
          <a:p>
            <a:pPr marL="901700" indent="-546100" fontAlgn="auto">
              <a:spcBef>
                <a:spcPts val="0"/>
              </a:spcBef>
              <a:buFont typeface="Arial"/>
              <a:buNone/>
              <a:defRPr/>
            </a:pPr>
            <a:r>
              <a:rPr lang="en-US" sz="2000" i="1" dirty="0" smtClean="0"/>
              <a:t>U</a:t>
            </a:r>
            <a:r>
              <a:rPr lang="en-US" sz="2000" baseline="-25000" dirty="0" smtClean="0"/>
              <a:t>2</a:t>
            </a:r>
            <a:r>
              <a:rPr lang="en-US" sz="2000" dirty="0" smtClean="0"/>
              <a:t> </a:t>
            </a:r>
            <a:r>
              <a:rPr lang="en-US" sz="2000" dirty="0"/>
              <a:t>= potential hourly contribution or worth of </a:t>
            </a:r>
            <a:r>
              <a:rPr lang="en-US" sz="2000" dirty="0" smtClean="0"/>
              <a:t>audio technician time</a:t>
            </a:r>
            <a:endParaRPr lang="en-US" sz="20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896D4D3F-7060-4A87-80FF-2E9C67B2752D}" type="slidenum">
              <a:rPr lang="en-US"/>
              <a:pPr>
                <a:defRPr/>
              </a:pPr>
              <a:t>86</a:t>
            </a:fld>
            <a:endParaRPr lang="en-US"/>
          </a:p>
        </p:txBody>
      </p:sp>
      <p:sp>
        <p:nvSpPr>
          <p:cNvPr id="9" name="Content Placeholder 2"/>
          <p:cNvSpPr txBox="1">
            <a:spLocks/>
          </p:cNvSpPr>
          <p:nvPr/>
        </p:nvSpPr>
        <p:spPr bwMode="auto">
          <a:xfrm>
            <a:off x="673100" y="2844800"/>
            <a:ext cx="7823200" cy="787400"/>
          </a:xfrm>
          <a:prstGeom prst="rect">
            <a:avLst/>
          </a:prstGeom>
          <a:noFill/>
          <a:ln w="9525">
            <a:noFill/>
            <a:miter lim="800000"/>
            <a:headEnd/>
            <a:tailEnd/>
          </a:ln>
        </p:spPr>
        <p:txBody>
          <a:bodyPr/>
          <a:lstStyle/>
          <a:p>
            <a:pPr marL="742950" lvl="1" indent="-285750">
              <a:lnSpc>
                <a:spcPct val="90000"/>
              </a:lnSpc>
              <a:spcAft>
                <a:spcPts val="600"/>
              </a:spcAft>
              <a:buFont typeface="Arial" charset="0"/>
              <a:buChar char="–"/>
            </a:pPr>
            <a:r>
              <a:rPr lang="en-US" sz="2000"/>
              <a:t>RHS quantities of the primal constraints become the dual’s objective function coefficients</a:t>
            </a:r>
          </a:p>
        </p:txBody>
      </p:sp>
      <p:sp>
        <p:nvSpPr>
          <p:cNvPr id="10" name="Content Placeholder 2"/>
          <p:cNvSpPr txBox="1">
            <a:spLocks/>
          </p:cNvSpPr>
          <p:nvPr/>
        </p:nvSpPr>
        <p:spPr bwMode="auto">
          <a:xfrm>
            <a:off x="2120900" y="3733800"/>
            <a:ext cx="4927600" cy="508000"/>
          </a:xfrm>
          <a:prstGeom prst="rect">
            <a:avLst/>
          </a:prstGeom>
          <a:noFill/>
          <a:ln w="9525">
            <a:noFill/>
            <a:miter lim="800000"/>
            <a:headEnd/>
            <a:tailEnd/>
          </a:ln>
        </p:spPr>
        <p:txBody>
          <a:bodyPr/>
          <a:lstStyle/>
          <a:p>
            <a:pPr marL="0" lvl="1">
              <a:lnSpc>
                <a:spcPct val="90000"/>
              </a:lnSpc>
              <a:spcAft>
                <a:spcPts val="600"/>
              </a:spcAft>
              <a:buFont typeface="Arial" charset="0"/>
              <a:buNone/>
            </a:pPr>
            <a:r>
              <a:rPr lang="en-US" sz="2000"/>
              <a:t>Minimize opportunity cost = 80</a:t>
            </a:r>
            <a:r>
              <a:rPr lang="en-US" sz="2000" i="1"/>
              <a:t>U</a:t>
            </a:r>
            <a:r>
              <a:rPr lang="en-US" sz="2000" baseline="-25000"/>
              <a:t>1</a:t>
            </a:r>
            <a:r>
              <a:rPr lang="en-US" sz="2000"/>
              <a:t> + 60</a:t>
            </a:r>
            <a:r>
              <a:rPr lang="en-US" sz="2000" i="1"/>
              <a:t>U</a:t>
            </a:r>
            <a:r>
              <a:rPr lang="en-US" sz="2000" baseline="-25000"/>
              <a:t>2</a:t>
            </a:r>
            <a:endParaRPr lang="en-US" sz="2000"/>
          </a:p>
        </p:txBody>
      </p:sp>
      <p:grpSp>
        <p:nvGrpSpPr>
          <p:cNvPr id="22" name="Group 21"/>
          <p:cNvGrpSpPr>
            <a:grpSpLocks/>
          </p:cNvGrpSpPr>
          <p:nvPr/>
        </p:nvGrpSpPr>
        <p:grpSpPr bwMode="auto">
          <a:xfrm>
            <a:off x="1739900" y="4351338"/>
            <a:ext cx="6121400" cy="1706562"/>
            <a:chOff x="1739900" y="4351869"/>
            <a:chExt cx="6121400" cy="1706031"/>
          </a:xfrm>
        </p:grpSpPr>
        <p:sp>
          <p:nvSpPr>
            <p:cNvPr id="117768" name="Content Placeholder 2"/>
            <p:cNvSpPr txBox="1">
              <a:spLocks/>
            </p:cNvSpPr>
            <p:nvPr/>
          </p:nvSpPr>
          <p:spPr bwMode="auto">
            <a:xfrm>
              <a:off x="1739900" y="4368801"/>
              <a:ext cx="6121400" cy="1689099"/>
            </a:xfrm>
            <a:prstGeom prst="rect">
              <a:avLst/>
            </a:prstGeom>
            <a:noFill/>
            <a:ln w="9525">
              <a:noFill/>
              <a:miter lim="800000"/>
              <a:headEnd/>
              <a:tailEnd/>
            </a:ln>
          </p:spPr>
          <p:txBody>
            <a:bodyPr/>
            <a:lstStyle/>
            <a:p>
              <a:pPr marL="2870200" lvl="1" indent="-2870200">
                <a:lnSpc>
                  <a:spcPct val="90000"/>
                </a:lnSpc>
                <a:spcAft>
                  <a:spcPts val="600"/>
                </a:spcAft>
                <a:buFont typeface="Arial" charset="0"/>
                <a:buNone/>
              </a:pPr>
              <a:r>
                <a:rPr lang="en-US" sz="2000"/>
                <a:t>2 </a:t>
              </a:r>
              <a:r>
                <a:rPr lang="en-US" sz="2000" i="1"/>
                <a:t>U</a:t>
              </a:r>
              <a:r>
                <a:rPr lang="en-US" sz="2000" baseline="-25000"/>
                <a:t>1</a:t>
              </a:r>
              <a:r>
                <a:rPr lang="en-US" sz="2000"/>
                <a:t> +  3 </a:t>
              </a:r>
              <a:r>
                <a:rPr lang="en-US" sz="2000" i="1"/>
                <a:t>U</a:t>
              </a:r>
              <a:r>
                <a:rPr lang="en-US" sz="2000" baseline="-25000"/>
                <a:t>2</a:t>
              </a:r>
              <a:r>
                <a:rPr lang="en-US" sz="2000"/>
                <a:t> ≥  50	Primal profit coefficients</a:t>
              </a:r>
            </a:p>
            <a:p>
              <a:pPr marL="2870200" lvl="1" indent="-2870200">
                <a:lnSpc>
                  <a:spcPct val="90000"/>
                </a:lnSpc>
                <a:spcAft>
                  <a:spcPts val="600"/>
                </a:spcAft>
                <a:buFont typeface="Arial" charset="0"/>
                <a:buNone/>
              </a:pPr>
              <a:r>
                <a:rPr lang="en-US" sz="2000"/>
                <a:t>4 </a:t>
              </a:r>
              <a:r>
                <a:rPr lang="en-US" sz="2000" i="1"/>
                <a:t>U</a:t>
              </a:r>
              <a:r>
                <a:rPr lang="en-US" sz="2000" baseline="-25000"/>
                <a:t>1</a:t>
              </a:r>
              <a:r>
                <a:rPr lang="en-US" sz="2000"/>
                <a:t> +  1 </a:t>
              </a:r>
              <a:r>
                <a:rPr lang="en-US" sz="2000" i="1"/>
                <a:t>U</a:t>
              </a:r>
              <a:r>
                <a:rPr lang="en-US" sz="2000" baseline="-25000"/>
                <a:t>2</a:t>
              </a:r>
              <a:r>
                <a:rPr lang="en-US" sz="2000"/>
                <a:t> ≥  120	Coefficients from the </a:t>
              </a:r>
              <a:br>
                <a:rPr lang="en-US" sz="2000"/>
              </a:br>
              <a:r>
                <a:rPr lang="en-US" sz="2000"/>
                <a:t>second primal constraint</a:t>
              </a:r>
            </a:p>
            <a:p>
              <a:pPr marL="2870200" lvl="1" indent="-2870200">
                <a:lnSpc>
                  <a:spcPct val="90000"/>
                </a:lnSpc>
                <a:spcAft>
                  <a:spcPts val="600"/>
                </a:spcAft>
                <a:buFont typeface="Arial" charset="0"/>
                <a:buNone/>
              </a:pPr>
              <a:r>
                <a:rPr lang="en-US" sz="2000"/>
                <a:t>	Coefficients from the </a:t>
              </a:r>
              <a:br>
                <a:rPr lang="en-US" sz="2000"/>
              </a:br>
              <a:r>
                <a:rPr lang="en-US" sz="2000"/>
                <a:t>first primal constraint</a:t>
              </a:r>
            </a:p>
          </p:txBody>
        </p:sp>
        <p:cxnSp>
          <p:nvCxnSpPr>
            <p:cNvPr id="13" name="Straight Arrow Connector 12"/>
            <p:cNvCxnSpPr/>
            <p:nvPr/>
          </p:nvCxnSpPr>
          <p:spPr>
            <a:xfrm>
              <a:off x="4076700" y="4547070"/>
              <a:ext cx="520700" cy="0"/>
            </a:xfrm>
            <a:prstGeom prst="straightConnector1">
              <a:avLst/>
            </a:pr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Freeform 14"/>
            <p:cNvSpPr/>
            <p:nvPr/>
          </p:nvSpPr>
          <p:spPr>
            <a:xfrm>
              <a:off x="2747963" y="4978736"/>
              <a:ext cx="1857375" cy="444362"/>
            </a:xfrm>
            <a:custGeom>
              <a:avLst/>
              <a:gdLst>
                <a:gd name="connsiteX0" fmla="*/ 0 w 1892300"/>
                <a:gd name="connsiteY0" fmla="*/ 0 h 317500"/>
                <a:gd name="connsiteX1" fmla="*/ 0 w 1892300"/>
                <a:gd name="connsiteY1" fmla="*/ 317500 h 317500"/>
                <a:gd name="connsiteX2" fmla="*/ 1498600 w 1892300"/>
                <a:gd name="connsiteY2" fmla="*/ 317500 h 317500"/>
                <a:gd name="connsiteX3" fmla="*/ 1892300 w 1892300"/>
                <a:gd name="connsiteY3" fmla="*/ 38100 h 317500"/>
                <a:gd name="connsiteX0" fmla="*/ 0 w 2370574"/>
                <a:gd name="connsiteY0" fmla="*/ 152400 h 469900"/>
                <a:gd name="connsiteX1" fmla="*/ 0 w 2370574"/>
                <a:gd name="connsiteY1" fmla="*/ 469900 h 469900"/>
                <a:gd name="connsiteX2" fmla="*/ 1498600 w 2370574"/>
                <a:gd name="connsiteY2" fmla="*/ 469900 h 469900"/>
                <a:gd name="connsiteX3" fmla="*/ 2370574 w 2370574"/>
                <a:gd name="connsiteY3" fmla="*/ 0 h 469900"/>
                <a:gd name="connsiteX0" fmla="*/ 0 w 2256205"/>
                <a:gd name="connsiteY0" fmla="*/ 118534 h 436034"/>
                <a:gd name="connsiteX1" fmla="*/ 0 w 2256205"/>
                <a:gd name="connsiteY1" fmla="*/ 436034 h 436034"/>
                <a:gd name="connsiteX2" fmla="*/ 1498600 w 2256205"/>
                <a:gd name="connsiteY2" fmla="*/ 436034 h 436034"/>
                <a:gd name="connsiteX3" fmla="*/ 2256205 w 2256205"/>
                <a:gd name="connsiteY3" fmla="*/ 0 h 436034"/>
                <a:gd name="connsiteX0" fmla="*/ 0 w 2282197"/>
                <a:gd name="connsiteY0" fmla="*/ 127001 h 444501"/>
                <a:gd name="connsiteX1" fmla="*/ 0 w 2282197"/>
                <a:gd name="connsiteY1" fmla="*/ 444501 h 444501"/>
                <a:gd name="connsiteX2" fmla="*/ 1498600 w 2282197"/>
                <a:gd name="connsiteY2" fmla="*/ 444501 h 444501"/>
                <a:gd name="connsiteX3" fmla="*/ 2282197 w 2282197"/>
                <a:gd name="connsiteY3" fmla="*/ 0 h 444501"/>
              </a:gdLst>
              <a:ahLst/>
              <a:cxnLst>
                <a:cxn ang="0">
                  <a:pos x="connsiteX0" y="connsiteY0"/>
                </a:cxn>
                <a:cxn ang="0">
                  <a:pos x="connsiteX1" y="connsiteY1"/>
                </a:cxn>
                <a:cxn ang="0">
                  <a:pos x="connsiteX2" y="connsiteY2"/>
                </a:cxn>
                <a:cxn ang="0">
                  <a:pos x="connsiteX3" y="connsiteY3"/>
                </a:cxn>
              </a:cxnLst>
              <a:rect l="l" t="t" r="r" b="b"/>
              <a:pathLst>
                <a:path w="2282197" h="444501">
                  <a:moveTo>
                    <a:pt x="0" y="127001"/>
                  </a:moveTo>
                  <a:lnTo>
                    <a:pt x="0" y="444501"/>
                  </a:lnTo>
                  <a:lnTo>
                    <a:pt x="1498600" y="444501"/>
                  </a:lnTo>
                  <a:lnTo>
                    <a:pt x="2282197" y="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6" name="Oval 15"/>
            <p:cNvSpPr/>
            <p:nvPr/>
          </p:nvSpPr>
          <p:spPr>
            <a:xfrm>
              <a:off x="1747838" y="4351869"/>
              <a:ext cx="301625" cy="753827"/>
            </a:xfrm>
            <a:prstGeom prst="ellipse">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16"/>
            <p:cNvSpPr/>
            <p:nvPr/>
          </p:nvSpPr>
          <p:spPr>
            <a:xfrm>
              <a:off x="2597150" y="4351869"/>
              <a:ext cx="300038" cy="753827"/>
            </a:xfrm>
            <a:prstGeom prst="ellipse">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17"/>
            <p:cNvSpPr/>
            <p:nvPr/>
          </p:nvSpPr>
          <p:spPr>
            <a:xfrm>
              <a:off x="3405188" y="4351869"/>
              <a:ext cx="671512" cy="753827"/>
            </a:xfrm>
            <a:prstGeom prst="ellipse">
              <a:avLst/>
            </a:prstGeom>
            <a:no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Freeform 19"/>
            <p:cNvSpPr/>
            <p:nvPr/>
          </p:nvSpPr>
          <p:spPr>
            <a:xfrm>
              <a:off x="1900238" y="5132676"/>
              <a:ext cx="2714625" cy="391990"/>
            </a:xfrm>
            <a:custGeom>
              <a:avLst/>
              <a:gdLst>
                <a:gd name="connsiteX0" fmla="*/ 0 w 1892300"/>
                <a:gd name="connsiteY0" fmla="*/ 0 h 317500"/>
                <a:gd name="connsiteX1" fmla="*/ 0 w 1892300"/>
                <a:gd name="connsiteY1" fmla="*/ 317500 h 317500"/>
                <a:gd name="connsiteX2" fmla="*/ 1498600 w 1892300"/>
                <a:gd name="connsiteY2" fmla="*/ 317500 h 317500"/>
                <a:gd name="connsiteX3" fmla="*/ 1892300 w 1892300"/>
                <a:gd name="connsiteY3" fmla="*/ 38100 h 317500"/>
                <a:gd name="connsiteX0" fmla="*/ 0 w 2370574"/>
                <a:gd name="connsiteY0" fmla="*/ 152400 h 469900"/>
                <a:gd name="connsiteX1" fmla="*/ 0 w 2370574"/>
                <a:gd name="connsiteY1" fmla="*/ 469900 h 469900"/>
                <a:gd name="connsiteX2" fmla="*/ 1498600 w 2370574"/>
                <a:gd name="connsiteY2" fmla="*/ 469900 h 469900"/>
                <a:gd name="connsiteX3" fmla="*/ 2370574 w 2370574"/>
                <a:gd name="connsiteY3" fmla="*/ 0 h 469900"/>
                <a:gd name="connsiteX0" fmla="*/ 0 w 2256205"/>
                <a:gd name="connsiteY0" fmla="*/ 118534 h 436034"/>
                <a:gd name="connsiteX1" fmla="*/ 0 w 2256205"/>
                <a:gd name="connsiteY1" fmla="*/ 436034 h 436034"/>
                <a:gd name="connsiteX2" fmla="*/ 1498600 w 2256205"/>
                <a:gd name="connsiteY2" fmla="*/ 436034 h 436034"/>
                <a:gd name="connsiteX3" fmla="*/ 2256205 w 2256205"/>
                <a:gd name="connsiteY3" fmla="*/ 0 h 436034"/>
                <a:gd name="connsiteX0" fmla="*/ 0 w 2282197"/>
                <a:gd name="connsiteY0" fmla="*/ 127001 h 444501"/>
                <a:gd name="connsiteX1" fmla="*/ 0 w 2282197"/>
                <a:gd name="connsiteY1" fmla="*/ 444501 h 444501"/>
                <a:gd name="connsiteX2" fmla="*/ 1498600 w 2282197"/>
                <a:gd name="connsiteY2" fmla="*/ 444501 h 444501"/>
                <a:gd name="connsiteX3" fmla="*/ 2282197 w 2282197"/>
                <a:gd name="connsiteY3" fmla="*/ 0 h 444501"/>
                <a:gd name="connsiteX0" fmla="*/ 0 w 3384305"/>
                <a:gd name="connsiteY0" fmla="*/ 0 h 320999"/>
                <a:gd name="connsiteX1" fmla="*/ 0 w 3384305"/>
                <a:gd name="connsiteY1" fmla="*/ 317500 h 320999"/>
                <a:gd name="connsiteX2" fmla="*/ 1498600 w 3384305"/>
                <a:gd name="connsiteY2" fmla="*/ 317500 h 320999"/>
                <a:gd name="connsiteX3" fmla="*/ 3384305 w 3384305"/>
                <a:gd name="connsiteY3" fmla="*/ 321000 h 320999"/>
                <a:gd name="connsiteX0" fmla="*/ 0 w 3254340"/>
                <a:gd name="connsiteY0" fmla="*/ 0 h 324500"/>
                <a:gd name="connsiteX1" fmla="*/ 0 w 3254340"/>
                <a:gd name="connsiteY1" fmla="*/ 317500 h 324500"/>
                <a:gd name="connsiteX2" fmla="*/ 1498600 w 3254340"/>
                <a:gd name="connsiteY2" fmla="*/ 317500 h 324500"/>
                <a:gd name="connsiteX3" fmla="*/ 3254340 w 3254340"/>
                <a:gd name="connsiteY3" fmla="*/ 324500 h 324500"/>
                <a:gd name="connsiteX0" fmla="*/ 0 w 3332319"/>
                <a:gd name="connsiteY0" fmla="*/ 0 h 324500"/>
                <a:gd name="connsiteX1" fmla="*/ 0 w 3332319"/>
                <a:gd name="connsiteY1" fmla="*/ 317500 h 324500"/>
                <a:gd name="connsiteX2" fmla="*/ 1498600 w 3332319"/>
                <a:gd name="connsiteY2" fmla="*/ 317500 h 324500"/>
                <a:gd name="connsiteX3" fmla="*/ 3332319 w 3332319"/>
                <a:gd name="connsiteY3" fmla="*/ 324500 h 324500"/>
              </a:gdLst>
              <a:ahLst/>
              <a:cxnLst>
                <a:cxn ang="0">
                  <a:pos x="connsiteX0" y="connsiteY0"/>
                </a:cxn>
                <a:cxn ang="0">
                  <a:pos x="connsiteX1" y="connsiteY1"/>
                </a:cxn>
                <a:cxn ang="0">
                  <a:pos x="connsiteX2" y="connsiteY2"/>
                </a:cxn>
                <a:cxn ang="0">
                  <a:pos x="connsiteX3" y="connsiteY3"/>
                </a:cxn>
              </a:cxnLst>
              <a:rect l="l" t="t" r="r" b="b"/>
              <a:pathLst>
                <a:path w="3332319" h="324500">
                  <a:moveTo>
                    <a:pt x="0" y="0"/>
                  </a:moveTo>
                  <a:lnTo>
                    <a:pt x="0" y="317500"/>
                  </a:lnTo>
                  <a:lnTo>
                    <a:pt x="1498600" y="317500"/>
                  </a:lnTo>
                  <a:lnTo>
                    <a:pt x="3332319" y="324500"/>
                  </a:ln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22"/>
                                        </p:tgtEl>
                                        <p:attrNameLst>
                                          <p:attrName>style.visibility</p:attrName>
                                        </p:attrNameLst>
                                      </p:cBhvr>
                                      <p:to>
                                        <p:strVal val="visible"/>
                                      </p:to>
                                    </p:set>
                                    <p:animEffect transition="in" filter="strips(downRight)">
                                      <p:cBhvr>
                                        <p:cTn id="1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p:txBody>
          <a:bodyPr/>
          <a:lstStyle/>
          <a:p>
            <a:r>
              <a:rPr lang="en-US" smtClean="0">
                <a:latin typeface="Arial" charset="0"/>
                <a:cs typeface="Arial" charset="0"/>
              </a:rPr>
              <a:t>Dual Formulation Procedures</a:t>
            </a:r>
          </a:p>
        </p:txBody>
      </p:sp>
      <p:sp>
        <p:nvSpPr>
          <p:cNvPr id="118786" name="Content Placeholder 2"/>
          <p:cNvSpPr>
            <a:spLocks noGrp="1"/>
          </p:cNvSpPr>
          <p:nvPr>
            <p:ph idx="1"/>
          </p:nvPr>
        </p:nvSpPr>
        <p:spPr>
          <a:xfrm>
            <a:off x="673100" y="1582738"/>
            <a:ext cx="7823200" cy="4386262"/>
          </a:xfrm>
        </p:spPr>
        <p:txBody>
          <a:bodyPr/>
          <a:lstStyle/>
          <a:p>
            <a:r>
              <a:rPr lang="en-US" sz="2800" smtClean="0">
                <a:latin typeface="Arial" charset="0"/>
                <a:cs typeface="Arial" charset="0"/>
              </a:rPr>
              <a:t>Steps to Form a Dual </a:t>
            </a:r>
          </a:p>
          <a:p>
            <a:pPr marL="914400" lvl="1" indent="-514350">
              <a:buFont typeface="Calibri" pitchFamily="34" charset="0"/>
              <a:buAutoNum type="arabicPeriod"/>
            </a:pPr>
            <a:r>
              <a:rPr lang="en-US" sz="2400" smtClean="0">
                <a:latin typeface="Arial" charset="0"/>
                <a:cs typeface="Arial" charset="0"/>
              </a:rPr>
              <a:t>If the primal is a maximization, the dual is a minimization, and vice versa. </a:t>
            </a:r>
          </a:p>
          <a:p>
            <a:pPr marL="914400" lvl="1" indent="-514350">
              <a:buFont typeface="Calibri" pitchFamily="34" charset="0"/>
              <a:buAutoNum type="arabicPeriod"/>
            </a:pPr>
            <a:r>
              <a:rPr lang="en-US" sz="2400" smtClean="0">
                <a:latin typeface="Arial" charset="0"/>
                <a:cs typeface="Arial" charset="0"/>
              </a:rPr>
              <a:t>The RHS values of the primal constraints become the dual’s objective function coefficients. </a:t>
            </a:r>
          </a:p>
          <a:p>
            <a:pPr marL="914400" lvl="1" indent="-514350">
              <a:buFont typeface="Calibri" pitchFamily="34" charset="0"/>
              <a:buAutoNum type="arabicPeriod"/>
            </a:pPr>
            <a:r>
              <a:rPr lang="en-US" sz="2400" smtClean="0">
                <a:latin typeface="Arial" charset="0"/>
                <a:cs typeface="Arial" charset="0"/>
              </a:rPr>
              <a:t>The primal objective function coefficients become the RHS values of the dual constraints. </a:t>
            </a:r>
          </a:p>
          <a:p>
            <a:pPr marL="914400" lvl="1" indent="-514350">
              <a:buFont typeface="Calibri" pitchFamily="34" charset="0"/>
              <a:buAutoNum type="arabicPeriod"/>
            </a:pPr>
            <a:r>
              <a:rPr lang="en-US" sz="2400" smtClean="0">
                <a:latin typeface="Arial" charset="0"/>
                <a:cs typeface="Arial" charset="0"/>
              </a:rPr>
              <a:t>The transpose of the primal constraint coefficients become the dual constraint coefficients. </a:t>
            </a:r>
          </a:p>
          <a:p>
            <a:pPr marL="914400" lvl="1" indent="-514350">
              <a:buFont typeface="Calibri" pitchFamily="34" charset="0"/>
              <a:buAutoNum type="arabicPeriod"/>
            </a:pPr>
            <a:r>
              <a:rPr lang="en-US" sz="2400" smtClean="0">
                <a:latin typeface="Arial" charset="0"/>
                <a:cs typeface="Arial" charset="0"/>
              </a:rPr>
              <a:t>Constraint inequality signs are reversed.</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EFC5A667-0D9B-4C67-A5AB-77C371E79FD9}" type="slidenum">
              <a:rPr lang="en-US"/>
              <a:pPr>
                <a:defRPr/>
              </a:pPr>
              <a:t>87</a:t>
            </a:fld>
            <a:endParaRPr lang="en-US"/>
          </a:p>
        </p:txBody>
      </p:sp>
    </p:spTree>
  </p:cSld>
  <p:clrMapOvr>
    <a:masterClrMapping/>
  </p:clrMapOvr>
  <p:transition spd="slow">
    <p:pull dir="lu"/>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Solving the Dual of </a:t>
            </a:r>
            <a:br>
              <a:rPr lang="en-US" dirty="0"/>
            </a:br>
            <a:r>
              <a:rPr lang="en-US" dirty="0" smtClean="0"/>
              <a:t>High </a:t>
            </a:r>
            <a:r>
              <a:rPr lang="en-US" dirty="0"/>
              <a:t>Note Sound </a:t>
            </a:r>
          </a:p>
        </p:txBody>
      </p:sp>
      <p:sp>
        <p:nvSpPr>
          <p:cNvPr id="119810" name="Content Placeholder 6"/>
          <p:cNvSpPr>
            <a:spLocks noGrp="1"/>
          </p:cNvSpPr>
          <p:nvPr>
            <p:ph idx="1"/>
          </p:nvPr>
        </p:nvSpPr>
        <p:spPr>
          <a:xfrm>
            <a:off x="673100" y="1727200"/>
            <a:ext cx="7823200" cy="723900"/>
          </a:xfrm>
        </p:spPr>
        <p:txBody>
          <a:bodyPr/>
          <a:lstStyle/>
          <a:p>
            <a:r>
              <a:rPr lang="en-US" sz="2400" smtClean="0">
                <a:latin typeface="Arial" charset="0"/>
                <a:cs typeface="Arial" charset="0"/>
              </a:rPr>
              <a:t>Formulation of the dual</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A8477C06-98D2-49D5-BFE7-D246255D160D}" type="slidenum">
              <a:rPr lang="en-US"/>
              <a:pPr>
                <a:defRPr/>
              </a:pPr>
              <a:t>88</a:t>
            </a:fld>
            <a:endParaRPr lang="en-US"/>
          </a:p>
        </p:txBody>
      </p:sp>
      <p:graphicFrame>
        <p:nvGraphicFramePr>
          <p:cNvPr id="6" name="Table 5"/>
          <p:cNvGraphicFramePr>
            <a:graphicFrameLocks noGrp="1"/>
          </p:cNvGraphicFramePr>
          <p:nvPr/>
        </p:nvGraphicFramePr>
        <p:xfrm>
          <a:off x="939800" y="2568575"/>
          <a:ext cx="7277100" cy="1563688"/>
        </p:xfrm>
        <a:graphic>
          <a:graphicData uri="http://schemas.openxmlformats.org/drawingml/2006/table">
            <a:tbl>
              <a:tblPr firstRow="1" bandRow="1">
                <a:tableStyleId>{2D5ABB26-0587-4C30-8999-92F81FD0307C}</a:tableStyleId>
              </a:tblPr>
              <a:tblGrid>
                <a:gridCol w="1339775"/>
                <a:gridCol w="352573"/>
                <a:gridCol w="733351"/>
                <a:gridCol w="888483"/>
                <a:gridCol w="761557"/>
                <a:gridCol w="761557"/>
                <a:gridCol w="789763"/>
                <a:gridCol w="817969"/>
                <a:gridCol w="832072"/>
              </a:tblGrid>
              <a:tr h="370840">
                <a:tc>
                  <a:txBody>
                    <a:bodyPr/>
                    <a:lstStyle/>
                    <a:p>
                      <a:pPr algn="r"/>
                      <a:r>
                        <a:rPr lang="en-US" sz="1600" dirty="0" smtClean="0">
                          <a:latin typeface="Arial"/>
                          <a:cs typeface="Arial"/>
                        </a:rPr>
                        <a:t>Minimize</a:t>
                      </a:r>
                    </a:p>
                    <a:p>
                      <a:pPr algn="r"/>
                      <a:r>
                        <a:rPr lang="en-US" sz="1600" dirty="0" smtClean="0">
                          <a:latin typeface="Arial"/>
                          <a:cs typeface="Arial"/>
                        </a:rPr>
                        <a:t>opportunity</a:t>
                      </a:r>
                    </a:p>
                    <a:p>
                      <a:pPr algn="r"/>
                      <a:r>
                        <a:rPr lang="en-US" sz="1600" dirty="0" smtClean="0">
                          <a:latin typeface="Arial"/>
                          <a:cs typeface="Arial"/>
                        </a:rPr>
                        <a:t>cost</a:t>
                      </a:r>
                      <a:endParaRPr lang="en-US" sz="1600" dirty="0">
                        <a:latin typeface="Arial"/>
                        <a:cs typeface="Arial"/>
                      </a:endParaRPr>
                    </a:p>
                  </a:txBody>
                  <a:tcPr anchor="ctr"/>
                </a:tc>
                <a:tc>
                  <a:txBody>
                    <a:bodyPr/>
                    <a:lstStyle/>
                    <a:p>
                      <a:r>
                        <a:rPr lang="en-US" sz="1600" dirty="0" smtClean="0">
                          <a:latin typeface="Arial"/>
                          <a:cs typeface="Arial"/>
                        </a:rPr>
                        <a:t>=</a:t>
                      </a:r>
                      <a:endParaRPr lang="en-US" sz="1600" dirty="0">
                        <a:latin typeface="Arial"/>
                        <a:cs typeface="Arial"/>
                      </a:endParaRPr>
                    </a:p>
                  </a:txBody>
                  <a:tcPr anchor="ctr"/>
                </a:tc>
                <a:tc>
                  <a:txBody>
                    <a:bodyPr/>
                    <a:lstStyle/>
                    <a:p>
                      <a:r>
                        <a:rPr lang="en-US" sz="1600" i="0" dirty="0" smtClean="0">
                          <a:latin typeface="Arial"/>
                          <a:cs typeface="Arial"/>
                        </a:rPr>
                        <a:t>80</a:t>
                      </a:r>
                      <a:r>
                        <a:rPr lang="en-US" sz="1600" i="1" dirty="0" smtClean="0">
                          <a:latin typeface="Arial"/>
                          <a:cs typeface="Arial"/>
                        </a:rPr>
                        <a:t>U</a:t>
                      </a:r>
                      <a:r>
                        <a:rPr lang="en-US" sz="1600" i="1" baseline="-25000" dirty="0" smtClean="0">
                          <a:latin typeface="Arial"/>
                          <a:cs typeface="Arial"/>
                        </a:rPr>
                        <a:t>1</a:t>
                      </a:r>
                      <a:endParaRPr lang="en-US" sz="1600" i="1" dirty="0">
                        <a:latin typeface="Arial"/>
                        <a:cs typeface="Arial"/>
                      </a:endParaRPr>
                    </a:p>
                  </a:txBody>
                  <a:tcPr anchor="ctr"/>
                </a:tc>
                <a:tc>
                  <a:txBody>
                    <a:bodyPr/>
                    <a:lstStyle/>
                    <a:p>
                      <a:r>
                        <a:rPr lang="en-US" sz="1600" dirty="0" smtClean="0">
                          <a:latin typeface="Arial"/>
                          <a:cs typeface="Arial"/>
                        </a:rPr>
                        <a:t>+ 60</a:t>
                      </a:r>
                      <a:r>
                        <a:rPr lang="en-US" sz="1600" i="1" dirty="0" smtClean="0">
                          <a:latin typeface="Arial"/>
                          <a:cs typeface="Arial"/>
                        </a:rPr>
                        <a:t>U</a:t>
                      </a:r>
                      <a:r>
                        <a:rPr lang="en-US" sz="1600" baseline="-25000" dirty="0" smtClean="0">
                          <a:latin typeface="Arial"/>
                          <a:cs typeface="Arial"/>
                        </a:rPr>
                        <a:t>2</a:t>
                      </a:r>
                      <a:endParaRPr lang="en-US" sz="1600" dirty="0">
                        <a:latin typeface="Arial"/>
                        <a:cs typeface="Arial"/>
                      </a:endParaRPr>
                    </a:p>
                  </a:txBody>
                  <a:tcPr anchor="ctr"/>
                </a:tc>
                <a:tc>
                  <a:txBody>
                    <a:bodyPr/>
                    <a:lstStyle/>
                    <a:p>
                      <a:r>
                        <a:rPr lang="en-US" sz="1600" dirty="0" smtClean="0">
                          <a:latin typeface="Arial"/>
                          <a:cs typeface="Arial"/>
                        </a:rPr>
                        <a:t>+ 0</a:t>
                      </a: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nchor="ctr"/>
                </a:tc>
                <a:tc>
                  <a:txBody>
                    <a:bodyPr/>
                    <a:lstStyle/>
                    <a:p>
                      <a:r>
                        <a:rPr lang="en-US" sz="1600" dirty="0" smtClean="0">
                          <a:latin typeface="Arial"/>
                          <a:cs typeface="Arial"/>
                        </a:rPr>
                        <a:t>+ 0</a:t>
                      </a: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nchor="ctr"/>
                </a:tc>
                <a:tc>
                  <a:txBody>
                    <a:bodyPr/>
                    <a:lstStyle/>
                    <a:p>
                      <a:r>
                        <a:rPr lang="en-US" sz="1600" dirty="0" smtClean="0">
                          <a:latin typeface="Arial"/>
                          <a:cs typeface="Arial"/>
                        </a:rPr>
                        <a:t>+ </a:t>
                      </a:r>
                      <a:r>
                        <a:rPr lang="en-US" sz="1600" i="1" dirty="0" smtClean="0">
                          <a:latin typeface="Arial"/>
                          <a:cs typeface="Arial"/>
                        </a:rPr>
                        <a:t>MA</a:t>
                      </a:r>
                      <a:r>
                        <a:rPr lang="en-US" sz="1600" baseline="-25000" dirty="0" smtClean="0">
                          <a:latin typeface="Arial"/>
                          <a:cs typeface="Arial"/>
                        </a:rPr>
                        <a:t>1</a:t>
                      </a:r>
                      <a:endParaRPr lang="en-US" sz="1600" dirty="0">
                        <a:latin typeface="Arial"/>
                        <a:cs typeface="Arial"/>
                      </a:endParaRPr>
                    </a:p>
                  </a:txBody>
                  <a:tcPr anchor="ctr"/>
                </a:tc>
                <a:tc>
                  <a:txBody>
                    <a:bodyPr/>
                    <a:lstStyle/>
                    <a:p>
                      <a:r>
                        <a:rPr lang="en-US" sz="1600" dirty="0" smtClean="0">
                          <a:latin typeface="Arial"/>
                          <a:cs typeface="Arial"/>
                        </a:rPr>
                        <a:t>+ </a:t>
                      </a:r>
                      <a:r>
                        <a:rPr lang="en-US" sz="1600" i="1" dirty="0" smtClean="0">
                          <a:latin typeface="Arial"/>
                          <a:cs typeface="Arial"/>
                        </a:rPr>
                        <a:t>MA</a:t>
                      </a:r>
                      <a:r>
                        <a:rPr lang="en-US" sz="1600" baseline="-25000" dirty="0" smtClean="0">
                          <a:latin typeface="Arial"/>
                          <a:cs typeface="Arial"/>
                        </a:rPr>
                        <a:t>2</a:t>
                      </a:r>
                      <a:endParaRPr lang="en-US" sz="1600" dirty="0">
                        <a:latin typeface="Arial"/>
                        <a:cs typeface="Arial"/>
                      </a:endParaRPr>
                    </a:p>
                  </a:txBody>
                  <a:tcPr anchor="ctr"/>
                </a:tc>
                <a:tc>
                  <a:txBody>
                    <a:bodyPr/>
                    <a:lstStyle/>
                    <a:p>
                      <a:endParaRPr lang="en-US" sz="1600" dirty="0">
                        <a:latin typeface="Arial"/>
                        <a:cs typeface="Arial"/>
                      </a:endParaRPr>
                    </a:p>
                  </a:txBody>
                  <a:tcPr anchor="ctr"/>
                </a:tc>
              </a:tr>
              <a:tr h="370840">
                <a:tc>
                  <a:txBody>
                    <a:bodyPr/>
                    <a:lstStyle/>
                    <a:p>
                      <a:r>
                        <a:rPr lang="en-US" sz="1600" dirty="0" smtClean="0">
                          <a:latin typeface="Arial"/>
                          <a:cs typeface="Arial"/>
                        </a:rPr>
                        <a:t>subject to</a:t>
                      </a:r>
                      <a:endParaRPr lang="en-US" sz="1600" dirty="0">
                        <a:latin typeface="Arial"/>
                        <a:cs typeface="Arial"/>
                      </a:endParaRPr>
                    </a:p>
                  </a:txBody>
                  <a:tcPr/>
                </a:tc>
                <a:tc>
                  <a:txBody>
                    <a:bodyPr/>
                    <a:lstStyle/>
                    <a:p>
                      <a:endParaRPr lang="en-US" sz="1600" dirty="0">
                        <a:latin typeface="Arial"/>
                        <a:cs typeface="Arial"/>
                      </a:endParaRPr>
                    </a:p>
                  </a:txBody>
                  <a:tcPr/>
                </a:tc>
                <a:tc>
                  <a:txBody>
                    <a:bodyPr/>
                    <a:lstStyle/>
                    <a:p>
                      <a:r>
                        <a:rPr lang="en-US" sz="1600" i="0" dirty="0" smtClean="0">
                          <a:latin typeface="Arial"/>
                          <a:cs typeface="Arial"/>
                        </a:rPr>
                        <a:t>2</a:t>
                      </a:r>
                      <a:r>
                        <a:rPr lang="en-US" sz="1600" i="1" dirty="0" smtClean="0">
                          <a:latin typeface="Arial"/>
                          <a:cs typeface="Arial"/>
                        </a:rPr>
                        <a:t>U</a:t>
                      </a:r>
                      <a:r>
                        <a:rPr lang="en-US" sz="1600" i="1" baseline="-25000" dirty="0" smtClean="0">
                          <a:latin typeface="Arial"/>
                          <a:cs typeface="Arial"/>
                        </a:rPr>
                        <a:t>1</a:t>
                      </a:r>
                      <a:endParaRPr lang="en-US" sz="1600" i="1" dirty="0">
                        <a:latin typeface="Arial"/>
                        <a:cs typeface="Arial"/>
                      </a:endParaRPr>
                    </a:p>
                  </a:txBody>
                  <a:tcPr/>
                </a:tc>
                <a:tc>
                  <a:txBody>
                    <a:bodyPr/>
                    <a:lstStyle/>
                    <a:p>
                      <a:r>
                        <a:rPr lang="en-US" sz="1600" dirty="0" smtClean="0">
                          <a:latin typeface="Arial"/>
                          <a:cs typeface="Arial"/>
                        </a:rPr>
                        <a:t>+ 3</a:t>
                      </a:r>
                      <a:r>
                        <a:rPr lang="en-US" sz="1600" i="1" dirty="0" smtClean="0">
                          <a:latin typeface="Arial"/>
                          <a:cs typeface="Arial"/>
                        </a:rPr>
                        <a:t>U</a:t>
                      </a:r>
                      <a:r>
                        <a:rPr lang="en-US" sz="1600" baseline="-25000" dirty="0" smtClean="0">
                          <a:latin typeface="Arial"/>
                          <a:cs typeface="Arial"/>
                        </a:rPr>
                        <a:t>2</a:t>
                      </a:r>
                      <a:endParaRPr lang="en-US" sz="1600" dirty="0">
                        <a:latin typeface="Arial"/>
                        <a:cs typeface="Arial"/>
                      </a:endParaRPr>
                    </a:p>
                  </a:txBody>
                  <a:tcPr/>
                </a:tc>
                <a:tc>
                  <a:txBody>
                    <a:bodyPr/>
                    <a:lstStyle/>
                    <a:p>
                      <a:r>
                        <a:rPr lang="en-US" sz="1600" dirty="0" smtClean="0">
                          <a:latin typeface="Arial"/>
                          <a:cs typeface="Arial"/>
                        </a:rPr>
                        <a:t>– 1</a:t>
                      </a:r>
                      <a:r>
                        <a:rPr lang="en-US" sz="1600" i="1" dirty="0" smtClean="0">
                          <a:latin typeface="Arial"/>
                          <a:cs typeface="Arial"/>
                        </a:rPr>
                        <a:t>S</a:t>
                      </a:r>
                      <a:r>
                        <a:rPr lang="en-US" sz="1600" baseline="-25000" dirty="0" smtClean="0">
                          <a:latin typeface="Arial"/>
                          <a:cs typeface="Arial"/>
                        </a:rPr>
                        <a:t>1</a:t>
                      </a:r>
                      <a:endParaRPr lang="en-US" sz="1600" dirty="0">
                        <a:latin typeface="Arial"/>
                        <a:cs typeface="Arial"/>
                      </a:endParaRPr>
                    </a:p>
                  </a:txBody>
                  <a:tcPr/>
                </a:tc>
                <a:tc>
                  <a:txBody>
                    <a:bodyPr/>
                    <a:lstStyle/>
                    <a:p>
                      <a:endParaRPr lang="en-US" sz="1600" dirty="0">
                        <a:latin typeface="Arial"/>
                        <a:cs typeface="Arial"/>
                      </a:endParaRPr>
                    </a:p>
                  </a:txBody>
                  <a:tcPr/>
                </a:tc>
                <a:tc>
                  <a:txBody>
                    <a:bodyPr/>
                    <a:lstStyle/>
                    <a:p>
                      <a:r>
                        <a:rPr lang="en-US" sz="1600" dirty="0" smtClean="0">
                          <a:latin typeface="Arial"/>
                          <a:cs typeface="Arial"/>
                        </a:rPr>
                        <a:t>+ 1</a:t>
                      </a:r>
                      <a:r>
                        <a:rPr lang="en-US" sz="1600" i="1" dirty="0" smtClean="0">
                          <a:latin typeface="Arial"/>
                          <a:cs typeface="Arial"/>
                        </a:rPr>
                        <a:t>A</a:t>
                      </a:r>
                      <a:r>
                        <a:rPr lang="en-US" sz="1600" baseline="-25000" dirty="0" smtClean="0">
                          <a:latin typeface="Arial"/>
                          <a:cs typeface="Arial"/>
                        </a:rPr>
                        <a:t>1</a:t>
                      </a:r>
                      <a:endParaRPr lang="en-US" sz="1600" dirty="0">
                        <a:latin typeface="Arial"/>
                        <a:cs typeface="Arial"/>
                      </a:endParaRPr>
                    </a:p>
                  </a:txBody>
                  <a:tcPr/>
                </a:tc>
                <a:tc>
                  <a:txBody>
                    <a:bodyPr/>
                    <a:lstStyle/>
                    <a:p>
                      <a:endParaRPr lang="en-US" sz="1600" dirty="0">
                        <a:latin typeface="Arial"/>
                        <a:cs typeface="Arial"/>
                      </a:endParaRPr>
                    </a:p>
                  </a:txBody>
                  <a:tcPr/>
                </a:tc>
                <a:tc>
                  <a:txBody>
                    <a:bodyPr/>
                    <a:lstStyle/>
                    <a:p>
                      <a:r>
                        <a:rPr lang="en-US" sz="1600" dirty="0" smtClean="0">
                          <a:latin typeface="Arial"/>
                          <a:cs typeface="Arial"/>
                        </a:rPr>
                        <a:t>= 50</a:t>
                      </a:r>
                      <a:endParaRPr lang="en-US" sz="1600" dirty="0">
                        <a:latin typeface="Arial"/>
                        <a:cs typeface="Arial"/>
                      </a:endParaRPr>
                    </a:p>
                  </a:txBody>
                  <a:tcPr/>
                </a:tc>
              </a:tr>
              <a:tr h="370840">
                <a:tc>
                  <a:txBody>
                    <a:bodyPr/>
                    <a:lstStyle/>
                    <a:p>
                      <a:endParaRPr lang="en-US" sz="1600" dirty="0">
                        <a:latin typeface="Arial"/>
                        <a:cs typeface="Arial"/>
                      </a:endParaRPr>
                    </a:p>
                  </a:txBody>
                  <a:tcPr/>
                </a:tc>
                <a:tc>
                  <a:txBody>
                    <a:bodyPr/>
                    <a:lstStyle/>
                    <a:p>
                      <a:endParaRPr lang="en-US" sz="1600" dirty="0">
                        <a:latin typeface="Arial"/>
                        <a:cs typeface="Arial"/>
                      </a:endParaRPr>
                    </a:p>
                  </a:txBody>
                  <a:tcPr/>
                </a:tc>
                <a:tc>
                  <a:txBody>
                    <a:bodyPr/>
                    <a:lstStyle/>
                    <a:p>
                      <a:r>
                        <a:rPr lang="en-US" sz="1600" i="0" dirty="0" smtClean="0">
                          <a:latin typeface="Arial"/>
                          <a:cs typeface="Arial"/>
                        </a:rPr>
                        <a:t>4</a:t>
                      </a:r>
                      <a:r>
                        <a:rPr lang="en-US" sz="1600" i="1" dirty="0" smtClean="0">
                          <a:latin typeface="Arial"/>
                          <a:cs typeface="Arial"/>
                        </a:rPr>
                        <a:t>U</a:t>
                      </a:r>
                      <a:r>
                        <a:rPr lang="en-US" sz="1600" i="1" baseline="-25000" dirty="0" smtClean="0">
                          <a:latin typeface="Arial"/>
                          <a:cs typeface="Arial"/>
                        </a:rPr>
                        <a:t>1</a:t>
                      </a:r>
                      <a:endParaRPr lang="en-US" sz="1600" i="1" dirty="0">
                        <a:latin typeface="Arial"/>
                        <a:cs typeface="Arial"/>
                      </a:endParaRPr>
                    </a:p>
                  </a:txBody>
                  <a:tcPr/>
                </a:tc>
                <a:tc>
                  <a:txBody>
                    <a:bodyPr/>
                    <a:lstStyle/>
                    <a:p>
                      <a:r>
                        <a:rPr lang="en-US" sz="1600" dirty="0" smtClean="0">
                          <a:latin typeface="Arial"/>
                          <a:cs typeface="Arial"/>
                        </a:rPr>
                        <a:t>+ 1</a:t>
                      </a:r>
                      <a:r>
                        <a:rPr lang="en-US" sz="1600" i="1" dirty="0" smtClean="0">
                          <a:latin typeface="Arial"/>
                          <a:cs typeface="Arial"/>
                        </a:rPr>
                        <a:t>U</a:t>
                      </a:r>
                      <a:r>
                        <a:rPr lang="en-US" sz="1600" baseline="-25000" dirty="0" smtClean="0">
                          <a:latin typeface="Arial"/>
                          <a:cs typeface="Arial"/>
                        </a:rPr>
                        <a:t>2</a:t>
                      </a:r>
                      <a:endParaRPr lang="en-US" sz="1600" dirty="0">
                        <a:latin typeface="Arial"/>
                        <a:cs typeface="Arial"/>
                      </a:endParaRPr>
                    </a:p>
                  </a:txBody>
                  <a:tcPr/>
                </a:tc>
                <a:tc>
                  <a:txBody>
                    <a:bodyPr/>
                    <a:lstStyle/>
                    <a:p>
                      <a:endParaRPr lang="en-US" sz="1600" dirty="0">
                        <a:latin typeface="Arial"/>
                        <a:cs typeface="Arial"/>
                      </a:endParaRPr>
                    </a:p>
                  </a:txBody>
                  <a:tcPr/>
                </a:tc>
                <a:tc>
                  <a:txBody>
                    <a:bodyPr/>
                    <a:lstStyle/>
                    <a:p>
                      <a:r>
                        <a:rPr lang="en-US" sz="1600" dirty="0" smtClean="0">
                          <a:latin typeface="Arial"/>
                          <a:cs typeface="Arial"/>
                        </a:rPr>
                        <a:t>– 1</a:t>
                      </a:r>
                      <a:r>
                        <a:rPr lang="en-US" sz="1600" i="1" dirty="0" smtClean="0">
                          <a:latin typeface="Arial"/>
                          <a:cs typeface="Arial"/>
                        </a:rPr>
                        <a:t>S</a:t>
                      </a:r>
                      <a:r>
                        <a:rPr lang="en-US" sz="1600" baseline="-25000" dirty="0" smtClean="0">
                          <a:latin typeface="Arial"/>
                          <a:cs typeface="Arial"/>
                        </a:rPr>
                        <a:t>2</a:t>
                      </a:r>
                      <a:endParaRPr lang="en-US" sz="1600" dirty="0">
                        <a:latin typeface="Arial"/>
                        <a:cs typeface="Arial"/>
                      </a:endParaRPr>
                    </a:p>
                  </a:txBody>
                  <a:tcPr/>
                </a:tc>
                <a:tc>
                  <a:txBody>
                    <a:bodyPr/>
                    <a:lstStyle/>
                    <a:p>
                      <a:endParaRPr lang="en-US" sz="1600" dirty="0">
                        <a:latin typeface="Arial"/>
                        <a:cs typeface="Arial"/>
                      </a:endParaRPr>
                    </a:p>
                  </a:txBody>
                  <a:tcPr/>
                </a:tc>
                <a:tc>
                  <a:txBody>
                    <a:bodyPr/>
                    <a:lstStyle/>
                    <a:p>
                      <a:r>
                        <a:rPr lang="en-US" sz="1600" dirty="0" smtClean="0">
                          <a:latin typeface="Arial"/>
                          <a:cs typeface="Arial"/>
                        </a:rPr>
                        <a:t>+ 1</a:t>
                      </a:r>
                      <a:r>
                        <a:rPr lang="en-US" sz="1600" i="1" dirty="0" smtClean="0">
                          <a:latin typeface="Arial"/>
                          <a:cs typeface="Arial"/>
                        </a:rPr>
                        <a:t>A</a:t>
                      </a:r>
                      <a:r>
                        <a:rPr lang="en-US" sz="1600" baseline="-25000" dirty="0" smtClean="0">
                          <a:latin typeface="Arial"/>
                          <a:cs typeface="Arial"/>
                        </a:rPr>
                        <a:t>2</a:t>
                      </a:r>
                      <a:endParaRPr lang="en-US" sz="1600" dirty="0">
                        <a:latin typeface="Arial"/>
                        <a:cs typeface="Arial"/>
                      </a:endParaRPr>
                    </a:p>
                  </a:txBody>
                  <a:tcPr/>
                </a:tc>
                <a:tc>
                  <a:txBody>
                    <a:bodyPr/>
                    <a:lstStyle/>
                    <a:p>
                      <a:r>
                        <a:rPr lang="en-US" sz="1600" dirty="0" smtClean="0">
                          <a:latin typeface="Arial"/>
                          <a:cs typeface="Arial"/>
                        </a:rPr>
                        <a:t>= 120</a:t>
                      </a:r>
                      <a:endParaRPr lang="en-US" sz="1600" dirty="0">
                        <a:latin typeface="Arial"/>
                        <a:cs typeface="Arial"/>
                      </a:endParaRPr>
                    </a:p>
                  </a:txBody>
                  <a:tcPr/>
                </a:tc>
              </a:tr>
            </a:tbl>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Solving the Dual of </a:t>
            </a:r>
            <a:br>
              <a:rPr lang="en-US" dirty="0"/>
            </a:br>
            <a:r>
              <a:rPr lang="en-US" dirty="0" smtClean="0"/>
              <a:t>High </a:t>
            </a:r>
            <a:r>
              <a:rPr lang="en-US" dirty="0"/>
              <a:t>Note Sound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FA2EA378-9D37-4602-B247-39FB49B02204}" type="slidenum">
              <a:rPr lang="en-US"/>
              <a:pPr>
                <a:defRPr/>
              </a:pPr>
              <a:t>89</a:t>
            </a:fld>
            <a:endParaRPr lang="en-US"/>
          </a:p>
        </p:txBody>
      </p:sp>
      <p:graphicFrame>
        <p:nvGraphicFramePr>
          <p:cNvPr id="8" name="Table 7"/>
          <p:cNvGraphicFramePr>
            <a:graphicFrameLocks noGrp="1"/>
          </p:cNvGraphicFramePr>
          <p:nvPr/>
        </p:nvGraphicFramePr>
        <p:xfrm>
          <a:off x="368300" y="2266950"/>
          <a:ext cx="8407400" cy="2925763"/>
        </p:xfrm>
        <a:graphic>
          <a:graphicData uri="http://schemas.openxmlformats.org/drawingml/2006/table">
            <a:tbl>
              <a:tblPr firstRow="1" bandRow="1">
                <a:tableStyleId>{69012ECD-51FC-41F1-AA8D-1B2483CD663E}</a:tableStyleId>
              </a:tblPr>
              <a:tblGrid>
                <a:gridCol w="787400"/>
                <a:gridCol w="495300"/>
                <a:gridCol w="990600"/>
                <a:gridCol w="793126"/>
                <a:gridCol w="972174"/>
                <a:gridCol w="1206500"/>
                <a:gridCol w="520700"/>
                <a:gridCol w="965200"/>
                <a:gridCol w="431800"/>
                <a:gridCol w="1244600"/>
              </a:tblGrid>
              <a:tr h="19991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2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i="1" dirty="0" smtClean="0">
                          <a:solidFill>
                            <a:schemeClr val="bg1"/>
                          </a:solidFill>
                          <a:latin typeface="Arial"/>
                          <a:cs typeface="Arial"/>
                        </a:rPr>
                        <a:t>C</a:t>
                      </a:r>
                      <a:r>
                        <a:rPr lang="en-US" sz="1200" b="1" i="1" baseline="-25000" dirty="0" smtClean="0">
                          <a:solidFill>
                            <a:schemeClr val="bg1"/>
                          </a:solidFill>
                          <a:latin typeface="Arial"/>
                          <a:cs typeface="Arial"/>
                        </a:rPr>
                        <a:t>j</a:t>
                      </a:r>
                      <a:endParaRPr lang="en-US" sz="1200" b="1" i="1" dirty="0" smtClean="0">
                        <a:solidFill>
                          <a:schemeClr val="bg1"/>
                        </a:solidFill>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80</a:t>
                      </a:r>
                      <a:endParaRPr lang="en-US" sz="12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60</a:t>
                      </a:r>
                      <a:endParaRPr lang="en-US" sz="12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M</a:t>
                      </a:r>
                      <a:endParaRPr lang="en-US" sz="12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M</a:t>
                      </a:r>
                      <a:endParaRPr lang="en-US" sz="1200" i="1" dirty="0">
                        <a:latin typeface="Arial"/>
                        <a:cs typeface="Arial"/>
                      </a:endParaRPr>
                    </a:p>
                  </a:txBody>
                  <a:tcPr>
                    <a:lnL>
                      <a:noFill/>
                    </a:lnL>
                    <a:lnR>
                      <a:noFill/>
                    </a:lnR>
                    <a:lnT w="9525" cap="flat" cmpd="sng" algn="ctr">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279327">
                <a:tc>
                  <a:txBody>
                    <a:bodyPr/>
                    <a:lstStyle/>
                    <a:p>
                      <a:pPr algn="ctr"/>
                      <a:endParaRPr lang="en-US" sz="12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US" sz="1200" b="1" i="1" dirty="0">
                        <a:solidFill>
                          <a:schemeClr val="bg1"/>
                        </a:solidFill>
                        <a:latin typeface="Arial"/>
                        <a:cs typeface="Arial"/>
                      </a:endParaRPr>
                    </a:p>
                  </a:txBody>
                  <a:tcPr anchor="b">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a:r>
                        <a:rPr lang="en-US" sz="1200" b="1" dirty="0" smtClean="0">
                          <a:solidFill>
                            <a:schemeClr val="bg1"/>
                          </a:solidFill>
                          <a:latin typeface="Arial"/>
                          <a:cs typeface="Arial"/>
                        </a:rPr>
                        <a:t>SOLUTION MIX</a:t>
                      </a:r>
                      <a:endParaRPr lang="en-US" sz="1200" b="1" dirty="0">
                        <a:solidFill>
                          <a:schemeClr val="bg1"/>
                        </a:solidFill>
                        <a:latin typeface="Arial"/>
                        <a:cs typeface="Arial"/>
                      </a:endParaRPr>
                    </a:p>
                  </a:txBody>
                  <a:tcPr anchor="b">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U</a:t>
                      </a:r>
                      <a:r>
                        <a:rPr lang="en-US" sz="1200" b="1" baseline="-25000" dirty="0" smtClean="0">
                          <a:solidFill>
                            <a:schemeClr val="bg1"/>
                          </a:solidFill>
                          <a:latin typeface="Arial"/>
                          <a:cs typeface="Arial"/>
                        </a:rPr>
                        <a:t>1</a:t>
                      </a:r>
                      <a:endParaRPr lang="en-US" sz="12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U</a:t>
                      </a:r>
                      <a:r>
                        <a:rPr lang="en-US" sz="1200" b="1" baseline="-25000" dirty="0" smtClean="0">
                          <a:solidFill>
                            <a:schemeClr val="bg1"/>
                          </a:solidFill>
                          <a:latin typeface="Arial"/>
                          <a:cs typeface="Arial"/>
                        </a:rPr>
                        <a:t>2</a:t>
                      </a:r>
                      <a:endParaRPr lang="en-US" sz="12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S</a:t>
                      </a:r>
                      <a:r>
                        <a:rPr lang="en-US" sz="1200" b="1" baseline="-25000" dirty="0" smtClean="0">
                          <a:solidFill>
                            <a:schemeClr val="bg1"/>
                          </a:solidFill>
                          <a:latin typeface="Arial"/>
                          <a:cs typeface="Arial"/>
                        </a:rPr>
                        <a:t>1</a:t>
                      </a:r>
                      <a:endParaRPr lang="en-US" sz="12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S</a:t>
                      </a:r>
                      <a:r>
                        <a:rPr lang="en-US" sz="1200" b="1" baseline="-25000" dirty="0" smtClean="0">
                          <a:solidFill>
                            <a:schemeClr val="bg1"/>
                          </a:solidFill>
                          <a:latin typeface="Arial"/>
                          <a:cs typeface="Arial"/>
                        </a:rPr>
                        <a:t>2</a:t>
                      </a:r>
                      <a:endParaRPr lang="en-US" sz="12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A</a:t>
                      </a:r>
                      <a:r>
                        <a:rPr lang="en-US" sz="1200" b="1" baseline="-25000" dirty="0" smtClean="0">
                          <a:solidFill>
                            <a:schemeClr val="bg1"/>
                          </a:solidFill>
                          <a:latin typeface="Arial"/>
                          <a:cs typeface="Arial"/>
                        </a:rPr>
                        <a:t>1</a:t>
                      </a:r>
                      <a:endParaRPr lang="en-US" sz="12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i="1" dirty="0" smtClean="0">
                          <a:solidFill>
                            <a:schemeClr val="bg1"/>
                          </a:solidFill>
                          <a:latin typeface="Arial"/>
                          <a:cs typeface="Arial"/>
                        </a:rPr>
                        <a:t>A</a:t>
                      </a:r>
                      <a:r>
                        <a:rPr lang="en-US" sz="1200" b="1" baseline="-25000" dirty="0" smtClean="0">
                          <a:solidFill>
                            <a:schemeClr val="bg1"/>
                          </a:solidFill>
                          <a:latin typeface="Arial"/>
                          <a:cs typeface="Arial"/>
                        </a:rPr>
                        <a:t>2</a:t>
                      </a:r>
                      <a:endParaRPr lang="en-US" sz="1200" b="1" dirty="0">
                        <a:solidFill>
                          <a:schemeClr val="bg1"/>
                        </a:solidFill>
                        <a:latin typeface="Arial"/>
                        <a:cs typeface="Arial"/>
                      </a:endParaRPr>
                    </a:p>
                  </a:txBody>
                  <a:tcPr anchor="b">
                    <a:lnL>
                      <a:noFill/>
                    </a:lnL>
                    <a:lnR>
                      <a:noFill/>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200" b="1" dirty="0" smtClean="0">
                          <a:solidFill>
                            <a:schemeClr val="bg1"/>
                          </a:solidFill>
                          <a:latin typeface="Arial"/>
                          <a:cs typeface="Arial"/>
                        </a:rPr>
                        <a:t>QUANTITY</a:t>
                      </a:r>
                      <a:endParaRPr lang="en-US" sz="1200" b="1" dirty="0">
                        <a:solidFill>
                          <a:schemeClr val="bg1"/>
                        </a:solidFill>
                        <a:latin typeface="Arial"/>
                        <a:cs typeface="Arial"/>
                      </a:endParaRPr>
                    </a:p>
                  </a:txBody>
                  <a:tcPr anchor="b">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99910">
                <a:tc rowSpan="2">
                  <a:txBody>
                    <a:bodyPr/>
                    <a:lstStyle/>
                    <a:p>
                      <a:pPr algn="l"/>
                      <a:r>
                        <a:rPr lang="en-US" sz="1200" i="1" dirty="0" smtClean="0">
                          <a:latin typeface="Arial"/>
                          <a:cs typeface="Arial"/>
                        </a:rPr>
                        <a:t>First tableau</a:t>
                      </a:r>
                      <a:endParaRPr lang="en-US" sz="12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a:t>
                      </a:r>
                      <a:r>
                        <a:rPr lang="en-US" sz="1200" i="1" dirty="0" smtClean="0">
                          <a:latin typeface="Arial"/>
                          <a:cs typeface="Arial"/>
                        </a:rPr>
                        <a:t>M</a:t>
                      </a:r>
                      <a:endParaRPr lang="en-US" sz="12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i="1" dirty="0" smtClean="0">
                          <a:latin typeface="Arial"/>
                          <a:cs typeface="Arial"/>
                        </a:rPr>
                        <a:t>A</a:t>
                      </a:r>
                      <a:r>
                        <a:rPr lang="en-US" sz="1200" i="0" baseline="-25000" dirty="0" smtClean="0">
                          <a:latin typeface="Arial"/>
                          <a:cs typeface="Arial"/>
                        </a:rPr>
                        <a:t>1</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c>
                  <a:txBody>
                    <a:bodyPr/>
                    <a:lstStyle/>
                    <a:p>
                      <a:pPr algn="ctr"/>
                      <a:r>
                        <a:rPr lang="en-US" sz="1200" dirty="0" smtClean="0">
                          <a:latin typeface="Arial"/>
                          <a:cs typeface="Arial"/>
                        </a:rPr>
                        <a:t>50</a:t>
                      </a:r>
                      <a:endParaRPr lang="en-US" sz="1200"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tcPr>
                </a:tc>
              </a:tr>
              <a:tr h="199910">
                <a:tc vMerge="1">
                  <a:txBody>
                    <a:bodyPr/>
                    <a:lstStyle/>
                    <a:p>
                      <a:pPr algn="ctr"/>
                      <a:endParaRPr lang="en-US" sz="1400" i="1"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a:t>
                      </a:r>
                      <a:r>
                        <a:rPr lang="en-US" sz="1200" i="1" dirty="0" smtClean="0">
                          <a:latin typeface="Arial"/>
                          <a:cs typeface="Arial"/>
                        </a:rPr>
                        <a:t>M</a:t>
                      </a:r>
                      <a:endParaRPr lang="en-US" sz="1200" i="1"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A</a:t>
                      </a:r>
                      <a:r>
                        <a:rPr lang="en-US" sz="1200" baseline="-25000" dirty="0" smtClean="0">
                          <a:latin typeface="Arial"/>
                          <a:cs typeface="Arial"/>
                        </a:rPr>
                        <a:t>2</a:t>
                      </a: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a:t>
                      </a:r>
                      <a:endParaRPr lang="en-US" sz="1200" dirty="0">
                        <a:latin typeface="Arial"/>
                        <a:cs typeface="Arial"/>
                      </a:endParaRPr>
                    </a:p>
                  </a:txBody>
                  <a:tcPr>
                    <a:lnL>
                      <a:noFill/>
                    </a:lnL>
                    <a:lnR>
                      <a:noFill/>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120</a:t>
                      </a:r>
                      <a:endParaRPr lang="en-US" sz="1200" dirty="0">
                        <a:latin typeface="Arial"/>
                        <a:cs typeface="Arial"/>
                      </a:endParaRPr>
                    </a:p>
                  </a:txBody>
                  <a:tcPr>
                    <a:lnL>
                      <a:noFill/>
                    </a:lnL>
                    <a:lnR w="9525"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l"/>
                      <a:endParaRPr lang="en-US" sz="1200" i="1"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1" dirty="0">
                        <a:latin typeface="Arial"/>
                        <a:cs typeface="Arial"/>
                      </a:endParaRPr>
                    </a:p>
                  </a:txBody>
                  <a:tcPr>
                    <a:lnL w="9525" cap="flat" cmpd="sng" algn="ctr">
                      <a:noFill/>
                      <a:prstDash val="solid"/>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$6</a:t>
                      </a:r>
                      <a:r>
                        <a:rPr lang="en-US" sz="1200" i="1" dirty="0" smtClean="0">
                          <a:latin typeface="Arial"/>
                          <a:cs typeface="Arial"/>
                        </a:rPr>
                        <a:t>M</a:t>
                      </a:r>
                      <a:endParaRPr lang="en-US" sz="12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$4</a:t>
                      </a:r>
                      <a:r>
                        <a:rPr lang="en-US" sz="1200" i="1" dirty="0" smtClean="0">
                          <a:latin typeface="Arial"/>
                          <a:cs typeface="Arial"/>
                        </a:rPr>
                        <a:t>M</a:t>
                      </a:r>
                      <a:endParaRPr lang="en-US" sz="12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a:t>
                      </a:r>
                      <a:r>
                        <a:rPr lang="en-US" sz="1200" i="1" dirty="0" smtClean="0">
                          <a:latin typeface="Arial"/>
                          <a:cs typeface="Arial"/>
                        </a:rPr>
                        <a:t>M</a:t>
                      </a:r>
                      <a:endParaRPr lang="en-US" sz="12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a:t>
                      </a:r>
                      <a:r>
                        <a:rPr lang="en-US" sz="1200" i="1" dirty="0" smtClean="0">
                          <a:latin typeface="Arial"/>
                          <a:cs typeface="Arial"/>
                        </a:rPr>
                        <a:t>M</a:t>
                      </a:r>
                      <a:endParaRPr lang="en-US" sz="12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a:t>
                      </a:r>
                      <a:r>
                        <a:rPr lang="en-US" sz="1200" i="1" dirty="0" smtClean="0">
                          <a:latin typeface="Arial"/>
                          <a:cs typeface="Arial"/>
                        </a:rPr>
                        <a:t>M</a:t>
                      </a:r>
                      <a:endParaRPr lang="en-US" sz="12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a:t>
                      </a:r>
                      <a:r>
                        <a:rPr lang="en-US" sz="1200" i="1" dirty="0" smtClean="0">
                          <a:latin typeface="Arial"/>
                          <a:cs typeface="Arial"/>
                        </a:rPr>
                        <a:t>M</a:t>
                      </a:r>
                      <a:endParaRPr lang="en-US" sz="1200" i="1" dirty="0">
                        <a:latin typeface="Arial"/>
                        <a:cs typeface="Arial"/>
                      </a:endParaRPr>
                    </a:p>
                  </a:txBody>
                  <a:tcPr>
                    <a:lnL>
                      <a:noFill/>
                    </a:lnL>
                    <a:lnR>
                      <a:noFill/>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$170</a:t>
                      </a:r>
                      <a:r>
                        <a:rPr lang="en-US" sz="1200" i="1" dirty="0" smtClean="0">
                          <a:latin typeface="Arial"/>
                          <a:cs typeface="Arial"/>
                        </a:rPr>
                        <a:t>M</a:t>
                      </a:r>
                      <a:endParaRPr lang="en-US" sz="1200" i="1" dirty="0">
                        <a:latin typeface="Arial"/>
                        <a:cs typeface="Arial"/>
                      </a:endParaRPr>
                    </a:p>
                  </a:txBody>
                  <a:tcPr>
                    <a:lnL>
                      <a:noFill/>
                    </a:lnL>
                    <a:lnR w="9525"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l"/>
                      <a:endParaRPr lang="en-US" sz="12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C</a:t>
                      </a:r>
                      <a:r>
                        <a:rPr lang="en-US" sz="1200" i="1" baseline="-25000" dirty="0" smtClean="0">
                          <a:latin typeface="Arial"/>
                          <a:cs typeface="Arial"/>
                        </a:rPr>
                        <a:t>j</a:t>
                      </a:r>
                      <a:r>
                        <a:rPr lang="en-US" sz="1200" baseline="0" dirty="0" smtClean="0">
                          <a:latin typeface="Arial"/>
                          <a:cs typeface="Arial"/>
                        </a:rPr>
                        <a:t> – </a:t>
                      </a:r>
                      <a:r>
                        <a:rPr lang="en-US" sz="1200" i="1" baseline="0"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80 – 6</a:t>
                      </a:r>
                      <a:r>
                        <a:rPr lang="en-US" sz="1200" i="1" dirty="0" smtClean="0">
                          <a:latin typeface="Arial"/>
                          <a:cs typeface="Arial"/>
                        </a:rPr>
                        <a:t>M</a:t>
                      </a: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60 – 4</a:t>
                      </a:r>
                      <a:r>
                        <a:rPr lang="en-US" sz="1200" i="1" dirty="0" smtClean="0">
                          <a:latin typeface="Arial"/>
                          <a:cs typeface="Arial"/>
                        </a:rPr>
                        <a:t>M</a:t>
                      </a: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M</a:t>
                      </a:r>
                      <a:endParaRPr lang="en-US" sz="12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M</a:t>
                      </a:r>
                      <a:endParaRPr lang="en-US" sz="12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Arial"/>
                          <a:cs typeface="Arial"/>
                        </a:rPr>
                        <a:t>0</a:t>
                      </a:r>
                      <a:endParaRPr lang="en-US" sz="1200" i="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99910">
                <a:tc rowSpan="2">
                  <a:txBody>
                    <a:bodyPr/>
                    <a:lstStyle/>
                    <a:p>
                      <a:pPr algn="l"/>
                      <a:r>
                        <a:rPr lang="en-US" sz="1200" i="1" dirty="0" smtClean="0">
                          <a:latin typeface="Arial"/>
                          <a:cs typeface="Arial"/>
                        </a:rPr>
                        <a:t>Second tableau</a:t>
                      </a:r>
                      <a:endParaRPr lang="en-US" sz="1200" i="1"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$80</a:t>
                      </a:r>
                      <a:endParaRPr lang="en-US" sz="1200"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U</a:t>
                      </a:r>
                      <a:r>
                        <a:rPr lang="en-US" sz="1200" i="1" baseline="-25000" dirty="0" smtClean="0">
                          <a:latin typeface="Arial"/>
                          <a:cs typeface="Arial"/>
                        </a:rPr>
                        <a:t>1</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1</a:t>
                      </a: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1.5</a:t>
                      </a: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–0.5</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0</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0.5</a:t>
                      </a:r>
                      <a:endParaRPr lang="en-US" sz="120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Arial"/>
                          <a:cs typeface="Arial"/>
                        </a:rPr>
                        <a:t>0</a:t>
                      </a:r>
                      <a:endParaRPr lang="en-US" sz="1200" i="0"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25</a:t>
                      </a:r>
                      <a:endParaRPr lang="en-US" sz="1200"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vMerge="1">
                  <a:txBody>
                    <a:bodyPr/>
                    <a:lstStyle/>
                    <a:p>
                      <a:pPr algn="ctr"/>
                      <a:endParaRPr lang="en-US" sz="1400" i="1" dirty="0">
                        <a:latin typeface="Arial"/>
                        <a:cs typeface="Arial"/>
                      </a:endParaRPr>
                    </a:p>
                  </a:txBody>
                  <a:tcPr>
                    <a:lnL w="9525" cap="flat" cmpd="sng" algn="ctr">
                      <a:noFill/>
                      <a:prstDash val="solid"/>
                    </a:lnL>
                    <a:lnR>
                      <a:noFill/>
                    </a:lnR>
                    <a:lnT w="9525" cap="flat" cmpd="sng" algn="ctr">
                      <a:noFill/>
                      <a:prstDash val="soli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a:t>
                      </a:r>
                      <a:r>
                        <a:rPr lang="en-US" sz="1200" i="1" dirty="0" smtClean="0">
                          <a:latin typeface="Arial"/>
                          <a:cs typeface="Arial"/>
                        </a:rPr>
                        <a:t>M</a:t>
                      </a:r>
                      <a:endParaRPr lang="en-US" sz="12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A</a:t>
                      </a:r>
                      <a:r>
                        <a:rPr lang="en-US" sz="1200" i="1" baseline="-25000" dirty="0" smtClean="0">
                          <a:latin typeface="Arial"/>
                          <a:cs typeface="Arial"/>
                        </a:rPr>
                        <a:t>2</a:t>
                      </a:r>
                      <a:endParaRPr lang="en-US" sz="12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0</a:t>
                      </a: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–5</a:t>
                      </a: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–1</a:t>
                      </a:r>
                      <a:endParaRPr lang="en-US" sz="1200" i="1"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endParaRPr lang="en-US" sz="120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Arial"/>
                          <a:cs typeface="Arial"/>
                        </a:rPr>
                        <a:t>1</a:t>
                      </a:r>
                      <a:endParaRPr lang="en-US" sz="1200" i="0" dirty="0">
                        <a:latin typeface="Arial"/>
                        <a:cs typeface="Arial"/>
                      </a:endParaRPr>
                    </a:p>
                  </a:txBody>
                  <a:tcPr>
                    <a:lnL>
                      <a:noFill/>
                    </a:lnL>
                    <a:lnR>
                      <a:noFill/>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20</a:t>
                      </a: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l"/>
                      <a:endParaRPr lang="en-US" sz="1200" i="1" dirty="0">
                        <a:latin typeface="Arial"/>
                        <a:cs typeface="Arial"/>
                      </a:endParaRPr>
                    </a:p>
                  </a:txBody>
                  <a:tcPr>
                    <a:lnL w="9525" cap="flat" cmpd="sng" algn="ctr">
                      <a:noFill/>
                      <a:prstDash val="solid"/>
                    </a:lnL>
                    <a:lnR>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1" dirty="0">
                        <a:latin typeface="Arial"/>
                        <a:cs typeface="Arial"/>
                      </a:endParaRPr>
                    </a:p>
                  </a:txBody>
                  <a:tcPr>
                    <a:lnL w="9525" cap="flat" cmpd="sng" algn="ctr">
                      <a:noFill/>
                      <a:prstDash val="solid"/>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$80</a:t>
                      </a: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$120 – 5</a:t>
                      </a:r>
                      <a:r>
                        <a:rPr lang="en-US" sz="1200" i="1" dirty="0" smtClean="0">
                          <a:latin typeface="Arial"/>
                          <a:cs typeface="Arial"/>
                        </a:rPr>
                        <a:t>M</a:t>
                      </a: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–$40 + </a:t>
                      </a:r>
                      <a:r>
                        <a:rPr lang="en-US" sz="1200" i="1" dirty="0" smtClean="0">
                          <a:latin typeface="Arial"/>
                          <a:cs typeface="Arial"/>
                        </a:rPr>
                        <a:t>2M</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–$M</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$40 – 2</a:t>
                      </a:r>
                      <a:r>
                        <a:rPr lang="en-US" sz="1200" i="1" dirty="0" smtClean="0">
                          <a:latin typeface="Arial"/>
                          <a:cs typeface="Arial"/>
                        </a:rPr>
                        <a:t>M</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Arial"/>
                          <a:cs typeface="Arial"/>
                        </a:rPr>
                        <a:t>$</a:t>
                      </a:r>
                      <a:r>
                        <a:rPr lang="en-US" sz="1200" i="1" dirty="0" smtClean="0">
                          <a:latin typeface="Arial"/>
                          <a:cs typeface="Arial"/>
                        </a:rPr>
                        <a:t>M</a:t>
                      </a:r>
                      <a:endParaRPr lang="en-US" sz="1200" i="1" dirty="0">
                        <a:latin typeface="Arial"/>
                        <a:cs typeface="Arial"/>
                      </a:endParaRPr>
                    </a:p>
                  </a:txBody>
                  <a:tcPr>
                    <a:lnL>
                      <a:noFill/>
                    </a:lnL>
                    <a:lnR>
                      <a:noFill/>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$2,000 + 20</a:t>
                      </a:r>
                      <a:r>
                        <a:rPr lang="en-US" sz="1200" i="1" dirty="0" smtClean="0">
                          <a:latin typeface="Arial"/>
                          <a:cs typeface="Arial"/>
                        </a:rPr>
                        <a:t>M</a:t>
                      </a:r>
                      <a:endParaRPr lang="en-US" sz="1200" i="1" dirty="0">
                        <a:latin typeface="Arial"/>
                        <a:cs typeface="Arial"/>
                      </a:endParaRPr>
                    </a:p>
                  </a:txBody>
                  <a:tcPr>
                    <a:lnL>
                      <a:noFill/>
                    </a:lnL>
                    <a:lnR w="9525" cap="flat" cmpd="sng" algn="ctr">
                      <a:noFill/>
                      <a:prstDash val="solid"/>
                    </a:lnR>
                    <a:lnT w="19050" cap="flat" cmpd="sng" algn="ctr">
                      <a:solidFill>
                        <a:scrgbClr r="0" g="0" b="0"/>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r>
              <a:tr h="199910">
                <a:tc>
                  <a:txBody>
                    <a:bodyPr/>
                    <a:lstStyle/>
                    <a:p>
                      <a:pPr algn="l"/>
                      <a:endParaRPr lang="en-US" sz="12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1" dirty="0">
                        <a:latin typeface="Arial"/>
                        <a:cs typeface="Arial"/>
                      </a:endParaRPr>
                    </a:p>
                  </a:txBody>
                  <a:tcPr>
                    <a:lnL w="9525" cap="flat" cmpd="sng" algn="ctr">
                      <a:noFill/>
                      <a:prstDash val="solid"/>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C</a:t>
                      </a:r>
                      <a:r>
                        <a:rPr lang="en-US" sz="1200" i="1" baseline="-25000" dirty="0" smtClean="0">
                          <a:latin typeface="Arial"/>
                          <a:cs typeface="Arial"/>
                        </a:rPr>
                        <a:t>j</a:t>
                      </a:r>
                      <a:r>
                        <a:rPr lang="en-US" sz="1200" baseline="0" dirty="0" smtClean="0">
                          <a:latin typeface="Arial"/>
                          <a:cs typeface="Arial"/>
                        </a:rPr>
                        <a:t> – </a:t>
                      </a:r>
                      <a:r>
                        <a:rPr lang="en-US" sz="1200" i="1" baseline="0"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5</a:t>
                      </a:r>
                      <a:r>
                        <a:rPr lang="en-US" sz="1200" i="1" dirty="0" smtClean="0">
                          <a:latin typeface="Arial"/>
                          <a:cs typeface="Arial"/>
                        </a:rPr>
                        <a:t>M</a:t>
                      </a:r>
                      <a:r>
                        <a:rPr lang="en-US" sz="1200" dirty="0" smtClean="0">
                          <a:latin typeface="Arial"/>
                          <a:cs typeface="Arial"/>
                        </a:rPr>
                        <a:t> – 60</a:t>
                      </a: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–2</a:t>
                      </a:r>
                      <a:r>
                        <a:rPr lang="en-US" sz="1200" i="1" dirty="0" smtClean="0">
                          <a:latin typeface="Arial"/>
                          <a:cs typeface="Arial"/>
                        </a:rPr>
                        <a:t>M</a:t>
                      </a:r>
                      <a:r>
                        <a:rPr lang="en-US" sz="1200" dirty="0" smtClean="0">
                          <a:latin typeface="Arial"/>
                          <a:cs typeface="Arial"/>
                        </a:rPr>
                        <a:t> + 40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smtClean="0">
                          <a:latin typeface="Arial"/>
                          <a:cs typeface="Arial"/>
                        </a:rPr>
                        <a:t>M</a:t>
                      </a:r>
                      <a:endParaRPr lang="en-US" sz="1200" i="1"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latin typeface="Arial"/>
                          <a:cs typeface="Arial"/>
                        </a:rPr>
                        <a:t>3</a:t>
                      </a:r>
                      <a:r>
                        <a:rPr lang="en-US" sz="1200" i="1" dirty="0" smtClean="0">
                          <a:latin typeface="Arial"/>
                          <a:cs typeface="Arial"/>
                        </a:rPr>
                        <a:t>M</a:t>
                      </a:r>
                      <a:r>
                        <a:rPr lang="en-US" sz="1200" dirty="0" smtClean="0">
                          <a:latin typeface="Arial"/>
                          <a:cs typeface="Arial"/>
                        </a:rPr>
                        <a:t> – 40</a:t>
                      </a:r>
                      <a:endParaRPr lang="en-US" sz="120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Arial"/>
                          <a:cs typeface="Arial"/>
                        </a:rPr>
                        <a:t>0</a:t>
                      </a:r>
                      <a:endParaRPr lang="en-US" sz="1200" i="0" dirty="0">
                        <a:latin typeface="Arial"/>
                        <a:cs typeface="Arial"/>
                      </a:endParaRPr>
                    </a:p>
                  </a:txBody>
                  <a:tcPr>
                    <a:lnL>
                      <a:noFill/>
                    </a:lnL>
                    <a:lnR>
                      <a:noFill/>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Arial"/>
                        <a:cs typeface="Arial"/>
                      </a:endParaRPr>
                    </a:p>
                  </a:txBody>
                  <a:tcPr>
                    <a:lnL>
                      <a:noFill/>
                    </a:lnL>
                    <a:lnR w="9525" cap="flat" cmpd="sng" algn="ctr">
                      <a:noFill/>
                      <a:prstDash val="solid"/>
                    </a:lnR>
                    <a:lnT w="9525" cap="flat" cmpd="sng" algn="ctr">
                      <a:noFill/>
                      <a:prstDash val="solid"/>
                    </a:lnT>
                    <a:lnB w="190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9" name="Group 8"/>
          <p:cNvGrpSpPr>
            <a:grpSpLocks/>
          </p:cNvGrpSpPr>
          <p:nvPr/>
        </p:nvGrpSpPr>
        <p:grpSpPr bwMode="auto">
          <a:xfrm>
            <a:off x="1389063" y="2420938"/>
            <a:ext cx="1430337" cy="512762"/>
            <a:chOff x="845005" y="4065720"/>
            <a:chExt cx="1429987" cy="513073"/>
          </a:xfrm>
        </p:grpSpPr>
        <p:sp>
          <p:nvSpPr>
            <p:cNvPr id="120943" name="Line 24"/>
            <p:cNvSpPr>
              <a:spLocks noChangeShapeType="1"/>
            </p:cNvSpPr>
            <p:nvPr/>
          </p:nvSpPr>
          <p:spPr bwMode="auto">
            <a:xfrm flipH="1">
              <a:off x="845005" y="4267200"/>
              <a:ext cx="0" cy="311593"/>
            </a:xfrm>
            <a:prstGeom prst="line">
              <a:avLst/>
            </a:prstGeom>
            <a:noFill/>
            <a:ln w="38100">
              <a:solidFill>
                <a:schemeClr val="tx1"/>
              </a:solidFill>
              <a:round/>
              <a:headEnd/>
              <a:tailEnd type="triangle" w="sm" len="med"/>
            </a:ln>
          </p:spPr>
          <p:txBody>
            <a:bodyPr/>
            <a:lstStyle/>
            <a:p>
              <a:endParaRPr lang="en-US"/>
            </a:p>
          </p:txBody>
        </p:sp>
        <p:sp>
          <p:nvSpPr>
            <p:cNvPr id="120944" name="Line 24"/>
            <p:cNvSpPr>
              <a:spLocks noChangeShapeType="1"/>
            </p:cNvSpPr>
            <p:nvPr/>
          </p:nvSpPr>
          <p:spPr bwMode="auto">
            <a:xfrm>
              <a:off x="1022366" y="4065720"/>
              <a:ext cx="1252626" cy="0"/>
            </a:xfrm>
            <a:prstGeom prst="line">
              <a:avLst/>
            </a:prstGeom>
            <a:noFill/>
            <a:ln w="38100">
              <a:solidFill>
                <a:schemeClr val="tx1"/>
              </a:solidFill>
              <a:round/>
              <a:headEnd/>
              <a:tailEnd type="triangle" w="sm" len="med"/>
            </a:ln>
          </p:spPr>
          <p:txBody>
            <a:bodyPr/>
            <a:lstStyle/>
            <a:p>
              <a:endParaRPr lang="en-US"/>
            </a:p>
          </p:txBody>
        </p:sp>
      </p:grpSp>
      <p:sp>
        <p:nvSpPr>
          <p:cNvPr id="12" name="Text Box 15"/>
          <p:cNvSpPr txBox="1">
            <a:spLocks noChangeArrowheads="1"/>
          </p:cNvSpPr>
          <p:nvPr/>
        </p:nvSpPr>
        <p:spPr bwMode="auto">
          <a:xfrm>
            <a:off x="635000" y="1668463"/>
            <a:ext cx="7848600" cy="307975"/>
          </a:xfrm>
          <a:prstGeom prst="rect">
            <a:avLst/>
          </a:prstGeom>
          <a:noFill/>
          <a:ln w="9525">
            <a:noFill/>
            <a:miter lim="800000"/>
            <a:headEnd/>
            <a:tailEnd/>
          </a:ln>
        </p:spPr>
        <p:txBody>
          <a:bodyPr>
            <a:spAutoFit/>
          </a:bodyPr>
          <a:lstStyle/>
          <a:p>
            <a:pPr marL="1257300" indent="-1257300"/>
            <a:r>
              <a:rPr lang="en-US" sz="1400">
                <a:ea typeface="MS PGothic" pitchFamily="34" charset="-128"/>
              </a:rPr>
              <a:t>TABLE M7.18 –	 First and Second Tableaus of the High Note Dual Problem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par>
                                <p:cTn id="8" presetID="18" presetClass="entr" presetSubtype="6" fill="hold"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strips(downRight)">
                                      <p:cBhvr>
                                        <p:cTn id="10" dur="1000"/>
                                        <p:tgtEl>
                                          <p:spTgt spid="9"/>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673100" y="1790700"/>
            <a:ext cx="7823200" cy="20066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800"/>
              </a:spcAft>
              <a:defRPr/>
            </a:pPr>
            <a:r>
              <a:rPr lang="en-US" sz="2400" dirty="0" smtClean="0"/>
              <a:t>If Flair produces </a:t>
            </a:r>
            <a:r>
              <a:rPr lang="en-US" sz="2400" i="1" dirty="0" smtClean="0"/>
              <a:t>T</a:t>
            </a:r>
            <a:r>
              <a:rPr lang="en-US" sz="2400" dirty="0" smtClean="0"/>
              <a:t> = 40 and </a:t>
            </a:r>
            <a:r>
              <a:rPr lang="en-US" sz="2400" i="1" dirty="0" smtClean="0"/>
              <a:t>C</a:t>
            </a:r>
            <a:r>
              <a:rPr lang="en-US" sz="2400" dirty="0" smtClean="0"/>
              <a:t> = 10</a:t>
            </a:r>
          </a:p>
          <a:p>
            <a:pPr marL="0" indent="0" fontAlgn="auto">
              <a:buFont typeface="Arial"/>
              <a:buNone/>
              <a:tabLst>
                <a:tab pos="4483100" algn="r"/>
                <a:tab pos="4660900" algn="l"/>
              </a:tabLst>
              <a:defRPr/>
            </a:pPr>
            <a:r>
              <a:rPr lang="en-US" sz="2400" dirty="0" smtClean="0"/>
              <a:t>	2</a:t>
            </a:r>
            <a:r>
              <a:rPr lang="en-US" sz="2400" i="1" dirty="0" smtClean="0"/>
              <a:t>T</a:t>
            </a:r>
            <a:r>
              <a:rPr lang="en-US" sz="2400" dirty="0" smtClean="0"/>
              <a:t> + 1</a:t>
            </a:r>
            <a:r>
              <a:rPr lang="en-US" sz="2400" i="1" dirty="0" smtClean="0"/>
              <a:t>C</a:t>
            </a:r>
            <a:r>
              <a:rPr lang="en-US" sz="2400" dirty="0" smtClean="0"/>
              <a:t> + </a:t>
            </a:r>
            <a:r>
              <a:rPr lang="en-US" sz="2400" i="1" dirty="0" smtClean="0"/>
              <a:t>S</a:t>
            </a:r>
            <a:r>
              <a:rPr lang="en-US" sz="2400" baseline="-25000" dirty="0" smtClean="0"/>
              <a:t>1</a:t>
            </a:r>
            <a:r>
              <a:rPr lang="en-US" sz="2400" dirty="0" smtClean="0"/>
              <a:t>	= 100</a:t>
            </a:r>
          </a:p>
          <a:p>
            <a:pPr marL="0" indent="0" fontAlgn="auto">
              <a:buFont typeface="Arial"/>
              <a:buNone/>
              <a:tabLst>
                <a:tab pos="4483100" algn="r"/>
                <a:tab pos="4660900" algn="l"/>
              </a:tabLst>
              <a:defRPr/>
            </a:pPr>
            <a:r>
              <a:rPr lang="en-US" sz="2400" dirty="0" smtClean="0"/>
              <a:t>	2(40) + 1(10) + </a:t>
            </a:r>
            <a:r>
              <a:rPr lang="en-US" sz="2400" i="1" dirty="0" smtClean="0"/>
              <a:t>S</a:t>
            </a:r>
            <a:r>
              <a:rPr lang="en-US" sz="2400" baseline="-25000" dirty="0" smtClean="0"/>
              <a:t>1</a:t>
            </a:r>
            <a:r>
              <a:rPr lang="en-US" sz="2400" dirty="0" smtClean="0"/>
              <a:t>	= 100</a:t>
            </a:r>
          </a:p>
          <a:p>
            <a:pPr marL="0" indent="0" fontAlgn="auto">
              <a:buFont typeface="Arial"/>
              <a:buNone/>
              <a:tabLst>
                <a:tab pos="4483100" algn="r"/>
                <a:tab pos="4660900" algn="l"/>
              </a:tabLst>
              <a:defRPr/>
            </a:pPr>
            <a:r>
              <a:rPr lang="en-US" sz="2400" dirty="0" smtClean="0"/>
              <a:t>	</a:t>
            </a:r>
            <a:r>
              <a:rPr lang="en-US" sz="2400" i="1" dirty="0" smtClean="0"/>
              <a:t>S</a:t>
            </a:r>
            <a:r>
              <a:rPr lang="en-US" sz="2400" baseline="-25000" dirty="0" smtClean="0"/>
              <a:t>1</a:t>
            </a:r>
            <a:r>
              <a:rPr lang="en-US" sz="2400" dirty="0" smtClean="0"/>
              <a:t>	= 10</a:t>
            </a:r>
            <a:endParaRPr lang="en-US" sz="2400" dirty="0"/>
          </a:p>
        </p:txBody>
      </p:sp>
      <p:sp>
        <p:nvSpPr>
          <p:cNvPr id="2" name="Title 1"/>
          <p:cNvSpPr>
            <a:spLocks noGrp="1"/>
          </p:cNvSpPr>
          <p:nvPr>
            <p:ph type="title"/>
          </p:nvPr>
        </p:nvSpPr>
        <p:spPr/>
        <p:txBody>
          <a:bodyPr rtlCol="0">
            <a:normAutofit fontScale="90000"/>
          </a:bodyPr>
          <a:lstStyle/>
          <a:p>
            <a:pPr fontAlgn="auto">
              <a:spcAft>
                <a:spcPts val="0"/>
              </a:spcAft>
              <a:defRPr/>
            </a:pPr>
            <a:r>
              <a:rPr lang="en-US" dirty="0"/>
              <a:t>Converting the Constraints to Equations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FB79FD0C-3B00-4F4E-84C7-8B888852ED89}" type="slidenum">
              <a:rPr lang="en-US"/>
              <a:pPr>
                <a:defRPr/>
              </a:pPr>
              <a:t>9</a:t>
            </a:fld>
            <a:endParaRPr lang="en-US"/>
          </a:p>
        </p:txBody>
      </p:sp>
      <p:sp>
        <p:nvSpPr>
          <p:cNvPr id="6" name="TextBox 5"/>
          <p:cNvSpPr txBox="1"/>
          <p:nvPr/>
        </p:nvSpPr>
        <p:spPr>
          <a:xfrm>
            <a:off x="673100" y="3797300"/>
            <a:ext cx="5783263" cy="1878013"/>
          </a:xfrm>
          <a:prstGeom prst="rect">
            <a:avLst/>
          </a:prstGeom>
          <a:noFill/>
        </p:spPr>
        <p:txBody>
          <a:bodyPr wrap="none">
            <a:spAutoFit/>
          </a:bodyPr>
          <a:lstStyle/>
          <a:p>
            <a:pPr marL="342900" indent="-342900" fontAlgn="auto">
              <a:spcBef>
                <a:spcPts val="0"/>
              </a:spcBef>
              <a:spcAft>
                <a:spcPts val="1200"/>
              </a:spcAft>
              <a:buFont typeface="Arial"/>
              <a:buChar char="•"/>
              <a:defRPr/>
            </a:pPr>
            <a:r>
              <a:rPr lang="en-US" sz="2400" dirty="0">
                <a:latin typeface="Arial"/>
                <a:cs typeface="Arial"/>
              </a:rPr>
              <a:t>Adding all variables into all equations</a:t>
            </a:r>
          </a:p>
          <a:p>
            <a:pPr fontAlgn="auto">
              <a:spcBef>
                <a:spcPts val="0"/>
              </a:spcBef>
              <a:spcAft>
                <a:spcPts val="600"/>
              </a:spcAft>
              <a:tabLst>
                <a:tab pos="4483100" algn="r"/>
                <a:tab pos="4660900" algn="l"/>
              </a:tabLst>
              <a:defRPr/>
            </a:pPr>
            <a:r>
              <a:rPr lang="en-US" sz="2400" dirty="0">
                <a:latin typeface="Arial"/>
                <a:cs typeface="Arial"/>
              </a:rPr>
              <a:t>	</a:t>
            </a:r>
            <a:r>
              <a:rPr lang="en-US" sz="2400" dirty="0" err="1">
                <a:latin typeface="Arial"/>
                <a:cs typeface="Arial"/>
              </a:rPr>
              <a:t>2</a:t>
            </a:r>
            <a:r>
              <a:rPr lang="en-US" sz="2400" i="1" dirty="0" err="1">
                <a:latin typeface="Arial"/>
                <a:cs typeface="Arial"/>
              </a:rPr>
              <a:t>T</a:t>
            </a:r>
            <a:r>
              <a:rPr lang="en-US" sz="2400" dirty="0">
                <a:latin typeface="Arial"/>
                <a:cs typeface="Arial"/>
              </a:rPr>
              <a:t> + </a:t>
            </a:r>
            <a:r>
              <a:rPr lang="en-US" sz="2400" dirty="0" err="1">
                <a:latin typeface="Arial"/>
                <a:cs typeface="Arial"/>
              </a:rPr>
              <a:t>1</a:t>
            </a:r>
            <a:r>
              <a:rPr lang="en-US" sz="2400" i="1" dirty="0" err="1">
                <a:latin typeface="Arial"/>
                <a:cs typeface="Arial"/>
              </a:rPr>
              <a:t>C</a:t>
            </a:r>
            <a:r>
              <a:rPr lang="en-US" sz="2400" dirty="0">
                <a:latin typeface="Arial"/>
                <a:cs typeface="Arial"/>
              </a:rPr>
              <a:t> + </a:t>
            </a:r>
            <a:r>
              <a:rPr lang="en-US" sz="2400" dirty="0" err="1">
                <a:latin typeface="Arial"/>
                <a:cs typeface="Arial"/>
              </a:rPr>
              <a:t>1</a:t>
            </a:r>
            <a:r>
              <a:rPr lang="en-US" sz="2400" i="1" dirty="0" err="1">
                <a:latin typeface="Arial"/>
                <a:cs typeface="Arial"/>
              </a:rPr>
              <a:t>S</a:t>
            </a:r>
            <a:r>
              <a:rPr lang="en-US" sz="2400" baseline="-25000" dirty="0" err="1">
                <a:latin typeface="Arial"/>
                <a:cs typeface="Arial"/>
              </a:rPr>
              <a:t>1</a:t>
            </a:r>
            <a:r>
              <a:rPr lang="en-US" sz="2400" dirty="0">
                <a:latin typeface="Arial"/>
                <a:cs typeface="Arial"/>
              </a:rPr>
              <a:t> + </a:t>
            </a:r>
            <a:r>
              <a:rPr lang="en-US" sz="2400" dirty="0" err="1">
                <a:latin typeface="Arial"/>
                <a:cs typeface="Arial"/>
              </a:rPr>
              <a:t>0</a:t>
            </a:r>
            <a:r>
              <a:rPr lang="en-US" sz="2400" i="1" dirty="0" err="1">
                <a:latin typeface="Arial"/>
                <a:cs typeface="Arial"/>
              </a:rPr>
              <a:t>S</a:t>
            </a:r>
            <a:r>
              <a:rPr lang="en-US" sz="2400" baseline="-25000" dirty="0" err="1">
                <a:latin typeface="Arial"/>
                <a:cs typeface="Arial"/>
              </a:rPr>
              <a:t>2</a:t>
            </a:r>
            <a:r>
              <a:rPr lang="en-US" sz="2400" dirty="0">
                <a:latin typeface="Arial"/>
                <a:cs typeface="Arial"/>
              </a:rPr>
              <a:t>	= 100</a:t>
            </a:r>
          </a:p>
          <a:p>
            <a:pPr fontAlgn="auto">
              <a:spcBef>
                <a:spcPts val="0"/>
              </a:spcBef>
              <a:spcAft>
                <a:spcPts val="600"/>
              </a:spcAft>
              <a:tabLst>
                <a:tab pos="4483100" algn="r"/>
                <a:tab pos="4660900" algn="l"/>
              </a:tabLst>
              <a:defRPr/>
            </a:pPr>
            <a:r>
              <a:rPr lang="en-US" sz="2400" dirty="0">
                <a:latin typeface="Arial"/>
                <a:cs typeface="Arial"/>
              </a:rPr>
              <a:t>	</a:t>
            </a:r>
            <a:r>
              <a:rPr lang="en-US" sz="2400" dirty="0" err="1">
                <a:latin typeface="Arial"/>
                <a:cs typeface="Arial"/>
              </a:rPr>
              <a:t>4</a:t>
            </a:r>
            <a:r>
              <a:rPr lang="en-US" sz="2400" i="1" dirty="0" err="1">
                <a:latin typeface="Arial"/>
                <a:cs typeface="Arial"/>
              </a:rPr>
              <a:t>T</a:t>
            </a:r>
            <a:r>
              <a:rPr lang="en-US" sz="2400" dirty="0">
                <a:latin typeface="Arial"/>
                <a:cs typeface="Arial"/>
              </a:rPr>
              <a:t> + </a:t>
            </a:r>
            <a:r>
              <a:rPr lang="en-US" sz="2400" dirty="0" err="1">
                <a:latin typeface="Arial"/>
                <a:cs typeface="Arial"/>
              </a:rPr>
              <a:t>3</a:t>
            </a:r>
            <a:r>
              <a:rPr lang="en-US" sz="2400" i="1" dirty="0" err="1">
                <a:latin typeface="Arial"/>
                <a:cs typeface="Arial"/>
              </a:rPr>
              <a:t>C</a:t>
            </a:r>
            <a:r>
              <a:rPr lang="en-US" sz="2400" dirty="0">
                <a:latin typeface="Arial"/>
                <a:cs typeface="Arial"/>
              </a:rPr>
              <a:t> + </a:t>
            </a:r>
            <a:r>
              <a:rPr lang="en-US" sz="2400" dirty="0" err="1">
                <a:latin typeface="Arial"/>
                <a:cs typeface="Arial"/>
              </a:rPr>
              <a:t>0</a:t>
            </a:r>
            <a:r>
              <a:rPr lang="en-US" sz="2400" i="1" dirty="0" err="1">
                <a:latin typeface="Arial"/>
                <a:cs typeface="Arial"/>
              </a:rPr>
              <a:t>S</a:t>
            </a:r>
            <a:r>
              <a:rPr lang="en-US" sz="2400" baseline="-25000" dirty="0" err="1">
                <a:latin typeface="Arial"/>
                <a:cs typeface="Arial"/>
              </a:rPr>
              <a:t>1</a:t>
            </a:r>
            <a:r>
              <a:rPr lang="en-US" sz="2400" dirty="0">
                <a:latin typeface="Arial"/>
                <a:cs typeface="Arial"/>
              </a:rPr>
              <a:t> + </a:t>
            </a:r>
            <a:r>
              <a:rPr lang="en-US" sz="2400" dirty="0" err="1">
                <a:latin typeface="Arial"/>
                <a:cs typeface="Arial"/>
              </a:rPr>
              <a:t>1</a:t>
            </a:r>
            <a:r>
              <a:rPr lang="en-US" sz="2400" i="1" dirty="0" err="1">
                <a:latin typeface="Arial"/>
                <a:cs typeface="Arial"/>
              </a:rPr>
              <a:t>S</a:t>
            </a:r>
            <a:r>
              <a:rPr lang="en-US" sz="2400" baseline="-25000" dirty="0" err="1">
                <a:latin typeface="Arial"/>
                <a:cs typeface="Arial"/>
              </a:rPr>
              <a:t>2</a:t>
            </a:r>
            <a:r>
              <a:rPr lang="en-US" sz="2400" dirty="0">
                <a:latin typeface="Arial"/>
                <a:cs typeface="Arial"/>
              </a:rPr>
              <a:t>	= 240 </a:t>
            </a:r>
          </a:p>
          <a:p>
            <a:pPr fontAlgn="auto">
              <a:spcBef>
                <a:spcPts val="0"/>
              </a:spcBef>
              <a:spcAft>
                <a:spcPts val="600"/>
              </a:spcAft>
              <a:tabLst>
                <a:tab pos="4483100" algn="r"/>
                <a:tab pos="4660900" algn="l"/>
              </a:tabLst>
              <a:defRPr/>
            </a:pPr>
            <a:r>
              <a:rPr lang="en-US" sz="2400" i="1" dirty="0">
                <a:latin typeface="Arial"/>
                <a:cs typeface="Arial"/>
              </a:rPr>
              <a:t>	</a:t>
            </a:r>
            <a:r>
              <a:rPr lang="en-US" sz="2400" i="1" dirty="0">
                <a:latin typeface="Arial"/>
                <a:cs typeface="Arial"/>
              </a:rPr>
              <a:t>T</a:t>
            </a:r>
            <a:r>
              <a:rPr lang="en-US" sz="2400" dirty="0">
                <a:latin typeface="Arial"/>
                <a:cs typeface="Arial"/>
              </a:rPr>
              <a:t>, </a:t>
            </a:r>
            <a:r>
              <a:rPr lang="en-US" sz="2400" i="1" dirty="0">
                <a:latin typeface="Arial"/>
                <a:cs typeface="Arial"/>
              </a:rPr>
              <a:t>C</a:t>
            </a:r>
            <a:r>
              <a:rPr lang="en-US" sz="2400" dirty="0">
                <a:latin typeface="Arial"/>
                <a:cs typeface="Arial"/>
              </a:rPr>
              <a:t>, </a:t>
            </a:r>
            <a:r>
              <a:rPr lang="en-US" sz="2400" i="1" dirty="0">
                <a:latin typeface="Arial"/>
                <a:cs typeface="Arial"/>
              </a:rPr>
              <a:t>S</a:t>
            </a:r>
            <a:r>
              <a:rPr lang="en-US" sz="2400" baseline="-25000" dirty="0">
                <a:latin typeface="Arial"/>
                <a:cs typeface="Arial"/>
              </a:rPr>
              <a:t>1</a:t>
            </a:r>
            <a:r>
              <a:rPr lang="en-US" sz="2400" dirty="0">
                <a:latin typeface="Arial"/>
                <a:cs typeface="Arial"/>
              </a:rPr>
              <a:t>, </a:t>
            </a:r>
            <a:r>
              <a:rPr lang="en-US" sz="2400" i="1" dirty="0">
                <a:latin typeface="Arial"/>
                <a:cs typeface="Arial"/>
              </a:rPr>
              <a:t>S</a:t>
            </a:r>
            <a:r>
              <a:rPr lang="en-US" sz="2400" baseline="-25000" dirty="0">
                <a:latin typeface="Arial"/>
                <a:cs typeface="Arial"/>
              </a:rPr>
              <a:t>2</a:t>
            </a:r>
            <a:r>
              <a:rPr lang="en-US" sz="2400" dirty="0">
                <a:latin typeface="Arial"/>
                <a:cs typeface="Arial"/>
              </a:rPr>
              <a:t> </a:t>
            </a:r>
            <a:r>
              <a:rPr lang="en-US" sz="2400" dirty="0">
                <a:latin typeface="Arial"/>
                <a:cs typeface="Arial"/>
              </a:rPr>
              <a:t>	≥ 0</a:t>
            </a:r>
            <a:endParaRPr lang="en-US" sz="2400" dirty="0">
              <a:latin typeface="Arial"/>
              <a:cs typeface="Arial"/>
            </a:endParaRPr>
          </a:p>
        </p:txBody>
      </p:sp>
      <p:sp>
        <p:nvSpPr>
          <p:cNvPr id="7" name="TextBox 6"/>
          <p:cNvSpPr txBox="1"/>
          <p:nvPr/>
        </p:nvSpPr>
        <p:spPr>
          <a:xfrm>
            <a:off x="1714500" y="2338388"/>
            <a:ext cx="6972300" cy="1458912"/>
          </a:xfrm>
          <a:prstGeom prst="rect">
            <a:avLst/>
          </a:prstGeom>
          <a:solidFill>
            <a:schemeClr val="accent3">
              <a:lumMod val="60000"/>
              <a:lumOff val="40000"/>
            </a:schemeClr>
          </a:solidFill>
          <a:ln>
            <a:noFill/>
          </a:ln>
        </p:spPr>
        <p:txBody>
          <a:bodyPr lIns="324000" tIns="280800" rIns="324000" bIns="280800">
            <a:spAutoFit/>
          </a:bodyPr>
          <a:lstStyle/>
          <a:p>
            <a:pPr fontAlgn="auto">
              <a:spcBef>
                <a:spcPts val="0"/>
              </a:spcBef>
              <a:spcAft>
                <a:spcPts val="1200"/>
              </a:spcAft>
              <a:defRPr/>
            </a:pPr>
            <a:r>
              <a:rPr lang="en-US" sz="2400" dirty="0">
                <a:latin typeface="Arial"/>
                <a:cs typeface="Arial"/>
              </a:rPr>
              <a:t>Objective function becomes</a:t>
            </a:r>
          </a:p>
          <a:p>
            <a:pPr fontAlgn="auto">
              <a:spcBef>
                <a:spcPts val="0"/>
              </a:spcBef>
              <a:spcAft>
                <a:spcPts val="0"/>
              </a:spcAft>
              <a:defRPr/>
            </a:pPr>
            <a:r>
              <a:rPr lang="en-US" sz="2400" dirty="0">
                <a:latin typeface="Arial"/>
                <a:cs typeface="Arial"/>
              </a:rPr>
              <a:t>Maximize </a:t>
            </a:r>
            <a:r>
              <a:rPr lang="en-US" sz="2400" dirty="0">
                <a:latin typeface="Arial"/>
                <a:cs typeface="Arial"/>
              </a:rPr>
              <a:t>profit </a:t>
            </a:r>
            <a:r>
              <a:rPr lang="en-US" sz="2400" dirty="0">
                <a:latin typeface="Arial"/>
                <a:cs typeface="Arial"/>
              </a:rPr>
              <a:t>= $</a:t>
            </a:r>
            <a:r>
              <a:rPr lang="en-US" sz="2400" dirty="0">
                <a:latin typeface="Arial"/>
                <a:cs typeface="Arial"/>
              </a:rPr>
              <a:t>70</a:t>
            </a:r>
            <a:r>
              <a:rPr lang="en-US" sz="2400" i="1" dirty="0">
                <a:latin typeface="Arial"/>
                <a:cs typeface="Arial"/>
              </a:rPr>
              <a:t>T</a:t>
            </a:r>
            <a:r>
              <a:rPr lang="en-US" sz="2400" dirty="0">
                <a:latin typeface="Arial"/>
                <a:cs typeface="Arial"/>
              </a:rPr>
              <a:t> </a:t>
            </a:r>
            <a:r>
              <a:rPr lang="en-US" sz="2400" dirty="0">
                <a:latin typeface="Arial"/>
                <a:cs typeface="Arial"/>
              </a:rPr>
              <a:t>+ $50</a:t>
            </a:r>
            <a:r>
              <a:rPr lang="en-US" sz="2400" i="1" dirty="0">
                <a:latin typeface="Arial"/>
                <a:cs typeface="Arial"/>
              </a:rPr>
              <a:t>C </a:t>
            </a:r>
            <a:r>
              <a:rPr lang="en-US" sz="2400" dirty="0">
                <a:latin typeface="Arial"/>
                <a:cs typeface="Arial"/>
              </a:rPr>
              <a:t>+ $0</a:t>
            </a:r>
            <a:r>
              <a:rPr lang="en-US" sz="2400" i="1" dirty="0">
                <a:latin typeface="Arial"/>
                <a:cs typeface="Arial"/>
              </a:rPr>
              <a:t>S</a:t>
            </a:r>
            <a:r>
              <a:rPr lang="en-US" sz="2400" baseline="-25000" dirty="0">
                <a:latin typeface="Arial"/>
                <a:cs typeface="Arial"/>
              </a:rPr>
              <a:t>1</a:t>
            </a:r>
            <a:r>
              <a:rPr lang="en-US" sz="2400" dirty="0">
                <a:latin typeface="Arial"/>
                <a:cs typeface="Arial"/>
              </a:rPr>
              <a:t> + $0</a:t>
            </a:r>
            <a:r>
              <a:rPr lang="en-US" sz="2400" i="1" dirty="0">
                <a:latin typeface="Arial"/>
                <a:cs typeface="Arial"/>
              </a:rPr>
              <a:t>S</a:t>
            </a:r>
            <a:r>
              <a:rPr lang="en-US" sz="2400" baseline="-25000" dirty="0">
                <a:latin typeface="Arial"/>
                <a:cs typeface="Arial"/>
              </a:rPr>
              <a:t>2</a:t>
            </a:r>
            <a:endParaRPr lang="en-US" sz="2400" dirty="0">
              <a:latin typeface="Arial"/>
              <a:cs typeface="Arial"/>
            </a:endParaRPr>
          </a:p>
        </p:txBody>
      </p:sp>
    </p:spTree>
  </p:cSld>
  <p:clrMapOvr>
    <a:masterClrMapping/>
  </p:clrMapOvr>
  <p:transition spd="slow">
    <p:strips dir="rd"/>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t>Solving the Dual of </a:t>
            </a:r>
            <a:br>
              <a:rPr lang="en-US" dirty="0"/>
            </a:br>
            <a:r>
              <a:rPr lang="en-US" dirty="0" smtClean="0"/>
              <a:t>High </a:t>
            </a:r>
            <a:r>
              <a:rPr lang="en-US" dirty="0"/>
              <a:t>Note Sound </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1A28A494-A356-4D7A-8BA1-7DFBB0648AAC}" type="slidenum">
              <a:rPr lang="en-US"/>
              <a:pPr>
                <a:defRPr/>
              </a:pPr>
              <a:t>90</a:t>
            </a:fld>
            <a:endParaRPr lang="en-US"/>
          </a:p>
        </p:txBody>
      </p:sp>
      <p:graphicFrame>
        <p:nvGraphicFramePr>
          <p:cNvPr id="8" name="Table 7"/>
          <p:cNvGraphicFramePr>
            <a:graphicFrameLocks noGrp="1"/>
          </p:cNvGraphicFramePr>
          <p:nvPr/>
        </p:nvGraphicFramePr>
        <p:xfrm>
          <a:off x="723900" y="4044950"/>
          <a:ext cx="7429500" cy="1919288"/>
        </p:xfrm>
        <a:graphic>
          <a:graphicData uri="http://schemas.openxmlformats.org/drawingml/2006/table">
            <a:tbl>
              <a:tblPr firstRow="1" bandRow="1">
                <a:tableStyleId>{2D5ABB26-0587-4C30-8999-92F81FD0307C}</a:tableStyleId>
              </a:tblPr>
              <a:tblGrid>
                <a:gridCol w="596900"/>
                <a:gridCol w="1231900"/>
                <a:gridCol w="597770"/>
                <a:gridCol w="830980"/>
                <a:gridCol w="685800"/>
                <a:gridCol w="863600"/>
                <a:gridCol w="762000"/>
                <a:gridCol w="927100"/>
                <a:gridCol w="933450"/>
              </a:tblGrid>
              <a:tr h="164301">
                <a:tc gridSpan="9">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0" i="1" dirty="0" smtClean="0">
                          <a:solidFill>
                            <a:schemeClr val="tx1"/>
                          </a:solidFill>
                          <a:latin typeface="Arial"/>
                          <a:cs typeface="Arial"/>
                        </a:rPr>
                        <a:t>Dual’s Optimal Solution</a:t>
                      </a:r>
                    </a:p>
                  </a:txBody>
                  <a:tcPr>
                    <a:lnB w="19050" cap="flat" cmpd="sng" algn="ctr">
                      <a:solidFill>
                        <a:srgbClr val="000000"/>
                      </a:solidFill>
                      <a:prstDash val="solid"/>
                      <a:round/>
                      <a:headEnd type="none" w="med" len="med"/>
                      <a:tailEnd type="none" w="med" len="med"/>
                    </a:lnB>
                  </a:tcPr>
                </a:tc>
                <a:tc hMerge="1">
                  <a:txBody>
                    <a:bodyPr/>
                    <a:lstStyle/>
                    <a:p>
                      <a:pPr algn="ctr"/>
                      <a:endParaRPr lang="en-US" sz="1400" i="0" dirty="0">
                        <a:solidFill>
                          <a:schemeClr val="tx1"/>
                        </a:solidFill>
                        <a:latin typeface="Arial"/>
                        <a:cs typeface="Arial"/>
                      </a:endParaRPr>
                    </a:p>
                  </a:txBody>
                  <a:tcPr/>
                </a:tc>
                <a:tc hMerge="1">
                  <a:txBody>
                    <a:bodyPr/>
                    <a:lstStyle/>
                    <a:p>
                      <a:pPr algn="ctr"/>
                      <a:endParaRPr lang="en-US" sz="1400" i="0" dirty="0">
                        <a:solidFill>
                          <a:schemeClr val="tx1"/>
                        </a:solidFill>
                        <a:latin typeface="Arial"/>
                        <a:cs typeface="Arial"/>
                      </a:endParaRPr>
                    </a:p>
                  </a:txBody>
                  <a:tcPr/>
                </a:tc>
                <a:tc hMerge="1">
                  <a:txBody>
                    <a:bodyPr/>
                    <a:lstStyle/>
                    <a:p>
                      <a:pPr algn="ctr"/>
                      <a:endParaRPr lang="en-US" sz="1400" i="0" dirty="0">
                        <a:solidFill>
                          <a:schemeClr val="tx1"/>
                        </a:solidFill>
                        <a:latin typeface="Arial"/>
                        <a:cs typeface="Arial"/>
                      </a:endParaRPr>
                    </a:p>
                  </a:txBody>
                  <a:tcPr/>
                </a:tc>
                <a:tc hMerge="1">
                  <a:txBody>
                    <a:bodyPr/>
                    <a:lstStyle/>
                    <a:p>
                      <a:pPr algn="ctr"/>
                      <a:endParaRPr lang="en-US" sz="1400" i="0" dirty="0">
                        <a:solidFill>
                          <a:schemeClr val="tx1"/>
                        </a:solidFill>
                        <a:latin typeface="Arial"/>
                        <a:cs typeface="Arial"/>
                      </a:endParaRPr>
                    </a:p>
                  </a:txBody>
                  <a:tcPr/>
                </a:tc>
                <a:tc hMerge="1">
                  <a:txBody>
                    <a:bodyPr/>
                    <a:lstStyle/>
                    <a:p>
                      <a:pPr algn="ctr"/>
                      <a:endParaRPr lang="en-US" sz="1400" i="0" dirty="0">
                        <a:solidFill>
                          <a:schemeClr val="tx1"/>
                        </a:solidFill>
                        <a:latin typeface="Arial"/>
                        <a:cs typeface="Arial"/>
                      </a:endParaRPr>
                    </a:p>
                  </a:txBody>
                  <a:tcPr/>
                </a:tc>
                <a:tc hMerge="1">
                  <a:txBody>
                    <a:bodyPr/>
                    <a:lstStyle/>
                    <a:p>
                      <a:pPr algn="ctr"/>
                      <a:endParaRPr lang="en-US" sz="1400" i="0" dirty="0">
                        <a:solidFill>
                          <a:schemeClr val="tx1"/>
                        </a:solidFill>
                        <a:latin typeface="Arial"/>
                        <a:cs typeface="Arial"/>
                      </a:endParaRPr>
                    </a:p>
                  </a:txBody>
                  <a:tcPr/>
                </a:tc>
                <a:tc hMerge="1">
                  <a:txBody>
                    <a:bodyPr/>
                    <a:lstStyle/>
                    <a:p>
                      <a:pPr algn="ctr"/>
                      <a:endParaRPr lang="en-US" sz="1400" i="0" dirty="0">
                        <a:solidFill>
                          <a:schemeClr val="tx1"/>
                        </a:solidFill>
                        <a:latin typeface="Arial"/>
                        <a:cs typeface="Arial"/>
                      </a:endParaRPr>
                    </a:p>
                  </a:txBody>
                  <a:tcPr/>
                </a:tc>
                <a:tc hMerge="1">
                  <a:txBody>
                    <a:bodyPr/>
                    <a:lstStyle/>
                    <a:p>
                      <a:pPr algn="ctr"/>
                      <a:endParaRPr lang="en-US" sz="1400" i="0" dirty="0">
                        <a:solidFill>
                          <a:schemeClr val="tx1"/>
                        </a:solidFill>
                        <a:latin typeface="Arial"/>
                        <a:cs typeface="Arial"/>
                      </a:endParaRPr>
                    </a:p>
                  </a:txBody>
                  <a:tcPr/>
                </a:tc>
              </a:tr>
              <a:tr h="164301">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i="1" dirty="0" smtClean="0">
                          <a:solidFill>
                            <a:schemeClr val="tx1"/>
                          </a:solidFill>
                          <a:latin typeface="Arial"/>
                          <a:cs typeface="Arial"/>
                        </a:rPr>
                        <a:t>C</a:t>
                      </a:r>
                      <a:r>
                        <a:rPr lang="en-US" sz="1200" i="1" baseline="-25000" dirty="0" smtClean="0">
                          <a:solidFill>
                            <a:schemeClr val="tx1"/>
                          </a:solidFill>
                          <a:latin typeface="Arial"/>
                          <a:cs typeface="Arial"/>
                        </a:rPr>
                        <a:t>j</a:t>
                      </a:r>
                      <a:endParaRPr lang="en-US" sz="1200" b="1" i="1" dirty="0" smtClean="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80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60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M</a:t>
                      </a:r>
                      <a:endParaRPr lang="en-US" sz="1200" i="1"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M</a:t>
                      </a:r>
                      <a:endParaRPr lang="en-US" sz="1200" i="1"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r>
              <a:tr h="164301">
                <a:tc>
                  <a:txBody>
                    <a:bodyPr/>
                    <a:lstStyle/>
                    <a:p>
                      <a:pPr algn="ctr"/>
                      <a:endParaRPr lang="en-US" sz="1200" b="1" i="0" dirty="0">
                        <a:solidFill>
                          <a:schemeClr val="tx1"/>
                        </a:solidFill>
                        <a:latin typeface="Arial"/>
                        <a:cs typeface="Arial"/>
                      </a:endParaRPr>
                    </a:p>
                  </a:txBody>
                  <a:tcPr anchor="b">
                    <a:lnB w="19050" cap="flat" cmpd="sng" algn="ctr">
                      <a:solidFill>
                        <a:srgbClr val="000000"/>
                      </a:solidFill>
                      <a:prstDash val="solid"/>
                      <a:round/>
                      <a:headEnd type="none" w="med" len="med"/>
                      <a:tailEnd type="none" w="med" len="med"/>
                    </a:lnB>
                  </a:tcPr>
                </a:tc>
                <a:tc>
                  <a:txBody>
                    <a:bodyPr/>
                    <a:lstStyle/>
                    <a:p>
                      <a:pPr algn="l"/>
                      <a:r>
                        <a:rPr lang="en-US" sz="1200" i="1" dirty="0" smtClean="0">
                          <a:solidFill>
                            <a:schemeClr val="tx1"/>
                          </a:solidFill>
                          <a:latin typeface="Arial"/>
                          <a:cs typeface="Arial"/>
                        </a:rPr>
                        <a:t>Solution Mix</a:t>
                      </a:r>
                      <a:endParaRPr lang="en-US" sz="1200" b="1" i="1" dirty="0">
                        <a:solidFill>
                          <a:schemeClr val="tx1"/>
                        </a:solidFill>
                        <a:latin typeface="Arial"/>
                        <a:cs typeface="Arial"/>
                      </a:endParaRPr>
                    </a:p>
                  </a:txBody>
                  <a:tcPr anchor="b">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U</a:t>
                      </a:r>
                      <a:r>
                        <a:rPr lang="en-US" sz="1200" i="0" baseline="-25000" dirty="0" smtClean="0">
                          <a:solidFill>
                            <a:schemeClr val="tx1"/>
                          </a:solidFill>
                          <a:latin typeface="Arial"/>
                          <a:cs typeface="Arial"/>
                        </a:rPr>
                        <a:t>1</a:t>
                      </a:r>
                      <a:endParaRPr lang="en-US" sz="1200" b="1" i="0" dirty="0">
                        <a:solidFill>
                          <a:schemeClr val="tx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U</a:t>
                      </a:r>
                      <a:r>
                        <a:rPr lang="en-US" sz="1200" i="0" baseline="-25000" dirty="0" smtClean="0">
                          <a:solidFill>
                            <a:schemeClr val="tx1"/>
                          </a:solidFill>
                          <a:latin typeface="Arial"/>
                          <a:cs typeface="Arial"/>
                        </a:rPr>
                        <a:t>2</a:t>
                      </a:r>
                      <a:endParaRPr lang="en-US" sz="1200" b="1" i="0" dirty="0">
                        <a:solidFill>
                          <a:schemeClr val="tx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S</a:t>
                      </a:r>
                      <a:r>
                        <a:rPr lang="en-US" sz="1200" i="0" baseline="-25000" dirty="0" smtClean="0">
                          <a:solidFill>
                            <a:schemeClr val="tx1"/>
                          </a:solidFill>
                          <a:latin typeface="Arial"/>
                          <a:cs typeface="Arial"/>
                        </a:rPr>
                        <a:t>1</a:t>
                      </a:r>
                      <a:endParaRPr lang="en-US" sz="1200" b="1" i="0" dirty="0">
                        <a:solidFill>
                          <a:schemeClr val="tx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S</a:t>
                      </a:r>
                      <a:r>
                        <a:rPr lang="en-US" sz="1200" i="0" baseline="-25000" dirty="0" smtClean="0">
                          <a:solidFill>
                            <a:schemeClr val="tx1"/>
                          </a:solidFill>
                          <a:latin typeface="Arial"/>
                          <a:cs typeface="Arial"/>
                        </a:rPr>
                        <a:t>2</a:t>
                      </a:r>
                      <a:endParaRPr lang="en-US" sz="1200" b="1" i="0" dirty="0">
                        <a:solidFill>
                          <a:schemeClr val="tx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b="0" i="1" dirty="0" smtClean="0">
                          <a:solidFill>
                            <a:schemeClr val="tx1"/>
                          </a:solidFill>
                          <a:latin typeface="Arial"/>
                          <a:cs typeface="Arial"/>
                        </a:rPr>
                        <a:t>A</a:t>
                      </a:r>
                      <a:r>
                        <a:rPr lang="en-US" sz="1200" b="0" i="0" baseline="-25000" dirty="0" smtClean="0">
                          <a:solidFill>
                            <a:schemeClr val="tx1"/>
                          </a:solidFill>
                          <a:latin typeface="Arial"/>
                          <a:cs typeface="Arial"/>
                        </a:rPr>
                        <a:t>1</a:t>
                      </a:r>
                      <a:endParaRPr lang="en-US" sz="1200" b="0" i="0" dirty="0">
                        <a:solidFill>
                          <a:schemeClr val="tx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b="0" i="1" dirty="0" smtClean="0">
                          <a:solidFill>
                            <a:schemeClr val="tx1"/>
                          </a:solidFill>
                          <a:latin typeface="Arial"/>
                          <a:cs typeface="Arial"/>
                        </a:rPr>
                        <a:t>A</a:t>
                      </a:r>
                      <a:r>
                        <a:rPr lang="en-US" sz="1200" b="0" i="0" baseline="-25000" dirty="0" smtClean="0">
                          <a:solidFill>
                            <a:schemeClr val="tx1"/>
                          </a:solidFill>
                          <a:latin typeface="Arial"/>
                          <a:cs typeface="Arial"/>
                        </a:rPr>
                        <a:t>2</a:t>
                      </a:r>
                      <a:endParaRPr lang="en-US" sz="1200" b="0" i="0" dirty="0">
                        <a:solidFill>
                          <a:schemeClr val="tx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Quantity</a:t>
                      </a:r>
                      <a:endParaRPr lang="en-US" sz="1200" b="1" i="1" dirty="0">
                        <a:solidFill>
                          <a:schemeClr val="tx1"/>
                        </a:solidFill>
                        <a:latin typeface="Arial"/>
                        <a:cs typeface="Arial"/>
                      </a:endParaRPr>
                    </a:p>
                  </a:txBody>
                  <a:tcPr anchor="b">
                    <a:lnB w="19050" cap="flat" cmpd="sng" algn="ctr">
                      <a:solidFill>
                        <a:srgbClr val="000000"/>
                      </a:solidFill>
                      <a:prstDash val="solid"/>
                      <a:round/>
                      <a:headEnd type="none" w="med" len="med"/>
                      <a:tailEnd type="none" w="med" len="med"/>
                    </a:lnB>
                  </a:tcPr>
                </a:tc>
              </a:tr>
              <a:tr h="164301">
                <a:tc>
                  <a:txBody>
                    <a:bodyPr/>
                    <a:lstStyle/>
                    <a:p>
                      <a:pPr algn="ctr"/>
                      <a:r>
                        <a:rPr lang="en-US" sz="1200" i="0" dirty="0" smtClean="0">
                          <a:solidFill>
                            <a:schemeClr val="tx1"/>
                          </a:solidFill>
                          <a:latin typeface="Arial"/>
                          <a:cs typeface="Arial"/>
                        </a:rPr>
                        <a:t>80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1" dirty="0" smtClean="0">
                          <a:solidFill>
                            <a:schemeClr val="tx1"/>
                          </a:solidFill>
                          <a:latin typeface="Arial"/>
                          <a:cs typeface="Arial"/>
                        </a:rPr>
                        <a:t>U</a:t>
                      </a:r>
                      <a:r>
                        <a:rPr lang="en-US" sz="1200" i="0" baseline="-25000" dirty="0" smtClean="0">
                          <a:solidFill>
                            <a:schemeClr val="tx1"/>
                          </a:solidFill>
                          <a:latin typeface="Arial"/>
                          <a:cs typeface="Arial"/>
                        </a:rPr>
                        <a:t>1</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1</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0.25</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–0.25</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0.25</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30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r>
              <a:tr h="164301">
                <a:tc>
                  <a:txBody>
                    <a:bodyPr/>
                    <a:lstStyle/>
                    <a:p>
                      <a:pPr algn="ctr"/>
                      <a:r>
                        <a:rPr lang="en-US" sz="1200" i="0" dirty="0" smtClean="0">
                          <a:solidFill>
                            <a:schemeClr val="tx1"/>
                          </a:solidFill>
                          <a:latin typeface="Arial"/>
                          <a:cs typeface="Arial"/>
                        </a:rPr>
                        <a:t>0</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1" baseline="0" dirty="0" smtClean="0">
                          <a:solidFill>
                            <a:schemeClr val="tx1"/>
                          </a:solidFill>
                          <a:latin typeface="Arial"/>
                          <a:cs typeface="Arial"/>
                        </a:rPr>
                        <a:t>S</a:t>
                      </a:r>
                      <a:r>
                        <a:rPr lang="en-US" sz="1200" i="0" baseline="-25000" dirty="0" smtClean="0">
                          <a:solidFill>
                            <a:schemeClr val="tx1"/>
                          </a:solidFill>
                          <a:latin typeface="Arial"/>
                          <a:cs typeface="Arial"/>
                        </a:rPr>
                        <a:t>1</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0</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–0.25</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1</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–0.5</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–1</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0.5</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10</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r>
              <a:tr h="164301">
                <a:tc>
                  <a:txBody>
                    <a:bodyPr/>
                    <a:lstStyle/>
                    <a:p>
                      <a:pPr algn="ct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1" dirty="0" smtClean="0">
                          <a:solidFill>
                            <a:schemeClr val="tx1"/>
                          </a:solidFill>
                          <a:latin typeface="Arial"/>
                          <a:cs typeface="Arial"/>
                        </a:rPr>
                        <a:t>Z</a:t>
                      </a:r>
                      <a:r>
                        <a:rPr lang="en-US" sz="1200" i="1" baseline="-25000" dirty="0" smtClean="0">
                          <a:solidFill>
                            <a:schemeClr val="tx1"/>
                          </a:solidFill>
                          <a:latin typeface="Arial"/>
                          <a:cs typeface="Arial"/>
                        </a:rPr>
                        <a:t>j</a:t>
                      </a:r>
                      <a:endParaRPr lang="en-US" sz="1200" i="1"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80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20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–20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20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0" dirty="0" smtClean="0">
                          <a:solidFill>
                            <a:schemeClr val="tx1"/>
                          </a:solidFill>
                          <a:latin typeface="Arial"/>
                          <a:cs typeface="Arial"/>
                        </a:rPr>
                        <a:t>$2,400</a:t>
                      </a:r>
                      <a:endParaRPr lang="en-US" sz="1200" i="0" dirty="0">
                        <a:solidFill>
                          <a:schemeClr val="tx1"/>
                        </a:solidFill>
                        <a:latin typeface="Arial"/>
                        <a:cs typeface="Arial"/>
                      </a:endParaRPr>
                    </a:p>
                  </a:txBody>
                  <a:tcPr>
                    <a:lnT w="19050" cap="flat" cmpd="sng" algn="ctr">
                      <a:solidFill>
                        <a:srgbClr val="000000"/>
                      </a:solidFill>
                      <a:prstDash val="solid"/>
                      <a:round/>
                      <a:headEnd type="none" w="med" len="med"/>
                      <a:tailEnd type="none" w="med" len="med"/>
                    </a:lnT>
                  </a:tcPr>
                </a:tc>
              </a:tr>
              <a:tr h="164301">
                <a:tc>
                  <a:txBody>
                    <a:bodyPr/>
                    <a:lstStyle/>
                    <a:p>
                      <a:pPr algn="ct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C</a:t>
                      </a:r>
                      <a:r>
                        <a:rPr lang="en-US" sz="1200" i="1" baseline="-25000" dirty="0" smtClean="0">
                          <a:solidFill>
                            <a:schemeClr val="tx1"/>
                          </a:solidFill>
                          <a:latin typeface="Arial"/>
                          <a:cs typeface="Arial"/>
                        </a:rPr>
                        <a:t>j</a:t>
                      </a:r>
                      <a:r>
                        <a:rPr lang="en-US" sz="1200" i="0" baseline="0" dirty="0" smtClean="0">
                          <a:solidFill>
                            <a:schemeClr val="tx1"/>
                          </a:solidFill>
                          <a:latin typeface="Arial"/>
                          <a:cs typeface="Arial"/>
                        </a:rPr>
                        <a:t> – </a:t>
                      </a:r>
                      <a:r>
                        <a:rPr lang="en-US" sz="1200" i="1" baseline="0" dirty="0" smtClean="0">
                          <a:solidFill>
                            <a:schemeClr val="tx1"/>
                          </a:solidFill>
                          <a:latin typeface="Arial"/>
                          <a:cs typeface="Arial"/>
                        </a:rPr>
                        <a:t>Z</a:t>
                      </a:r>
                      <a:r>
                        <a:rPr lang="en-US" sz="1200" i="1" baseline="-25000" dirty="0" smtClean="0">
                          <a:solidFill>
                            <a:schemeClr val="tx1"/>
                          </a:solidFill>
                          <a:latin typeface="Arial"/>
                          <a:cs typeface="Arial"/>
                        </a:rPr>
                        <a:t>j</a:t>
                      </a:r>
                      <a:endParaRPr lang="en-US" sz="1200" i="1"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i="0" dirty="0" smtClean="0">
                          <a:solidFill>
                            <a:schemeClr val="tx1"/>
                          </a:solidFill>
                          <a:latin typeface="Arial"/>
                          <a:cs typeface="Arial"/>
                        </a:rPr>
                        <a:t>0</a:t>
                      </a:r>
                    </a:p>
                  </a:txBody>
                  <a:tcPr>
                    <a:lnB w="1905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i="0" dirty="0" smtClean="0">
                          <a:solidFill>
                            <a:schemeClr val="tx1"/>
                          </a:solidFill>
                          <a:latin typeface="Arial"/>
                          <a:cs typeface="Arial"/>
                        </a:rPr>
                        <a:t>40</a:t>
                      </a:r>
                    </a:p>
                  </a:txBody>
                  <a:tcPr>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0</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0" dirty="0" smtClean="0">
                          <a:solidFill>
                            <a:schemeClr val="tx1"/>
                          </a:solidFill>
                          <a:latin typeface="Arial"/>
                          <a:cs typeface="Arial"/>
                        </a:rPr>
                        <a:t>20</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M</a:t>
                      </a:r>
                      <a:endParaRPr lang="en-US" sz="1200" i="1"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1" dirty="0" smtClean="0">
                          <a:solidFill>
                            <a:schemeClr val="tx1"/>
                          </a:solidFill>
                          <a:latin typeface="Arial"/>
                          <a:cs typeface="Arial"/>
                        </a:rPr>
                        <a:t>M</a:t>
                      </a:r>
                      <a:r>
                        <a:rPr lang="en-US" sz="1200" i="0" dirty="0" smtClean="0">
                          <a:solidFill>
                            <a:schemeClr val="tx1"/>
                          </a:solidFill>
                          <a:latin typeface="Arial"/>
                          <a:cs typeface="Arial"/>
                        </a:rPr>
                        <a:t> – 20</a:t>
                      </a: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endParaRPr lang="en-US" sz="1200" i="0" dirty="0">
                        <a:solidFill>
                          <a:schemeClr val="tx1"/>
                        </a:solidFill>
                        <a:latin typeface="Arial"/>
                        <a:cs typeface="Arial"/>
                      </a:endParaRPr>
                    </a:p>
                  </a:txBody>
                  <a:tcPr>
                    <a:lnB w="19050" cap="flat" cmpd="sng" algn="ctr">
                      <a:solidFill>
                        <a:srgbClr val="000000"/>
                      </a:solidFill>
                      <a:prstDash val="solid"/>
                      <a:round/>
                      <a:headEnd type="none" w="med" len="med"/>
                      <a:tailEnd type="none" w="med" len="med"/>
                    </a:lnB>
                  </a:tcPr>
                </a:tc>
              </a:tr>
            </a:tbl>
          </a:graphicData>
        </a:graphic>
      </p:graphicFrame>
      <p:sp>
        <p:nvSpPr>
          <p:cNvPr id="12" name="Text Box 15"/>
          <p:cNvSpPr txBox="1">
            <a:spLocks noChangeArrowheads="1"/>
          </p:cNvSpPr>
          <p:nvPr/>
        </p:nvSpPr>
        <p:spPr bwMode="auto">
          <a:xfrm>
            <a:off x="374650" y="463550"/>
            <a:ext cx="1997075" cy="954088"/>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marL="1346200" indent="-1346200" fontAlgn="auto">
              <a:spcBef>
                <a:spcPts val="0"/>
              </a:spcBef>
              <a:spcAft>
                <a:spcPts val="0"/>
              </a:spcAft>
              <a:defRPr/>
            </a:pPr>
            <a:r>
              <a:rPr lang="en-US" sz="1400" b="0" dirty="0" smtClean="0"/>
              <a:t>FIGURE M7.5 –</a:t>
            </a:r>
            <a:endParaRPr lang="en-US" sz="1400" b="0" dirty="0"/>
          </a:p>
          <a:p>
            <a:pPr fontAlgn="auto">
              <a:spcBef>
                <a:spcPts val="0"/>
              </a:spcBef>
              <a:spcAft>
                <a:spcPts val="0"/>
              </a:spcAft>
              <a:defRPr/>
            </a:pPr>
            <a:r>
              <a:rPr lang="en-US" sz="1400" b="0" dirty="0" smtClean="0"/>
              <a:t>Comparison </a:t>
            </a:r>
            <a:r>
              <a:rPr lang="en-US" sz="1400" b="0" dirty="0"/>
              <a:t>of the Primal and </a:t>
            </a:r>
            <a:r>
              <a:rPr lang="en-US" sz="1400" b="0" dirty="0" smtClean="0"/>
              <a:t>Dual Optimal Tableaus </a:t>
            </a:r>
            <a:endParaRPr lang="en-US" sz="1400" b="0" dirty="0"/>
          </a:p>
        </p:txBody>
      </p:sp>
      <p:graphicFrame>
        <p:nvGraphicFramePr>
          <p:cNvPr id="13" name="Table 12"/>
          <p:cNvGraphicFramePr>
            <a:graphicFrameLocks noGrp="1"/>
          </p:cNvGraphicFramePr>
          <p:nvPr/>
        </p:nvGraphicFramePr>
        <p:xfrm>
          <a:off x="711200" y="1544638"/>
          <a:ext cx="7454900" cy="1919287"/>
        </p:xfrm>
        <a:graphic>
          <a:graphicData uri="http://schemas.openxmlformats.org/drawingml/2006/table">
            <a:tbl>
              <a:tblPr firstRow="1" bandRow="1">
                <a:tableStyleId>{2D5ABB26-0587-4C30-8999-92F81FD0307C}</a:tableStyleId>
              </a:tblPr>
              <a:tblGrid>
                <a:gridCol w="647700"/>
                <a:gridCol w="1168400"/>
                <a:gridCol w="1359617"/>
                <a:gridCol w="822161"/>
                <a:gridCol w="822161"/>
                <a:gridCol w="1695061"/>
                <a:gridCol w="939800"/>
              </a:tblGrid>
              <a:tr h="165835">
                <a:tc gridSpan="7">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0" i="1" dirty="0" smtClean="0">
                          <a:solidFill>
                            <a:srgbClr val="000000"/>
                          </a:solidFill>
                          <a:latin typeface="Arial"/>
                          <a:cs typeface="Arial"/>
                        </a:rPr>
                        <a:t>Primal’s Optimal Solution</a:t>
                      </a:r>
                    </a:p>
                  </a:txBody>
                  <a:tcPr>
                    <a:lnB w="19050" cap="flat" cmpd="sng" algn="ctr">
                      <a:solidFill>
                        <a:srgbClr val="000000"/>
                      </a:solidFill>
                      <a:prstDash val="solid"/>
                      <a:round/>
                      <a:headEnd type="none" w="med" len="med"/>
                      <a:tailEnd type="none" w="med" len="med"/>
                    </a:lnB>
                  </a:tcPr>
                </a:tc>
                <a:tc hMerge="1">
                  <a:txBody>
                    <a:bodyPr/>
                    <a:lstStyle/>
                    <a:p>
                      <a:pPr algn="ctr"/>
                      <a:endParaRPr lang="en-US" sz="1400" dirty="0">
                        <a:latin typeface="Arial"/>
                        <a:cs typeface="Arial"/>
                      </a:endParaRPr>
                    </a:p>
                  </a:txBody>
                  <a:tcPr/>
                </a:tc>
                <a:tc hMerge="1">
                  <a:txBody>
                    <a:bodyPr/>
                    <a:lstStyle/>
                    <a:p>
                      <a:pPr algn="ctr"/>
                      <a:endParaRPr lang="en-US" sz="1400" dirty="0">
                        <a:latin typeface="Arial"/>
                        <a:cs typeface="Arial"/>
                      </a:endParaRPr>
                    </a:p>
                  </a:txBody>
                  <a:tcPr/>
                </a:tc>
                <a:tc hMerge="1">
                  <a:txBody>
                    <a:bodyPr/>
                    <a:lstStyle/>
                    <a:p>
                      <a:pPr algn="ctr"/>
                      <a:endParaRPr lang="en-US" sz="1400" dirty="0">
                        <a:latin typeface="Arial"/>
                        <a:cs typeface="Arial"/>
                      </a:endParaRPr>
                    </a:p>
                  </a:txBody>
                  <a:tcPr/>
                </a:tc>
                <a:tc hMerge="1">
                  <a:txBody>
                    <a:bodyPr/>
                    <a:lstStyle/>
                    <a:p>
                      <a:pPr algn="ctr"/>
                      <a:endParaRPr lang="en-US" sz="1400" dirty="0">
                        <a:latin typeface="Arial"/>
                        <a:cs typeface="Arial"/>
                      </a:endParaRPr>
                    </a:p>
                  </a:txBody>
                  <a:tcPr/>
                </a:tc>
                <a:tc hMerge="1">
                  <a:txBody>
                    <a:bodyPr/>
                    <a:lstStyle/>
                    <a:p>
                      <a:pPr algn="ctr"/>
                      <a:endParaRPr lang="en-US" sz="1400" dirty="0">
                        <a:latin typeface="Arial"/>
                        <a:cs typeface="Arial"/>
                      </a:endParaRPr>
                    </a:p>
                  </a:txBody>
                  <a:tcPr/>
                </a:tc>
                <a:tc hMerge="1">
                  <a:txBody>
                    <a:bodyPr/>
                    <a:lstStyle/>
                    <a:p>
                      <a:pPr algn="ctr"/>
                      <a:endParaRPr lang="en-US" sz="1400" dirty="0">
                        <a:latin typeface="Arial"/>
                        <a:cs typeface="Arial"/>
                      </a:endParaRPr>
                    </a:p>
                  </a:txBody>
                  <a:tcPr/>
                </a:tc>
              </a:tr>
              <a:tr h="16583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i="1" dirty="0" smtClean="0">
                          <a:latin typeface="Arial"/>
                          <a:cs typeface="Arial"/>
                        </a:rPr>
                        <a:t>C</a:t>
                      </a:r>
                      <a:r>
                        <a:rPr lang="en-US" sz="1200" i="1" baseline="-25000" dirty="0" smtClean="0">
                          <a:latin typeface="Arial"/>
                          <a:cs typeface="Arial"/>
                        </a:rPr>
                        <a:t>j</a:t>
                      </a:r>
                      <a:endParaRPr lang="en-US" sz="1200" b="1" i="1" dirty="0" smtClean="0">
                        <a:solidFill>
                          <a:schemeClr val="bg1"/>
                        </a:solidFill>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$50</a:t>
                      </a:r>
                      <a:endParaRPr lang="en-US" sz="12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$120</a:t>
                      </a:r>
                      <a:endParaRPr lang="en-US" sz="12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$0</a:t>
                      </a:r>
                      <a:endParaRPr lang="en-US" sz="12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$0</a:t>
                      </a:r>
                      <a:endParaRPr lang="en-US" sz="1200" dirty="0">
                        <a:latin typeface="Arial"/>
                        <a:cs typeface="Arial"/>
                      </a:endParaRPr>
                    </a:p>
                  </a:txBody>
                  <a:tcP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r>
              <a:tr h="165835">
                <a:tc>
                  <a:txBody>
                    <a:bodyPr/>
                    <a:lstStyle/>
                    <a:p>
                      <a:pPr algn="ctr"/>
                      <a:endParaRPr lang="en-US" sz="1200" b="1" i="1" dirty="0">
                        <a:solidFill>
                          <a:schemeClr val="bg1"/>
                        </a:solidFill>
                        <a:latin typeface="Arial"/>
                        <a:cs typeface="Arial"/>
                      </a:endParaRPr>
                    </a:p>
                  </a:txBody>
                  <a:tcPr anchor="b">
                    <a:lnB w="19050" cap="flat" cmpd="sng" algn="ctr">
                      <a:solidFill>
                        <a:srgbClr val="000000"/>
                      </a:solidFill>
                      <a:prstDash val="solid"/>
                      <a:round/>
                      <a:headEnd type="none" w="med" len="med"/>
                      <a:tailEnd type="none" w="med" len="med"/>
                    </a:lnB>
                  </a:tcPr>
                </a:tc>
                <a:tc>
                  <a:txBody>
                    <a:bodyPr/>
                    <a:lstStyle/>
                    <a:p>
                      <a:pPr algn="l"/>
                      <a:r>
                        <a:rPr lang="en-US" sz="1200" i="1" dirty="0" smtClean="0">
                          <a:latin typeface="Arial"/>
                          <a:cs typeface="Arial"/>
                        </a:rPr>
                        <a:t>Solution Mix</a:t>
                      </a:r>
                      <a:endParaRPr lang="en-US" sz="1200" b="1" i="1" dirty="0">
                        <a:solidFill>
                          <a:schemeClr val="bg1"/>
                        </a:solidFill>
                        <a:latin typeface="Arial"/>
                        <a:cs typeface="Arial"/>
                      </a:endParaRPr>
                    </a:p>
                  </a:txBody>
                  <a:tcPr anchor="b">
                    <a:lnB w="19050" cap="flat" cmpd="sng" algn="ctr">
                      <a:solidFill>
                        <a:srgbClr val="000000"/>
                      </a:solidFill>
                      <a:prstDash val="solid"/>
                      <a:round/>
                      <a:headEnd type="none" w="med" len="med"/>
                      <a:tailEnd type="none" w="med" len="med"/>
                    </a:lnB>
                  </a:tcPr>
                </a:tc>
                <a:tc>
                  <a:txBody>
                    <a:bodyPr/>
                    <a:lstStyle/>
                    <a:p>
                      <a:pPr algn="ctr"/>
                      <a:r>
                        <a:rPr lang="en-US" sz="1200" i="1" dirty="0" smtClean="0">
                          <a:latin typeface="Arial"/>
                          <a:cs typeface="Arial"/>
                        </a:rPr>
                        <a:t>X</a:t>
                      </a:r>
                      <a:r>
                        <a:rPr lang="en-US" sz="1200" baseline="-25000" dirty="0" smtClean="0">
                          <a:latin typeface="Arial"/>
                          <a:cs typeface="Arial"/>
                        </a:rPr>
                        <a:t>1</a:t>
                      </a:r>
                      <a:endParaRPr lang="en-US" sz="1200" b="1" dirty="0">
                        <a:solidFill>
                          <a:schemeClr val="bg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latin typeface="Arial"/>
                          <a:cs typeface="Arial"/>
                        </a:rPr>
                        <a:t>X</a:t>
                      </a:r>
                      <a:r>
                        <a:rPr lang="en-US" sz="1200" baseline="-25000" dirty="0" smtClean="0">
                          <a:latin typeface="Arial"/>
                          <a:cs typeface="Arial"/>
                        </a:rPr>
                        <a:t>2</a:t>
                      </a:r>
                      <a:endParaRPr lang="en-US" sz="1200" b="1" dirty="0">
                        <a:solidFill>
                          <a:schemeClr val="bg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latin typeface="Arial"/>
                          <a:cs typeface="Arial"/>
                        </a:rPr>
                        <a:t>S</a:t>
                      </a:r>
                      <a:r>
                        <a:rPr lang="en-US" sz="1200" baseline="-25000" dirty="0" smtClean="0">
                          <a:latin typeface="Arial"/>
                          <a:cs typeface="Arial"/>
                        </a:rPr>
                        <a:t>1</a:t>
                      </a:r>
                      <a:endParaRPr lang="en-US" sz="1200" b="1" dirty="0">
                        <a:solidFill>
                          <a:schemeClr val="bg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latin typeface="Arial"/>
                          <a:cs typeface="Arial"/>
                        </a:rPr>
                        <a:t>S</a:t>
                      </a:r>
                      <a:r>
                        <a:rPr lang="en-US" sz="1200" baseline="-25000" dirty="0" smtClean="0">
                          <a:latin typeface="Arial"/>
                          <a:cs typeface="Arial"/>
                        </a:rPr>
                        <a:t>2</a:t>
                      </a:r>
                      <a:endParaRPr lang="en-US" sz="1200" b="1" dirty="0">
                        <a:solidFill>
                          <a:schemeClr val="bg1"/>
                        </a:solidFill>
                        <a:latin typeface="Arial"/>
                        <a:cs typeface="Arial"/>
                      </a:endParaRPr>
                    </a:p>
                  </a:txBody>
                  <a:tcPr anchor="b">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1200" i="1" dirty="0" smtClean="0">
                          <a:latin typeface="Arial"/>
                          <a:cs typeface="Arial"/>
                        </a:rPr>
                        <a:t>Quantity</a:t>
                      </a:r>
                      <a:endParaRPr lang="en-US" sz="1200" b="1" i="1" dirty="0">
                        <a:solidFill>
                          <a:schemeClr val="bg1"/>
                        </a:solidFill>
                        <a:latin typeface="Arial"/>
                        <a:cs typeface="Arial"/>
                      </a:endParaRPr>
                    </a:p>
                  </a:txBody>
                  <a:tcPr anchor="b">
                    <a:lnB w="19050" cap="flat" cmpd="sng" algn="ctr">
                      <a:solidFill>
                        <a:srgbClr val="000000"/>
                      </a:solidFill>
                      <a:prstDash val="solid"/>
                      <a:round/>
                      <a:headEnd type="none" w="med" len="med"/>
                      <a:tailEnd type="none" w="med" len="med"/>
                    </a:lnB>
                  </a:tcPr>
                </a:tc>
              </a:tr>
              <a:tr h="165835">
                <a:tc>
                  <a:txBody>
                    <a:bodyPr/>
                    <a:lstStyle/>
                    <a:p>
                      <a:pPr algn="ctr"/>
                      <a:r>
                        <a:rPr lang="en-US" sz="1200" dirty="0" smtClean="0">
                          <a:latin typeface="Arial"/>
                          <a:cs typeface="Arial"/>
                        </a:rPr>
                        <a:t>$120</a:t>
                      </a:r>
                      <a:endParaRPr lang="en-US" sz="1200" i="0"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1" dirty="0" smtClean="0">
                          <a:latin typeface="Arial"/>
                          <a:cs typeface="Arial"/>
                        </a:rPr>
                        <a:t>X</a:t>
                      </a:r>
                      <a:r>
                        <a:rPr lang="en-US" sz="1200" baseline="-25000" dirty="0" smtClean="0">
                          <a:latin typeface="Arial"/>
                          <a:cs typeface="Arial"/>
                        </a:rPr>
                        <a:t>2</a:t>
                      </a: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0.5</a:t>
                      </a: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1</a:t>
                      </a: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0.25</a:t>
                      </a: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0</a:t>
                      </a: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20</a:t>
                      </a: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r>
              <a:tr h="165835">
                <a:tc>
                  <a:txBody>
                    <a:bodyPr/>
                    <a:lstStyle/>
                    <a:p>
                      <a:pPr algn="ctr"/>
                      <a:r>
                        <a:rPr lang="en-US" sz="1200" dirty="0" smtClean="0">
                          <a:latin typeface="Arial"/>
                          <a:cs typeface="Arial"/>
                        </a:rPr>
                        <a:t>$0</a:t>
                      </a:r>
                      <a:endParaRPr lang="en-US" sz="1200" i="0"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1" baseline="0" dirty="0" smtClean="0">
                          <a:latin typeface="Arial"/>
                          <a:cs typeface="Arial"/>
                        </a:rPr>
                        <a:t>S</a:t>
                      </a:r>
                      <a:r>
                        <a:rPr lang="en-US" sz="1200" baseline="-25000" dirty="0" smtClean="0">
                          <a:latin typeface="Arial"/>
                          <a:cs typeface="Arial"/>
                        </a:rPr>
                        <a:t>2</a:t>
                      </a:r>
                      <a:endParaRPr lang="en-US" sz="1200" baseline="0"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2.5</a:t>
                      </a:r>
                      <a:endParaRPr lang="en-US" sz="1200"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0</a:t>
                      </a:r>
                      <a:endParaRPr lang="en-US" sz="1200"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–0.25</a:t>
                      </a:r>
                      <a:endParaRPr lang="en-US" sz="1200"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1</a:t>
                      </a:r>
                      <a:endParaRPr lang="en-US" sz="1200"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40</a:t>
                      </a:r>
                      <a:endParaRPr lang="en-US" sz="1200" dirty="0">
                        <a:latin typeface="Arial"/>
                        <a:cs typeface="Arial"/>
                      </a:endParaRPr>
                    </a:p>
                  </a:txBody>
                  <a:tcPr>
                    <a:lnB w="19050" cap="flat" cmpd="sng" algn="ctr">
                      <a:solidFill>
                        <a:srgbClr val="000000"/>
                      </a:solidFill>
                      <a:prstDash val="solid"/>
                      <a:round/>
                      <a:headEnd type="none" w="med" len="med"/>
                      <a:tailEnd type="none" w="med" len="med"/>
                    </a:lnB>
                  </a:tcPr>
                </a:tc>
              </a:tr>
              <a:tr h="165835">
                <a:tc>
                  <a:txBody>
                    <a:bodyPr/>
                    <a:lstStyle/>
                    <a:p>
                      <a:pPr algn="ctr"/>
                      <a:endParaRPr lang="en-US" sz="1200" i="1"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i="1"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$60</a:t>
                      </a:r>
                      <a:endParaRPr lang="en-US" sz="1200" i="1"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$120</a:t>
                      </a:r>
                      <a:endParaRPr lang="en-US" sz="1200" i="1"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$30</a:t>
                      </a: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$0</a:t>
                      </a:r>
                      <a:endParaRPr lang="en-US" sz="1200" dirty="0">
                        <a:latin typeface="Arial"/>
                        <a:cs typeface="Arial"/>
                      </a:endParaRPr>
                    </a:p>
                  </a:txBody>
                  <a:tcPr>
                    <a:lnT w="19050" cap="flat" cmpd="sng" algn="ctr">
                      <a:solidFill>
                        <a:srgbClr val="000000"/>
                      </a:solidFill>
                      <a:prstDash val="solid"/>
                      <a:round/>
                      <a:headEnd type="none" w="med" len="med"/>
                      <a:tailEnd type="none" w="med" len="med"/>
                    </a:lnT>
                  </a:tcPr>
                </a:tc>
                <a:tc>
                  <a:txBody>
                    <a:bodyPr/>
                    <a:lstStyle/>
                    <a:p>
                      <a:pPr algn="ctr"/>
                      <a:r>
                        <a:rPr lang="en-US" sz="1200" dirty="0" smtClean="0">
                          <a:latin typeface="Arial"/>
                          <a:cs typeface="Arial"/>
                        </a:rPr>
                        <a:t>$2,400</a:t>
                      </a:r>
                      <a:endParaRPr lang="en-US" sz="1200" i="1" dirty="0">
                        <a:latin typeface="Arial"/>
                        <a:cs typeface="Arial"/>
                      </a:endParaRPr>
                    </a:p>
                  </a:txBody>
                  <a:tcPr>
                    <a:lnT w="19050" cap="flat" cmpd="sng" algn="ctr">
                      <a:solidFill>
                        <a:srgbClr val="000000"/>
                      </a:solidFill>
                      <a:prstDash val="solid"/>
                      <a:round/>
                      <a:headEnd type="none" w="med" len="med"/>
                      <a:tailEnd type="none" w="med" len="med"/>
                    </a:lnT>
                  </a:tcPr>
                </a:tc>
              </a:tr>
              <a:tr h="165835">
                <a:tc>
                  <a:txBody>
                    <a:bodyPr/>
                    <a:lstStyle/>
                    <a:p>
                      <a:pPr algn="ctr"/>
                      <a:endParaRPr lang="en-US" sz="1200" i="1"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i="1" dirty="0" smtClean="0">
                          <a:latin typeface="Arial"/>
                          <a:cs typeface="Arial"/>
                        </a:rPr>
                        <a:t>C</a:t>
                      </a:r>
                      <a:r>
                        <a:rPr lang="en-US" sz="1200" i="1" baseline="-25000" dirty="0" smtClean="0">
                          <a:latin typeface="Arial"/>
                          <a:cs typeface="Arial"/>
                        </a:rPr>
                        <a:t>j</a:t>
                      </a:r>
                      <a:r>
                        <a:rPr lang="en-US" sz="1200" baseline="0" dirty="0" smtClean="0">
                          <a:latin typeface="Arial"/>
                          <a:cs typeface="Arial"/>
                        </a:rPr>
                        <a:t> – </a:t>
                      </a:r>
                      <a:r>
                        <a:rPr lang="en-US" sz="1200" i="1" baseline="0" dirty="0" smtClean="0">
                          <a:latin typeface="Arial"/>
                          <a:cs typeface="Arial"/>
                        </a:rPr>
                        <a:t>Z</a:t>
                      </a:r>
                      <a:r>
                        <a:rPr lang="en-US" sz="1200" i="1" baseline="-25000" dirty="0" smtClean="0">
                          <a:latin typeface="Arial"/>
                          <a:cs typeface="Arial"/>
                        </a:rPr>
                        <a:t>j</a:t>
                      </a:r>
                      <a:endParaRPr lang="en-US" sz="1200" i="1"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–$10</a:t>
                      </a:r>
                    </a:p>
                  </a:txBody>
                  <a:tcPr>
                    <a:lnB w="1905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latin typeface="Arial"/>
                          <a:cs typeface="Arial"/>
                        </a:rPr>
                        <a:t>$0</a:t>
                      </a:r>
                    </a:p>
                  </a:txBody>
                  <a:tcPr>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–$30</a:t>
                      </a:r>
                      <a:endParaRPr lang="en-US" sz="1200" b="1" dirty="0">
                        <a:solidFill>
                          <a:schemeClr val="accent1"/>
                        </a:solidFill>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r>
                        <a:rPr lang="en-US" sz="1200" dirty="0" smtClean="0">
                          <a:latin typeface="Arial"/>
                          <a:cs typeface="Arial"/>
                        </a:rPr>
                        <a:t>$0</a:t>
                      </a:r>
                      <a:endParaRPr lang="en-US" sz="1200" dirty="0">
                        <a:latin typeface="Arial"/>
                        <a:cs typeface="Arial"/>
                      </a:endParaRPr>
                    </a:p>
                  </a:txBody>
                  <a:tcPr>
                    <a:lnB w="19050" cap="flat" cmpd="sng" algn="ctr">
                      <a:solidFill>
                        <a:srgbClr val="000000"/>
                      </a:solidFill>
                      <a:prstDash val="solid"/>
                      <a:round/>
                      <a:headEnd type="none" w="med" len="med"/>
                      <a:tailEnd type="none" w="med" len="med"/>
                    </a:lnB>
                  </a:tcPr>
                </a:tc>
                <a:tc>
                  <a:txBody>
                    <a:bodyPr/>
                    <a:lstStyle/>
                    <a:p>
                      <a:pPr algn="ctr"/>
                      <a:endParaRPr lang="en-US" sz="1200" dirty="0">
                        <a:latin typeface="Arial"/>
                        <a:cs typeface="Arial"/>
                      </a:endParaRPr>
                    </a:p>
                  </a:txBody>
                  <a:tcPr>
                    <a:lnB w="19050" cap="flat" cmpd="sng" algn="ctr">
                      <a:solidFill>
                        <a:srgbClr val="000000"/>
                      </a:solidFill>
                      <a:prstDash val="solid"/>
                      <a:round/>
                      <a:headEnd type="none" w="med" len="med"/>
                      <a:tailEnd type="none" w="med" len="med"/>
                    </a:lnB>
                  </a:tcPr>
                </a:tc>
              </a:tr>
            </a:tbl>
          </a:graphicData>
        </a:graphic>
      </p:graphicFrame>
      <p:grpSp>
        <p:nvGrpSpPr>
          <p:cNvPr id="14" name="Group 13"/>
          <p:cNvGrpSpPr>
            <a:grpSpLocks/>
          </p:cNvGrpSpPr>
          <p:nvPr/>
        </p:nvGrpSpPr>
        <p:grpSpPr bwMode="auto">
          <a:xfrm>
            <a:off x="1012825" y="4476750"/>
            <a:ext cx="530225" cy="336550"/>
            <a:chOff x="845005" y="4116520"/>
            <a:chExt cx="530992" cy="335919"/>
          </a:xfrm>
        </p:grpSpPr>
        <p:sp>
          <p:nvSpPr>
            <p:cNvPr id="121991" name="Line 24"/>
            <p:cNvSpPr>
              <a:spLocks noChangeShapeType="1"/>
            </p:cNvSpPr>
            <p:nvPr/>
          </p:nvSpPr>
          <p:spPr bwMode="auto">
            <a:xfrm flipH="1">
              <a:off x="845005" y="4267200"/>
              <a:ext cx="0" cy="185239"/>
            </a:xfrm>
            <a:prstGeom prst="line">
              <a:avLst/>
            </a:prstGeom>
            <a:noFill/>
            <a:ln w="19050">
              <a:solidFill>
                <a:schemeClr val="tx1"/>
              </a:solidFill>
              <a:round/>
              <a:headEnd/>
              <a:tailEnd type="triangle" w="sm" len="med"/>
            </a:ln>
          </p:spPr>
          <p:txBody>
            <a:bodyPr/>
            <a:lstStyle/>
            <a:p>
              <a:endParaRPr lang="en-US"/>
            </a:p>
          </p:txBody>
        </p:sp>
        <p:sp>
          <p:nvSpPr>
            <p:cNvPr id="121992" name="Line 24"/>
            <p:cNvSpPr>
              <a:spLocks noChangeShapeType="1"/>
            </p:cNvSpPr>
            <p:nvPr/>
          </p:nvSpPr>
          <p:spPr bwMode="auto">
            <a:xfrm>
              <a:off x="1022366" y="4116520"/>
              <a:ext cx="353631" cy="0"/>
            </a:xfrm>
            <a:prstGeom prst="line">
              <a:avLst/>
            </a:prstGeom>
            <a:noFill/>
            <a:ln w="19050">
              <a:solidFill>
                <a:schemeClr val="tx1"/>
              </a:solidFill>
              <a:round/>
              <a:headEnd/>
              <a:tailEnd type="triangle" w="sm" len="med"/>
            </a:ln>
          </p:spPr>
          <p:txBody>
            <a:bodyPr/>
            <a:lstStyle/>
            <a:p>
              <a:endParaRPr lang="en-US"/>
            </a:p>
          </p:txBody>
        </p:sp>
      </p:grpSp>
      <p:grpSp>
        <p:nvGrpSpPr>
          <p:cNvPr id="21" name="Group 20"/>
          <p:cNvGrpSpPr>
            <a:grpSpLocks/>
          </p:cNvGrpSpPr>
          <p:nvPr/>
        </p:nvGrpSpPr>
        <p:grpSpPr bwMode="auto">
          <a:xfrm>
            <a:off x="1012825" y="1968500"/>
            <a:ext cx="530225" cy="336550"/>
            <a:chOff x="845005" y="4116520"/>
            <a:chExt cx="530992" cy="335919"/>
          </a:xfrm>
        </p:grpSpPr>
        <p:sp>
          <p:nvSpPr>
            <p:cNvPr id="121989" name="Line 24"/>
            <p:cNvSpPr>
              <a:spLocks noChangeShapeType="1"/>
            </p:cNvSpPr>
            <p:nvPr/>
          </p:nvSpPr>
          <p:spPr bwMode="auto">
            <a:xfrm flipH="1">
              <a:off x="845005" y="4267200"/>
              <a:ext cx="0" cy="185239"/>
            </a:xfrm>
            <a:prstGeom prst="line">
              <a:avLst/>
            </a:prstGeom>
            <a:noFill/>
            <a:ln w="19050">
              <a:solidFill>
                <a:schemeClr val="tx1"/>
              </a:solidFill>
              <a:round/>
              <a:headEnd/>
              <a:tailEnd type="triangle" w="sm" len="med"/>
            </a:ln>
          </p:spPr>
          <p:txBody>
            <a:bodyPr/>
            <a:lstStyle/>
            <a:p>
              <a:endParaRPr lang="en-US"/>
            </a:p>
          </p:txBody>
        </p:sp>
        <p:sp>
          <p:nvSpPr>
            <p:cNvPr id="121990" name="Line 24"/>
            <p:cNvSpPr>
              <a:spLocks noChangeShapeType="1"/>
            </p:cNvSpPr>
            <p:nvPr/>
          </p:nvSpPr>
          <p:spPr bwMode="auto">
            <a:xfrm>
              <a:off x="1022366" y="4116520"/>
              <a:ext cx="353631" cy="0"/>
            </a:xfrm>
            <a:prstGeom prst="line">
              <a:avLst/>
            </a:prstGeom>
            <a:noFill/>
            <a:ln w="19050">
              <a:solidFill>
                <a:schemeClr val="tx1"/>
              </a:solidFill>
              <a:round/>
              <a:headEnd/>
              <a:tailEnd type="triangle" w="sm" len="med"/>
            </a:ln>
          </p:spPr>
          <p:txBody>
            <a:bodyPr/>
            <a:lstStyle/>
            <a:p>
              <a:endParaRPr lang="en-US"/>
            </a:p>
          </p:txBody>
        </p:sp>
      </p:grpSp>
      <p:grpSp>
        <p:nvGrpSpPr>
          <p:cNvPr id="39" name="Group 38"/>
          <p:cNvGrpSpPr>
            <a:grpSpLocks/>
          </p:cNvGrpSpPr>
          <p:nvPr/>
        </p:nvGrpSpPr>
        <p:grpSpPr bwMode="auto">
          <a:xfrm>
            <a:off x="558800" y="2406650"/>
            <a:ext cx="8026400" cy="3892550"/>
            <a:chOff x="558800" y="2406650"/>
            <a:chExt cx="8026400" cy="3892550"/>
          </a:xfrm>
        </p:grpSpPr>
        <p:sp>
          <p:nvSpPr>
            <p:cNvPr id="24" name="Freeform 23"/>
            <p:cNvSpPr/>
            <p:nvPr/>
          </p:nvSpPr>
          <p:spPr>
            <a:xfrm>
              <a:off x="3232150" y="3454400"/>
              <a:ext cx="4241800" cy="1841500"/>
            </a:xfrm>
            <a:custGeom>
              <a:avLst/>
              <a:gdLst>
                <a:gd name="connsiteX0" fmla="*/ 12700 w 4318000"/>
                <a:gd name="connsiteY0" fmla="*/ 0 h 1841500"/>
                <a:gd name="connsiteX1" fmla="*/ 0 w 4318000"/>
                <a:gd name="connsiteY1" fmla="*/ 635000 h 1841500"/>
                <a:gd name="connsiteX2" fmla="*/ 3683000 w 4318000"/>
                <a:gd name="connsiteY2" fmla="*/ 635000 h 1841500"/>
                <a:gd name="connsiteX3" fmla="*/ 3683000 w 4318000"/>
                <a:gd name="connsiteY3" fmla="*/ 1841500 h 1841500"/>
                <a:gd name="connsiteX4" fmla="*/ 4318000 w 4318000"/>
                <a:gd name="connsiteY4" fmla="*/ 1841500 h 1841500"/>
                <a:gd name="connsiteX0" fmla="*/ 0 w 4324350"/>
                <a:gd name="connsiteY0" fmla="*/ 0 h 1841500"/>
                <a:gd name="connsiteX1" fmla="*/ 6350 w 4324350"/>
                <a:gd name="connsiteY1" fmla="*/ 635000 h 1841500"/>
                <a:gd name="connsiteX2" fmla="*/ 3689350 w 4324350"/>
                <a:gd name="connsiteY2" fmla="*/ 635000 h 1841500"/>
                <a:gd name="connsiteX3" fmla="*/ 3689350 w 4324350"/>
                <a:gd name="connsiteY3" fmla="*/ 1841500 h 1841500"/>
                <a:gd name="connsiteX4" fmla="*/ 4324350 w 4324350"/>
                <a:gd name="connsiteY4" fmla="*/ 1841500 h 184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4350" h="1841500">
                  <a:moveTo>
                    <a:pt x="0" y="0"/>
                  </a:moveTo>
                  <a:cubicBezTo>
                    <a:pt x="2117" y="211667"/>
                    <a:pt x="4233" y="423333"/>
                    <a:pt x="6350" y="635000"/>
                  </a:cubicBezTo>
                  <a:lnTo>
                    <a:pt x="3689350" y="635000"/>
                  </a:lnTo>
                  <a:lnTo>
                    <a:pt x="3689350" y="1841500"/>
                  </a:lnTo>
                  <a:lnTo>
                    <a:pt x="4324350" y="1841500"/>
                  </a:lnTo>
                </a:path>
              </a:pathLst>
            </a:custGeom>
            <a:ln w="28575">
              <a:headEnd type="triangl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5" name="Freeform 24"/>
            <p:cNvSpPr/>
            <p:nvPr/>
          </p:nvSpPr>
          <p:spPr>
            <a:xfrm>
              <a:off x="5181600" y="3454400"/>
              <a:ext cx="2292350" cy="1562100"/>
            </a:xfrm>
            <a:custGeom>
              <a:avLst/>
              <a:gdLst>
                <a:gd name="connsiteX0" fmla="*/ 12700 w 4318000"/>
                <a:gd name="connsiteY0" fmla="*/ 0 h 1841500"/>
                <a:gd name="connsiteX1" fmla="*/ 0 w 4318000"/>
                <a:gd name="connsiteY1" fmla="*/ 635000 h 1841500"/>
                <a:gd name="connsiteX2" fmla="*/ 3683000 w 4318000"/>
                <a:gd name="connsiteY2" fmla="*/ 635000 h 1841500"/>
                <a:gd name="connsiteX3" fmla="*/ 3683000 w 4318000"/>
                <a:gd name="connsiteY3" fmla="*/ 1841500 h 1841500"/>
                <a:gd name="connsiteX4" fmla="*/ 4318000 w 4318000"/>
                <a:gd name="connsiteY4" fmla="*/ 1841500 h 1841500"/>
                <a:gd name="connsiteX0" fmla="*/ 0 w 4324350"/>
                <a:gd name="connsiteY0" fmla="*/ 0 h 1841500"/>
                <a:gd name="connsiteX1" fmla="*/ 6350 w 4324350"/>
                <a:gd name="connsiteY1" fmla="*/ 635000 h 1841500"/>
                <a:gd name="connsiteX2" fmla="*/ 3689350 w 4324350"/>
                <a:gd name="connsiteY2" fmla="*/ 635000 h 1841500"/>
                <a:gd name="connsiteX3" fmla="*/ 3689350 w 4324350"/>
                <a:gd name="connsiteY3" fmla="*/ 1841500 h 1841500"/>
                <a:gd name="connsiteX4" fmla="*/ 4324350 w 4324350"/>
                <a:gd name="connsiteY4" fmla="*/ 1841500 h 184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4350" h="1841500">
                  <a:moveTo>
                    <a:pt x="0" y="0"/>
                  </a:moveTo>
                  <a:cubicBezTo>
                    <a:pt x="2117" y="211667"/>
                    <a:pt x="4233" y="423333"/>
                    <a:pt x="6350" y="635000"/>
                  </a:cubicBezTo>
                  <a:lnTo>
                    <a:pt x="3689350" y="635000"/>
                  </a:lnTo>
                  <a:lnTo>
                    <a:pt x="3689350" y="1841500"/>
                  </a:lnTo>
                  <a:lnTo>
                    <a:pt x="4324350" y="1841500"/>
                  </a:lnTo>
                </a:path>
              </a:pathLst>
            </a:custGeom>
            <a:ln w="28575">
              <a:headEnd type="triangl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6" name="Oval 25"/>
            <p:cNvSpPr/>
            <p:nvPr/>
          </p:nvSpPr>
          <p:spPr>
            <a:xfrm>
              <a:off x="7518400" y="4908550"/>
              <a:ext cx="349250" cy="21590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 name="Oval 26"/>
            <p:cNvSpPr/>
            <p:nvPr/>
          </p:nvSpPr>
          <p:spPr>
            <a:xfrm>
              <a:off x="7518400" y="5168900"/>
              <a:ext cx="349250" cy="21590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 name="Oval 27"/>
            <p:cNvSpPr/>
            <p:nvPr/>
          </p:nvSpPr>
          <p:spPr>
            <a:xfrm>
              <a:off x="4887913" y="3203575"/>
              <a:ext cx="498475" cy="26035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 name="Oval 28"/>
            <p:cNvSpPr/>
            <p:nvPr/>
          </p:nvSpPr>
          <p:spPr>
            <a:xfrm>
              <a:off x="2976563" y="3203575"/>
              <a:ext cx="498475" cy="26035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 name="Freeform 29"/>
            <p:cNvSpPr/>
            <p:nvPr/>
          </p:nvSpPr>
          <p:spPr>
            <a:xfrm flipV="1">
              <a:off x="5099050" y="2514600"/>
              <a:ext cx="3486150" cy="3225800"/>
            </a:xfrm>
            <a:custGeom>
              <a:avLst/>
              <a:gdLst>
                <a:gd name="connsiteX0" fmla="*/ 12700 w 4318000"/>
                <a:gd name="connsiteY0" fmla="*/ 0 h 1841500"/>
                <a:gd name="connsiteX1" fmla="*/ 0 w 4318000"/>
                <a:gd name="connsiteY1" fmla="*/ 635000 h 1841500"/>
                <a:gd name="connsiteX2" fmla="*/ 3683000 w 4318000"/>
                <a:gd name="connsiteY2" fmla="*/ 635000 h 1841500"/>
                <a:gd name="connsiteX3" fmla="*/ 3683000 w 4318000"/>
                <a:gd name="connsiteY3" fmla="*/ 1841500 h 1841500"/>
                <a:gd name="connsiteX4" fmla="*/ 4318000 w 4318000"/>
                <a:gd name="connsiteY4" fmla="*/ 1841500 h 1841500"/>
                <a:gd name="connsiteX0" fmla="*/ 0 w 4324350"/>
                <a:gd name="connsiteY0" fmla="*/ 0 h 1841500"/>
                <a:gd name="connsiteX1" fmla="*/ 6350 w 4324350"/>
                <a:gd name="connsiteY1" fmla="*/ 635000 h 1841500"/>
                <a:gd name="connsiteX2" fmla="*/ 3689350 w 4324350"/>
                <a:gd name="connsiteY2" fmla="*/ 635000 h 1841500"/>
                <a:gd name="connsiteX3" fmla="*/ 3689350 w 4324350"/>
                <a:gd name="connsiteY3" fmla="*/ 1841500 h 1841500"/>
                <a:gd name="connsiteX4" fmla="*/ 4324350 w 4324350"/>
                <a:gd name="connsiteY4" fmla="*/ 1841500 h 1841500"/>
                <a:gd name="connsiteX0" fmla="*/ 0 w 4324350"/>
                <a:gd name="connsiteY0" fmla="*/ 0 h 1841500"/>
                <a:gd name="connsiteX1" fmla="*/ 6350 w 4324350"/>
                <a:gd name="connsiteY1" fmla="*/ 635000 h 1841500"/>
                <a:gd name="connsiteX2" fmla="*/ 4321797 w 4324350"/>
                <a:gd name="connsiteY2" fmla="*/ 536350 h 1841500"/>
                <a:gd name="connsiteX3" fmla="*/ 3689350 w 4324350"/>
                <a:gd name="connsiteY3" fmla="*/ 1841500 h 1841500"/>
                <a:gd name="connsiteX4" fmla="*/ 4324350 w 4324350"/>
                <a:gd name="connsiteY4" fmla="*/ 1841500 h 1841500"/>
                <a:gd name="connsiteX0" fmla="*/ 0 w 4324350"/>
                <a:gd name="connsiteY0" fmla="*/ 0 h 1841500"/>
                <a:gd name="connsiteX1" fmla="*/ 6350 w 4324350"/>
                <a:gd name="connsiteY1" fmla="*/ 635000 h 1841500"/>
                <a:gd name="connsiteX2" fmla="*/ 4321797 w 4324350"/>
                <a:gd name="connsiteY2" fmla="*/ 700769 h 1841500"/>
                <a:gd name="connsiteX3" fmla="*/ 3689350 w 4324350"/>
                <a:gd name="connsiteY3" fmla="*/ 1841500 h 1841500"/>
                <a:gd name="connsiteX4" fmla="*/ 4324350 w 4324350"/>
                <a:gd name="connsiteY4" fmla="*/ 1841500 h 1841500"/>
                <a:gd name="connsiteX0" fmla="*/ 0 w 4321797"/>
                <a:gd name="connsiteY0" fmla="*/ 0 h 16705036"/>
                <a:gd name="connsiteX1" fmla="*/ 6350 w 4321797"/>
                <a:gd name="connsiteY1" fmla="*/ 635000 h 16705036"/>
                <a:gd name="connsiteX2" fmla="*/ 4321797 w 4321797"/>
                <a:gd name="connsiteY2" fmla="*/ 700769 h 16705036"/>
                <a:gd name="connsiteX3" fmla="*/ 3689350 w 4321797"/>
                <a:gd name="connsiteY3" fmla="*/ 1841500 h 16705036"/>
                <a:gd name="connsiteX4" fmla="*/ 3494265 w 4321797"/>
                <a:gd name="connsiteY4" fmla="*/ 16705036 h 16705036"/>
                <a:gd name="connsiteX0" fmla="*/ 0 w 4321797"/>
                <a:gd name="connsiteY0" fmla="*/ 0 h 16705036"/>
                <a:gd name="connsiteX1" fmla="*/ 6350 w 4321797"/>
                <a:gd name="connsiteY1" fmla="*/ 635000 h 16705036"/>
                <a:gd name="connsiteX2" fmla="*/ 4321797 w 4321797"/>
                <a:gd name="connsiteY2" fmla="*/ 700769 h 16705036"/>
                <a:gd name="connsiteX3" fmla="*/ 3689350 w 4321797"/>
                <a:gd name="connsiteY3" fmla="*/ 1841500 h 16705036"/>
                <a:gd name="connsiteX4" fmla="*/ 3494265 w 4321797"/>
                <a:gd name="connsiteY4" fmla="*/ 16705036 h 16705036"/>
                <a:gd name="connsiteX0" fmla="*/ 0 w 4321797"/>
                <a:gd name="connsiteY0" fmla="*/ 0 h 16705036"/>
                <a:gd name="connsiteX1" fmla="*/ 6350 w 4321797"/>
                <a:gd name="connsiteY1" fmla="*/ 635000 h 16705036"/>
                <a:gd name="connsiteX2" fmla="*/ 4321797 w 4321797"/>
                <a:gd name="connsiteY2" fmla="*/ 700769 h 16705036"/>
                <a:gd name="connsiteX3" fmla="*/ 3689350 w 4321797"/>
                <a:gd name="connsiteY3" fmla="*/ 1841500 h 16705036"/>
                <a:gd name="connsiteX4" fmla="*/ 3494265 w 4321797"/>
                <a:gd name="connsiteY4" fmla="*/ 16705036 h 16705036"/>
                <a:gd name="connsiteX0" fmla="*/ 0 w 4341845"/>
                <a:gd name="connsiteY0" fmla="*/ 0 h 16705036"/>
                <a:gd name="connsiteX1" fmla="*/ 6350 w 4341845"/>
                <a:gd name="connsiteY1" fmla="*/ 635000 h 16705036"/>
                <a:gd name="connsiteX2" fmla="*/ 4321797 w 4341845"/>
                <a:gd name="connsiteY2" fmla="*/ 700769 h 16705036"/>
                <a:gd name="connsiteX3" fmla="*/ 3689350 w 4341845"/>
                <a:gd name="connsiteY3" fmla="*/ 1841500 h 16705036"/>
                <a:gd name="connsiteX4" fmla="*/ 4340163 w 4341845"/>
                <a:gd name="connsiteY4" fmla="*/ 16672152 h 16705036"/>
                <a:gd name="connsiteX5" fmla="*/ 3494265 w 4341845"/>
                <a:gd name="connsiteY5" fmla="*/ 16705036 h 16705036"/>
                <a:gd name="connsiteX0" fmla="*/ 0 w 4340163"/>
                <a:gd name="connsiteY0" fmla="*/ 0 h 16705036"/>
                <a:gd name="connsiteX1" fmla="*/ 6350 w 4340163"/>
                <a:gd name="connsiteY1" fmla="*/ 635000 h 16705036"/>
                <a:gd name="connsiteX2" fmla="*/ 4321797 w 4340163"/>
                <a:gd name="connsiteY2" fmla="*/ 700769 h 16705036"/>
                <a:gd name="connsiteX3" fmla="*/ 3689350 w 4340163"/>
                <a:gd name="connsiteY3" fmla="*/ 1841500 h 16705036"/>
                <a:gd name="connsiteX4" fmla="*/ 4340163 w 4340163"/>
                <a:gd name="connsiteY4" fmla="*/ 16672152 h 16705036"/>
                <a:gd name="connsiteX5" fmla="*/ 3494265 w 4340163"/>
                <a:gd name="connsiteY5" fmla="*/ 16705036 h 16705036"/>
                <a:gd name="connsiteX0" fmla="*/ 0 w 4340163"/>
                <a:gd name="connsiteY0" fmla="*/ 0 h 16705036"/>
                <a:gd name="connsiteX1" fmla="*/ 6350 w 4340163"/>
                <a:gd name="connsiteY1" fmla="*/ 635000 h 16705036"/>
                <a:gd name="connsiteX2" fmla="*/ 4321797 w 4340163"/>
                <a:gd name="connsiteY2" fmla="*/ 700769 h 16705036"/>
                <a:gd name="connsiteX3" fmla="*/ 4340163 w 4340163"/>
                <a:gd name="connsiteY3" fmla="*/ 16672152 h 16705036"/>
                <a:gd name="connsiteX4" fmla="*/ 3494265 w 4340163"/>
                <a:gd name="connsiteY4" fmla="*/ 16705036 h 16705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0163" h="16705036">
                  <a:moveTo>
                    <a:pt x="0" y="0"/>
                  </a:moveTo>
                  <a:cubicBezTo>
                    <a:pt x="2117" y="211667"/>
                    <a:pt x="4233" y="423333"/>
                    <a:pt x="6350" y="635000"/>
                  </a:cubicBezTo>
                  <a:lnTo>
                    <a:pt x="4321797" y="700769"/>
                  </a:lnTo>
                  <a:lnTo>
                    <a:pt x="4340163" y="16672152"/>
                  </a:lnTo>
                  <a:lnTo>
                    <a:pt x="3494265" y="16705036"/>
                  </a:lnTo>
                </a:path>
              </a:pathLst>
            </a:custGeom>
            <a:ln w="28575">
              <a:headEnd type="triangl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31" name="Oval 30"/>
            <p:cNvSpPr/>
            <p:nvPr/>
          </p:nvSpPr>
          <p:spPr>
            <a:xfrm>
              <a:off x="4924425" y="5735638"/>
              <a:ext cx="349250" cy="21590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2" name="Oval 31"/>
            <p:cNvSpPr/>
            <p:nvPr/>
          </p:nvSpPr>
          <p:spPr>
            <a:xfrm>
              <a:off x="3400425" y="5735638"/>
              <a:ext cx="349250" cy="21590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3" name="Oval 32"/>
            <p:cNvSpPr/>
            <p:nvPr/>
          </p:nvSpPr>
          <p:spPr>
            <a:xfrm>
              <a:off x="7321550" y="5456238"/>
              <a:ext cx="742950" cy="21590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4" name="Oval 33"/>
            <p:cNvSpPr/>
            <p:nvPr/>
          </p:nvSpPr>
          <p:spPr>
            <a:xfrm>
              <a:off x="7321550" y="2962275"/>
              <a:ext cx="742950" cy="21590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 name="Oval 34"/>
            <p:cNvSpPr/>
            <p:nvPr/>
          </p:nvSpPr>
          <p:spPr>
            <a:xfrm>
              <a:off x="7518400" y="2406650"/>
              <a:ext cx="349250" cy="21590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Oval 35"/>
            <p:cNvSpPr/>
            <p:nvPr/>
          </p:nvSpPr>
          <p:spPr>
            <a:xfrm>
              <a:off x="7518400" y="2667000"/>
              <a:ext cx="349250" cy="215900"/>
            </a:xfrm>
            <a:prstGeom prst="ellipse">
              <a:avLst/>
            </a:prstGeom>
            <a:noFill/>
            <a:ln w="28575" cmpd="sng"/>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Freeform 36"/>
            <p:cNvSpPr/>
            <p:nvPr/>
          </p:nvSpPr>
          <p:spPr>
            <a:xfrm flipV="1">
              <a:off x="3756025" y="2755900"/>
              <a:ext cx="4638675" cy="3086100"/>
            </a:xfrm>
            <a:custGeom>
              <a:avLst/>
              <a:gdLst>
                <a:gd name="connsiteX0" fmla="*/ 12700 w 4318000"/>
                <a:gd name="connsiteY0" fmla="*/ 0 h 1841500"/>
                <a:gd name="connsiteX1" fmla="*/ 0 w 4318000"/>
                <a:gd name="connsiteY1" fmla="*/ 635000 h 1841500"/>
                <a:gd name="connsiteX2" fmla="*/ 3683000 w 4318000"/>
                <a:gd name="connsiteY2" fmla="*/ 635000 h 1841500"/>
                <a:gd name="connsiteX3" fmla="*/ 3683000 w 4318000"/>
                <a:gd name="connsiteY3" fmla="*/ 1841500 h 1841500"/>
                <a:gd name="connsiteX4" fmla="*/ 4318000 w 4318000"/>
                <a:gd name="connsiteY4" fmla="*/ 1841500 h 1841500"/>
                <a:gd name="connsiteX0" fmla="*/ 0 w 4324350"/>
                <a:gd name="connsiteY0" fmla="*/ 0 h 1841500"/>
                <a:gd name="connsiteX1" fmla="*/ 6350 w 4324350"/>
                <a:gd name="connsiteY1" fmla="*/ 635000 h 1841500"/>
                <a:gd name="connsiteX2" fmla="*/ 3689350 w 4324350"/>
                <a:gd name="connsiteY2" fmla="*/ 635000 h 1841500"/>
                <a:gd name="connsiteX3" fmla="*/ 3689350 w 4324350"/>
                <a:gd name="connsiteY3" fmla="*/ 1841500 h 1841500"/>
                <a:gd name="connsiteX4" fmla="*/ 4324350 w 4324350"/>
                <a:gd name="connsiteY4" fmla="*/ 1841500 h 1841500"/>
                <a:gd name="connsiteX0" fmla="*/ 0 w 4324350"/>
                <a:gd name="connsiteY0" fmla="*/ 0 h 1841500"/>
                <a:gd name="connsiteX1" fmla="*/ 6350 w 4324350"/>
                <a:gd name="connsiteY1" fmla="*/ 635000 h 1841500"/>
                <a:gd name="connsiteX2" fmla="*/ 4321797 w 4324350"/>
                <a:gd name="connsiteY2" fmla="*/ 536350 h 1841500"/>
                <a:gd name="connsiteX3" fmla="*/ 3689350 w 4324350"/>
                <a:gd name="connsiteY3" fmla="*/ 1841500 h 1841500"/>
                <a:gd name="connsiteX4" fmla="*/ 4324350 w 4324350"/>
                <a:gd name="connsiteY4" fmla="*/ 1841500 h 1841500"/>
                <a:gd name="connsiteX0" fmla="*/ 0 w 4324350"/>
                <a:gd name="connsiteY0" fmla="*/ 0 h 1841500"/>
                <a:gd name="connsiteX1" fmla="*/ 6350 w 4324350"/>
                <a:gd name="connsiteY1" fmla="*/ 635000 h 1841500"/>
                <a:gd name="connsiteX2" fmla="*/ 4321797 w 4324350"/>
                <a:gd name="connsiteY2" fmla="*/ 700769 h 1841500"/>
                <a:gd name="connsiteX3" fmla="*/ 3689350 w 4324350"/>
                <a:gd name="connsiteY3" fmla="*/ 1841500 h 1841500"/>
                <a:gd name="connsiteX4" fmla="*/ 4324350 w 4324350"/>
                <a:gd name="connsiteY4" fmla="*/ 1841500 h 1841500"/>
                <a:gd name="connsiteX0" fmla="*/ 0 w 4321797"/>
                <a:gd name="connsiteY0" fmla="*/ 0 h 16705036"/>
                <a:gd name="connsiteX1" fmla="*/ 6350 w 4321797"/>
                <a:gd name="connsiteY1" fmla="*/ 635000 h 16705036"/>
                <a:gd name="connsiteX2" fmla="*/ 4321797 w 4321797"/>
                <a:gd name="connsiteY2" fmla="*/ 700769 h 16705036"/>
                <a:gd name="connsiteX3" fmla="*/ 3689350 w 4321797"/>
                <a:gd name="connsiteY3" fmla="*/ 1841500 h 16705036"/>
                <a:gd name="connsiteX4" fmla="*/ 3494265 w 4321797"/>
                <a:gd name="connsiteY4" fmla="*/ 16705036 h 16705036"/>
                <a:gd name="connsiteX0" fmla="*/ 0 w 4321797"/>
                <a:gd name="connsiteY0" fmla="*/ 0 h 16705036"/>
                <a:gd name="connsiteX1" fmla="*/ 6350 w 4321797"/>
                <a:gd name="connsiteY1" fmla="*/ 635000 h 16705036"/>
                <a:gd name="connsiteX2" fmla="*/ 4321797 w 4321797"/>
                <a:gd name="connsiteY2" fmla="*/ 700769 h 16705036"/>
                <a:gd name="connsiteX3" fmla="*/ 3689350 w 4321797"/>
                <a:gd name="connsiteY3" fmla="*/ 1841500 h 16705036"/>
                <a:gd name="connsiteX4" fmla="*/ 3494265 w 4321797"/>
                <a:gd name="connsiteY4" fmla="*/ 16705036 h 16705036"/>
                <a:gd name="connsiteX0" fmla="*/ 0 w 4321797"/>
                <a:gd name="connsiteY0" fmla="*/ 0 h 16705036"/>
                <a:gd name="connsiteX1" fmla="*/ 6350 w 4321797"/>
                <a:gd name="connsiteY1" fmla="*/ 635000 h 16705036"/>
                <a:gd name="connsiteX2" fmla="*/ 4321797 w 4321797"/>
                <a:gd name="connsiteY2" fmla="*/ 700769 h 16705036"/>
                <a:gd name="connsiteX3" fmla="*/ 3689350 w 4321797"/>
                <a:gd name="connsiteY3" fmla="*/ 1841500 h 16705036"/>
                <a:gd name="connsiteX4" fmla="*/ 3494265 w 4321797"/>
                <a:gd name="connsiteY4" fmla="*/ 16705036 h 16705036"/>
                <a:gd name="connsiteX0" fmla="*/ 0 w 4341845"/>
                <a:gd name="connsiteY0" fmla="*/ 0 h 16705036"/>
                <a:gd name="connsiteX1" fmla="*/ 6350 w 4341845"/>
                <a:gd name="connsiteY1" fmla="*/ 635000 h 16705036"/>
                <a:gd name="connsiteX2" fmla="*/ 4321797 w 4341845"/>
                <a:gd name="connsiteY2" fmla="*/ 700769 h 16705036"/>
                <a:gd name="connsiteX3" fmla="*/ 3689350 w 4341845"/>
                <a:gd name="connsiteY3" fmla="*/ 1841500 h 16705036"/>
                <a:gd name="connsiteX4" fmla="*/ 4340163 w 4341845"/>
                <a:gd name="connsiteY4" fmla="*/ 16672152 h 16705036"/>
                <a:gd name="connsiteX5" fmla="*/ 3494265 w 4341845"/>
                <a:gd name="connsiteY5" fmla="*/ 16705036 h 16705036"/>
                <a:gd name="connsiteX0" fmla="*/ 0 w 4340163"/>
                <a:gd name="connsiteY0" fmla="*/ 0 h 16705036"/>
                <a:gd name="connsiteX1" fmla="*/ 6350 w 4340163"/>
                <a:gd name="connsiteY1" fmla="*/ 635000 h 16705036"/>
                <a:gd name="connsiteX2" fmla="*/ 4321797 w 4340163"/>
                <a:gd name="connsiteY2" fmla="*/ 700769 h 16705036"/>
                <a:gd name="connsiteX3" fmla="*/ 3689350 w 4340163"/>
                <a:gd name="connsiteY3" fmla="*/ 1841500 h 16705036"/>
                <a:gd name="connsiteX4" fmla="*/ 4340163 w 4340163"/>
                <a:gd name="connsiteY4" fmla="*/ 16672152 h 16705036"/>
                <a:gd name="connsiteX5" fmla="*/ 3494265 w 4340163"/>
                <a:gd name="connsiteY5" fmla="*/ 16705036 h 16705036"/>
                <a:gd name="connsiteX0" fmla="*/ 0 w 4340163"/>
                <a:gd name="connsiteY0" fmla="*/ 0 h 16705036"/>
                <a:gd name="connsiteX1" fmla="*/ 6350 w 4340163"/>
                <a:gd name="connsiteY1" fmla="*/ 635000 h 16705036"/>
                <a:gd name="connsiteX2" fmla="*/ 4321797 w 4340163"/>
                <a:gd name="connsiteY2" fmla="*/ 700769 h 16705036"/>
                <a:gd name="connsiteX3" fmla="*/ 4340163 w 4340163"/>
                <a:gd name="connsiteY3" fmla="*/ 16672152 h 16705036"/>
                <a:gd name="connsiteX4" fmla="*/ 3494265 w 4340163"/>
                <a:gd name="connsiteY4" fmla="*/ 16705036 h 16705036"/>
                <a:gd name="connsiteX0" fmla="*/ 0 w 4565301"/>
                <a:gd name="connsiteY0" fmla="*/ 0 h 18855569"/>
                <a:gd name="connsiteX1" fmla="*/ 231488 w 4565301"/>
                <a:gd name="connsiteY1" fmla="*/ 2785533 h 18855569"/>
                <a:gd name="connsiteX2" fmla="*/ 4546935 w 4565301"/>
                <a:gd name="connsiteY2" fmla="*/ 2851302 h 18855569"/>
                <a:gd name="connsiteX3" fmla="*/ 4565301 w 4565301"/>
                <a:gd name="connsiteY3" fmla="*/ 18822685 h 18855569"/>
                <a:gd name="connsiteX4" fmla="*/ 3719403 w 4565301"/>
                <a:gd name="connsiteY4" fmla="*/ 18855569 h 18855569"/>
                <a:gd name="connsiteX0" fmla="*/ 89695 w 4654996"/>
                <a:gd name="connsiteY0" fmla="*/ 0 h 18855569"/>
                <a:gd name="connsiteX1" fmla="*/ 314832 w 4654996"/>
                <a:gd name="connsiteY1" fmla="*/ 230414 h 18855569"/>
                <a:gd name="connsiteX2" fmla="*/ 321183 w 4654996"/>
                <a:gd name="connsiteY2" fmla="*/ 2785533 h 18855569"/>
                <a:gd name="connsiteX3" fmla="*/ 4636630 w 4654996"/>
                <a:gd name="connsiteY3" fmla="*/ 2851302 h 18855569"/>
                <a:gd name="connsiteX4" fmla="*/ 4654996 w 4654996"/>
                <a:gd name="connsiteY4" fmla="*/ 18822685 h 18855569"/>
                <a:gd name="connsiteX5" fmla="*/ 3809098 w 4654996"/>
                <a:gd name="connsiteY5" fmla="*/ 18855569 h 18855569"/>
                <a:gd name="connsiteX0" fmla="*/ 89695 w 4654996"/>
                <a:gd name="connsiteY0" fmla="*/ 0 h 18855569"/>
                <a:gd name="connsiteX1" fmla="*/ 314832 w 4654996"/>
                <a:gd name="connsiteY1" fmla="*/ 230414 h 18855569"/>
                <a:gd name="connsiteX2" fmla="*/ 321183 w 4654996"/>
                <a:gd name="connsiteY2" fmla="*/ 2785533 h 18855569"/>
                <a:gd name="connsiteX3" fmla="*/ 4636630 w 4654996"/>
                <a:gd name="connsiteY3" fmla="*/ 2851302 h 18855569"/>
                <a:gd name="connsiteX4" fmla="*/ 4654996 w 4654996"/>
                <a:gd name="connsiteY4" fmla="*/ 18822685 h 18855569"/>
                <a:gd name="connsiteX5" fmla="*/ 3809098 w 4654996"/>
                <a:gd name="connsiteY5" fmla="*/ 18855569 h 18855569"/>
                <a:gd name="connsiteX0" fmla="*/ 89695 w 4654996"/>
                <a:gd name="connsiteY0" fmla="*/ 0 h 18855569"/>
                <a:gd name="connsiteX1" fmla="*/ 314832 w 4654996"/>
                <a:gd name="connsiteY1" fmla="*/ 230414 h 18855569"/>
                <a:gd name="connsiteX2" fmla="*/ 321183 w 4654996"/>
                <a:gd name="connsiteY2" fmla="*/ 2785533 h 18855569"/>
                <a:gd name="connsiteX3" fmla="*/ 4636630 w 4654996"/>
                <a:gd name="connsiteY3" fmla="*/ 2851302 h 18855569"/>
                <a:gd name="connsiteX4" fmla="*/ 4654996 w 4654996"/>
                <a:gd name="connsiteY4" fmla="*/ 18822685 h 18855569"/>
                <a:gd name="connsiteX5" fmla="*/ 3809098 w 4654996"/>
                <a:gd name="connsiteY5" fmla="*/ 18855569 h 18855569"/>
                <a:gd name="connsiteX0" fmla="*/ 89695 w 4654996"/>
                <a:gd name="connsiteY0" fmla="*/ 0 h 18855569"/>
                <a:gd name="connsiteX1" fmla="*/ 314832 w 4654996"/>
                <a:gd name="connsiteY1" fmla="*/ 230414 h 18855569"/>
                <a:gd name="connsiteX2" fmla="*/ 321183 w 4654996"/>
                <a:gd name="connsiteY2" fmla="*/ 2785533 h 18855569"/>
                <a:gd name="connsiteX3" fmla="*/ 4636630 w 4654996"/>
                <a:gd name="connsiteY3" fmla="*/ 2851302 h 18855569"/>
                <a:gd name="connsiteX4" fmla="*/ 4654996 w 4654996"/>
                <a:gd name="connsiteY4" fmla="*/ 18822685 h 18855569"/>
                <a:gd name="connsiteX5" fmla="*/ 3809098 w 4654996"/>
                <a:gd name="connsiteY5" fmla="*/ 18855569 h 18855569"/>
                <a:gd name="connsiteX0" fmla="*/ 0 w 4565301"/>
                <a:gd name="connsiteY0" fmla="*/ 0 h 18855569"/>
                <a:gd name="connsiteX1" fmla="*/ 225137 w 4565301"/>
                <a:gd name="connsiteY1" fmla="*/ 230414 h 18855569"/>
                <a:gd name="connsiteX2" fmla="*/ 231488 w 4565301"/>
                <a:gd name="connsiteY2" fmla="*/ 2785533 h 18855569"/>
                <a:gd name="connsiteX3" fmla="*/ 4546935 w 4565301"/>
                <a:gd name="connsiteY3" fmla="*/ 2851302 h 18855569"/>
                <a:gd name="connsiteX4" fmla="*/ 4565301 w 4565301"/>
                <a:gd name="connsiteY4" fmla="*/ 18822685 h 18855569"/>
                <a:gd name="connsiteX5" fmla="*/ 3719403 w 4565301"/>
                <a:gd name="connsiteY5" fmla="*/ 18855569 h 18855569"/>
                <a:gd name="connsiteX0" fmla="*/ 0 w 4565301"/>
                <a:gd name="connsiteY0" fmla="*/ 0 h 18855569"/>
                <a:gd name="connsiteX1" fmla="*/ 225137 w 4565301"/>
                <a:gd name="connsiteY1" fmla="*/ 230414 h 18855569"/>
                <a:gd name="connsiteX2" fmla="*/ 231488 w 4565301"/>
                <a:gd name="connsiteY2" fmla="*/ 2785533 h 18855569"/>
                <a:gd name="connsiteX3" fmla="*/ 4546935 w 4565301"/>
                <a:gd name="connsiteY3" fmla="*/ 2851302 h 18855569"/>
                <a:gd name="connsiteX4" fmla="*/ 4565301 w 4565301"/>
                <a:gd name="connsiteY4" fmla="*/ 18822685 h 18855569"/>
                <a:gd name="connsiteX5" fmla="*/ 3719403 w 4565301"/>
                <a:gd name="connsiteY5" fmla="*/ 18855569 h 18855569"/>
                <a:gd name="connsiteX0" fmla="*/ 0 w 4565301"/>
                <a:gd name="connsiteY0" fmla="*/ 0 h 18855569"/>
                <a:gd name="connsiteX1" fmla="*/ 225137 w 4565301"/>
                <a:gd name="connsiteY1" fmla="*/ 230414 h 18855569"/>
                <a:gd name="connsiteX2" fmla="*/ 231488 w 4565301"/>
                <a:gd name="connsiteY2" fmla="*/ 2785533 h 18855569"/>
                <a:gd name="connsiteX3" fmla="*/ 4546935 w 4565301"/>
                <a:gd name="connsiteY3" fmla="*/ 2851302 h 18855569"/>
                <a:gd name="connsiteX4" fmla="*/ 4565301 w 4565301"/>
                <a:gd name="connsiteY4" fmla="*/ 18822685 h 18855569"/>
                <a:gd name="connsiteX5" fmla="*/ 3719403 w 4565301"/>
                <a:gd name="connsiteY5" fmla="*/ 18855569 h 18855569"/>
                <a:gd name="connsiteX0" fmla="*/ 0 w 4565301"/>
                <a:gd name="connsiteY0" fmla="*/ 0 h 18855569"/>
                <a:gd name="connsiteX1" fmla="*/ 225137 w 4565301"/>
                <a:gd name="connsiteY1" fmla="*/ 230414 h 18855569"/>
                <a:gd name="connsiteX2" fmla="*/ 231488 w 4565301"/>
                <a:gd name="connsiteY2" fmla="*/ 2785533 h 18855569"/>
                <a:gd name="connsiteX3" fmla="*/ 4546935 w 4565301"/>
                <a:gd name="connsiteY3" fmla="*/ 2851302 h 18855569"/>
                <a:gd name="connsiteX4" fmla="*/ 4565301 w 4565301"/>
                <a:gd name="connsiteY4" fmla="*/ 18822685 h 18855569"/>
                <a:gd name="connsiteX5" fmla="*/ 3719403 w 4565301"/>
                <a:gd name="connsiteY5" fmla="*/ 18855569 h 18855569"/>
                <a:gd name="connsiteX0" fmla="*/ 0 w 4565301"/>
                <a:gd name="connsiteY0" fmla="*/ 0 h 18855569"/>
                <a:gd name="connsiteX1" fmla="*/ 240772 w 4565301"/>
                <a:gd name="connsiteY1" fmla="*/ 230414 h 18855569"/>
                <a:gd name="connsiteX2" fmla="*/ 231488 w 4565301"/>
                <a:gd name="connsiteY2" fmla="*/ 2785533 h 18855569"/>
                <a:gd name="connsiteX3" fmla="*/ 4546935 w 4565301"/>
                <a:gd name="connsiteY3" fmla="*/ 2851302 h 18855569"/>
                <a:gd name="connsiteX4" fmla="*/ 4565301 w 4565301"/>
                <a:gd name="connsiteY4" fmla="*/ 18822685 h 18855569"/>
                <a:gd name="connsiteX5" fmla="*/ 3719403 w 4565301"/>
                <a:gd name="connsiteY5" fmla="*/ 18855569 h 18855569"/>
                <a:gd name="connsiteX0" fmla="*/ 0 w 4565301"/>
                <a:gd name="connsiteY0" fmla="*/ 0 h 18855569"/>
                <a:gd name="connsiteX1" fmla="*/ 228264 w 4565301"/>
                <a:gd name="connsiteY1" fmla="*/ 211213 h 18855569"/>
                <a:gd name="connsiteX2" fmla="*/ 231488 w 4565301"/>
                <a:gd name="connsiteY2" fmla="*/ 2785533 h 18855569"/>
                <a:gd name="connsiteX3" fmla="*/ 4546935 w 4565301"/>
                <a:gd name="connsiteY3" fmla="*/ 2851302 h 18855569"/>
                <a:gd name="connsiteX4" fmla="*/ 4565301 w 4565301"/>
                <a:gd name="connsiteY4" fmla="*/ 18822685 h 18855569"/>
                <a:gd name="connsiteX5" fmla="*/ 3719403 w 4565301"/>
                <a:gd name="connsiteY5" fmla="*/ 18855569 h 18855569"/>
                <a:gd name="connsiteX0" fmla="*/ 0 w 4565301"/>
                <a:gd name="connsiteY0" fmla="*/ 0 h 18855569"/>
                <a:gd name="connsiteX1" fmla="*/ 228264 w 4565301"/>
                <a:gd name="connsiteY1" fmla="*/ 211213 h 18855569"/>
                <a:gd name="connsiteX2" fmla="*/ 231488 w 4565301"/>
                <a:gd name="connsiteY2" fmla="*/ 2785533 h 18855569"/>
                <a:gd name="connsiteX3" fmla="*/ 4546935 w 4565301"/>
                <a:gd name="connsiteY3" fmla="*/ 2851302 h 18855569"/>
                <a:gd name="connsiteX4" fmla="*/ 4565301 w 4565301"/>
                <a:gd name="connsiteY4" fmla="*/ 18822685 h 18855569"/>
                <a:gd name="connsiteX5" fmla="*/ 3719403 w 4565301"/>
                <a:gd name="connsiteY5" fmla="*/ 18855569 h 18855569"/>
                <a:gd name="connsiteX0" fmla="*/ 0 w 4565301"/>
                <a:gd name="connsiteY0" fmla="*/ 0 h 18855569"/>
                <a:gd name="connsiteX1" fmla="*/ 228264 w 4565301"/>
                <a:gd name="connsiteY1" fmla="*/ 76805 h 18855569"/>
                <a:gd name="connsiteX2" fmla="*/ 231488 w 4565301"/>
                <a:gd name="connsiteY2" fmla="*/ 2785533 h 18855569"/>
                <a:gd name="connsiteX3" fmla="*/ 4546935 w 4565301"/>
                <a:gd name="connsiteY3" fmla="*/ 2851302 h 18855569"/>
                <a:gd name="connsiteX4" fmla="*/ 4565301 w 4565301"/>
                <a:gd name="connsiteY4" fmla="*/ 18822685 h 18855569"/>
                <a:gd name="connsiteX5" fmla="*/ 3719403 w 4565301"/>
                <a:gd name="connsiteY5" fmla="*/ 18855569 h 18855569"/>
                <a:gd name="connsiteX0" fmla="*/ 0 w 4565301"/>
                <a:gd name="connsiteY0" fmla="*/ 3810 h 18859379"/>
                <a:gd name="connsiteX1" fmla="*/ 228264 w 4565301"/>
                <a:gd name="connsiteY1" fmla="*/ 80615 h 18859379"/>
                <a:gd name="connsiteX2" fmla="*/ 231488 w 4565301"/>
                <a:gd name="connsiteY2" fmla="*/ 2789343 h 18859379"/>
                <a:gd name="connsiteX3" fmla="*/ 4546935 w 4565301"/>
                <a:gd name="connsiteY3" fmla="*/ 2855112 h 18859379"/>
                <a:gd name="connsiteX4" fmla="*/ 4565301 w 4565301"/>
                <a:gd name="connsiteY4" fmla="*/ 18826495 h 18859379"/>
                <a:gd name="connsiteX5" fmla="*/ 3719403 w 4565301"/>
                <a:gd name="connsiteY5" fmla="*/ 18859379 h 18859379"/>
                <a:gd name="connsiteX0" fmla="*/ 0 w 4565301"/>
                <a:gd name="connsiteY0" fmla="*/ 35633 h 18891202"/>
                <a:gd name="connsiteX1" fmla="*/ 228264 w 4565301"/>
                <a:gd name="connsiteY1" fmla="*/ 16432 h 18891202"/>
                <a:gd name="connsiteX2" fmla="*/ 231488 w 4565301"/>
                <a:gd name="connsiteY2" fmla="*/ 2821166 h 18891202"/>
                <a:gd name="connsiteX3" fmla="*/ 4546935 w 4565301"/>
                <a:gd name="connsiteY3" fmla="*/ 2886935 h 18891202"/>
                <a:gd name="connsiteX4" fmla="*/ 4565301 w 4565301"/>
                <a:gd name="connsiteY4" fmla="*/ 18858318 h 18891202"/>
                <a:gd name="connsiteX5" fmla="*/ 3719403 w 4565301"/>
                <a:gd name="connsiteY5" fmla="*/ 18891202 h 18891202"/>
                <a:gd name="connsiteX0" fmla="*/ 0 w 4565301"/>
                <a:gd name="connsiteY0" fmla="*/ 35633 h 18891202"/>
                <a:gd name="connsiteX1" fmla="*/ 228264 w 4565301"/>
                <a:gd name="connsiteY1" fmla="*/ 16432 h 18891202"/>
                <a:gd name="connsiteX2" fmla="*/ 231488 w 4565301"/>
                <a:gd name="connsiteY2" fmla="*/ 2821166 h 18891202"/>
                <a:gd name="connsiteX3" fmla="*/ 4546935 w 4565301"/>
                <a:gd name="connsiteY3" fmla="*/ 2886935 h 18891202"/>
                <a:gd name="connsiteX4" fmla="*/ 4565301 w 4565301"/>
                <a:gd name="connsiteY4" fmla="*/ 18858318 h 18891202"/>
                <a:gd name="connsiteX5" fmla="*/ 3719403 w 4565301"/>
                <a:gd name="connsiteY5" fmla="*/ 18891202 h 18891202"/>
                <a:gd name="connsiteX0" fmla="*/ 0 w 4565301"/>
                <a:gd name="connsiteY0" fmla="*/ 51321 h 18906890"/>
                <a:gd name="connsiteX1" fmla="*/ 237645 w 4565301"/>
                <a:gd name="connsiteY1" fmla="*/ 12918 h 18906890"/>
                <a:gd name="connsiteX2" fmla="*/ 231488 w 4565301"/>
                <a:gd name="connsiteY2" fmla="*/ 2836854 h 18906890"/>
                <a:gd name="connsiteX3" fmla="*/ 4546935 w 4565301"/>
                <a:gd name="connsiteY3" fmla="*/ 2902623 h 18906890"/>
                <a:gd name="connsiteX4" fmla="*/ 4565301 w 4565301"/>
                <a:gd name="connsiteY4" fmla="*/ 18874006 h 18906890"/>
                <a:gd name="connsiteX5" fmla="*/ 3719403 w 4565301"/>
                <a:gd name="connsiteY5" fmla="*/ 18906890 h 18906890"/>
                <a:gd name="connsiteX0" fmla="*/ 0 w 4565301"/>
                <a:gd name="connsiteY0" fmla="*/ 39050 h 18894619"/>
                <a:gd name="connsiteX1" fmla="*/ 237645 w 4565301"/>
                <a:gd name="connsiteY1" fmla="*/ 647 h 18894619"/>
                <a:gd name="connsiteX2" fmla="*/ 231488 w 4565301"/>
                <a:gd name="connsiteY2" fmla="*/ 2824583 h 18894619"/>
                <a:gd name="connsiteX3" fmla="*/ 4546935 w 4565301"/>
                <a:gd name="connsiteY3" fmla="*/ 2890352 h 18894619"/>
                <a:gd name="connsiteX4" fmla="*/ 4565301 w 4565301"/>
                <a:gd name="connsiteY4" fmla="*/ 18861735 h 18894619"/>
                <a:gd name="connsiteX5" fmla="*/ 3719403 w 4565301"/>
                <a:gd name="connsiteY5" fmla="*/ 18894619 h 18894619"/>
                <a:gd name="connsiteX0" fmla="*/ 0 w 4530905"/>
                <a:gd name="connsiteY0" fmla="*/ 0 h 18932374"/>
                <a:gd name="connsiteX1" fmla="*/ 203249 w 4530905"/>
                <a:gd name="connsiteY1" fmla="*/ 38402 h 18932374"/>
                <a:gd name="connsiteX2" fmla="*/ 197092 w 4530905"/>
                <a:gd name="connsiteY2" fmla="*/ 2862338 h 18932374"/>
                <a:gd name="connsiteX3" fmla="*/ 4512539 w 4530905"/>
                <a:gd name="connsiteY3" fmla="*/ 2928107 h 18932374"/>
                <a:gd name="connsiteX4" fmla="*/ 4530905 w 4530905"/>
                <a:gd name="connsiteY4" fmla="*/ 18899490 h 18932374"/>
                <a:gd name="connsiteX5" fmla="*/ 3685007 w 4530905"/>
                <a:gd name="connsiteY5" fmla="*/ 18932374 h 18932374"/>
                <a:gd name="connsiteX0" fmla="*/ 2816 w 4533721"/>
                <a:gd name="connsiteY0" fmla="*/ 31073 h 18963447"/>
                <a:gd name="connsiteX1" fmla="*/ 206065 w 4533721"/>
                <a:gd name="connsiteY1" fmla="*/ 69475 h 18963447"/>
                <a:gd name="connsiteX2" fmla="*/ 199908 w 4533721"/>
                <a:gd name="connsiteY2" fmla="*/ 2893411 h 18963447"/>
                <a:gd name="connsiteX3" fmla="*/ 4515355 w 4533721"/>
                <a:gd name="connsiteY3" fmla="*/ 2959180 h 18963447"/>
                <a:gd name="connsiteX4" fmla="*/ 4533721 w 4533721"/>
                <a:gd name="connsiteY4" fmla="*/ 18930563 h 18963447"/>
                <a:gd name="connsiteX5" fmla="*/ 3687823 w 4533721"/>
                <a:gd name="connsiteY5" fmla="*/ 18963447 h 18963447"/>
                <a:gd name="connsiteX0" fmla="*/ 0 w 4530905"/>
                <a:gd name="connsiteY0" fmla="*/ 0 h 18932374"/>
                <a:gd name="connsiteX1" fmla="*/ 203249 w 4530905"/>
                <a:gd name="connsiteY1" fmla="*/ 38402 h 18932374"/>
                <a:gd name="connsiteX2" fmla="*/ 197092 w 4530905"/>
                <a:gd name="connsiteY2" fmla="*/ 2862338 h 18932374"/>
                <a:gd name="connsiteX3" fmla="*/ 4512539 w 4530905"/>
                <a:gd name="connsiteY3" fmla="*/ 2928107 h 18932374"/>
                <a:gd name="connsiteX4" fmla="*/ 4530905 w 4530905"/>
                <a:gd name="connsiteY4" fmla="*/ 18899490 h 18932374"/>
                <a:gd name="connsiteX5" fmla="*/ 3685007 w 4530905"/>
                <a:gd name="connsiteY5" fmla="*/ 18932374 h 18932374"/>
                <a:gd name="connsiteX0" fmla="*/ 6274 w 4537179"/>
                <a:gd name="connsiteY0" fmla="*/ 0 h 18932374"/>
                <a:gd name="connsiteX1" fmla="*/ 209523 w 4537179"/>
                <a:gd name="connsiteY1" fmla="*/ 38402 h 18932374"/>
                <a:gd name="connsiteX2" fmla="*/ 203366 w 4537179"/>
                <a:gd name="connsiteY2" fmla="*/ 2862338 h 18932374"/>
                <a:gd name="connsiteX3" fmla="*/ 4518813 w 4537179"/>
                <a:gd name="connsiteY3" fmla="*/ 2928107 h 18932374"/>
                <a:gd name="connsiteX4" fmla="*/ 4537179 w 4537179"/>
                <a:gd name="connsiteY4" fmla="*/ 18899490 h 18932374"/>
                <a:gd name="connsiteX5" fmla="*/ 3691281 w 4537179"/>
                <a:gd name="connsiteY5" fmla="*/ 18932374 h 18932374"/>
                <a:gd name="connsiteX0" fmla="*/ 6 w 4530911"/>
                <a:gd name="connsiteY0" fmla="*/ 835 h 18933209"/>
                <a:gd name="connsiteX1" fmla="*/ 203255 w 4530911"/>
                <a:gd name="connsiteY1" fmla="*/ 39237 h 18933209"/>
                <a:gd name="connsiteX2" fmla="*/ 197098 w 4530911"/>
                <a:gd name="connsiteY2" fmla="*/ 2863173 h 18933209"/>
                <a:gd name="connsiteX3" fmla="*/ 4512545 w 4530911"/>
                <a:gd name="connsiteY3" fmla="*/ 2928942 h 18933209"/>
                <a:gd name="connsiteX4" fmla="*/ 4530911 w 4530911"/>
                <a:gd name="connsiteY4" fmla="*/ 18900325 h 18933209"/>
                <a:gd name="connsiteX5" fmla="*/ 3685013 w 4530911"/>
                <a:gd name="connsiteY5" fmla="*/ 18933209 h 18933209"/>
                <a:gd name="connsiteX0" fmla="*/ 5 w 4555925"/>
                <a:gd name="connsiteY0" fmla="*/ 835 h 18933209"/>
                <a:gd name="connsiteX1" fmla="*/ 228269 w 4555925"/>
                <a:gd name="connsiteY1" fmla="*/ 39237 h 18933209"/>
                <a:gd name="connsiteX2" fmla="*/ 222112 w 4555925"/>
                <a:gd name="connsiteY2" fmla="*/ 2863173 h 18933209"/>
                <a:gd name="connsiteX3" fmla="*/ 4537559 w 4555925"/>
                <a:gd name="connsiteY3" fmla="*/ 2928942 h 18933209"/>
                <a:gd name="connsiteX4" fmla="*/ 4555925 w 4555925"/>
                <a:gd name="connsiteY4" fmla="*/ 18900325 h 18933209"/>
                <a:gd name="connsiteX5" fmla="*/ 3710027 w 4555925"/>
                <a:gd name="connsiteY5" fmla="*/ 18933209 h 18933209"/>
                <a:gd name="connsiteX0" fmla="*/ 4 w 4568432"/>
                <a:gd name="connsiteY0" fmla="*/ 7390 h 18901362"/>
                <a:gd name="connsiteX1" fmla="*/ 240776 w 4568432"/>
                <a:gd name="connsiteY1" fmla="*/ 7390 h 18901362"/>
                <a:gd name="connsiteX2" fmla="*/ 234619 w 4568432"/>
                <a:gd name="connsiteY2" fmla="*/ 2831326 h 18901362"/>
                <a:gd name="connsiteX3" fmla="*/ 4550066 w 4568432"/>
                <a:gd name="connsiteY3" fmla="*/ 2897095 h 18901362"/>
                <a:gd name="connsiteX4" fmla="*/ 4568432 w 4568432"/>
                <a:gd name="connsiteY4" fmla="*/ 18868478 h 18901362"/>
                <a:gd name="connsiteX5" fmla="*/ 3722534 w 4568432"/>
                <a:gd name="connsiteY5" fmla="*/ 18901362 h 18901362"/>
                <a:gd name="connsiteX0" fmla="*/ 4 w 4568432"/>
                <a:gd name="connsiteY0" fmla="*/ 7390 h 18901362"/>
                <a:gd name="connsiteX1" fmla="*/ 240776 w 4568432"/>
                <a:gd name="connsiteY1" fmla="*/ 7390 h 18901362"/>
                <a:gd name="connsiteX2" fmla="*/ 234619 w 4568432"/>
                <a:gd name="connsiteY2" fmla="*/ 2831326 h 18901362"/>
                <a:gd name="connsiteX3" fmla="*/ 4550066 w 4568432"/>
                <a:gd name="connsiteY3" fmla="*/ 2897095 h 18901362"/>
                <a:gd name="connsiteX4" fmla="*/ 4568432 w 4568432"/>
                <a:gd name="connsiteY4" fmla="*/ 18868478 h 18901362"/>
                <a:gd name="connsiteX5" fmla="*/ 3722534 w 4568432"/>
                <a:gd name="connsiteY5" fmla="*/ 18901362 h 18901362"/>
                <a:gd name="connsiteX0" fmla="*/ 4 w 4568432"/>
                <a:gd name="connsiteY0" fmla="*/ 7390 h 18901362"/>
                <a:gd name="connsiteX1" fmla="*/ 234522 w 4568432"/>
                <a:gd name="connsiteY1" fmla="*/ 7390 h 18901362"/>
                <a:gd name="connsiteX2" fmla="*/ 234619 w 4568432"/>
                <a:gd name="connsiteY2" fmla="*/ 2831326 h 18901362"/>
                <a:gd name="connsiteX3" fmla="*/ 4550066 w 4568432"/>
                <a:gd name="connsiteY3" fmla="*/ 2897095 h 18901362"/>
                <a:gd name="connsiteX4" fmla="*/ 4568432 w 4568432"/>
                <a:gd name="connsiteY4" fmla="*/ 18868478 h 18901362"/>
                <a:gd name="connsiteX5" fmla="*/ 3722534 w 4568432"/>
                <a:gd name="connsiteY5" fmla="*/ 18901362 h 18901362"/>
                <a:gd name="connsiteX0" fmla="*/ 4 w 4568432"/>
                <a:gd name="connsiteY0" fmla="*/ 7390 h 18901362"/>
                <a:gd name="connsiteX1" fmla="*/ 243903 w 4568432"/>
                <a:gd name="connsiteY1" fmla="*/ 7390 h 18901362"/>
                <a:gd name="connsiteX2" fmla="*/ 234619 w 4568432"/>
                <a:gd name="connsiteY2" fmla="*/ 2831326 h 18901362"/>
                <a:gd name="connsiteX3" fmla="*/ 4550066 w 4568432"/>
                <a:gd name="connsiteY3" fmla="*/ 2897095 h 18901362"/>
                <a:gd name="connsiteX4" fmla="*/ 4568432 w 4568432"/>
                <a:gd name="connsiteY4" fmla="*/ 18868478 h 18901362"/>
                <a:gd name="connsiteX5" fmla="*/ 3722534 w 4568432"/>
                <a:gd name="connsiteY5" fmla="*/ 18901362 h 18901362"/>
                <a:gd name="connsiteX0" fmla="*/ 4 w 4568432"/>
                <a:gd name="connsiteY0" fmla="*/ 7390 h 18901362"/>
                <a:gd name="connsiteX1" fmla="*/ 243903 w 4568432"/>
                <a:gd name="connsiteY1" fmla="*/ 7390 h 18901362"/>
                <a:gd name="connsiteX2" fmla="*/ 244000 w 4568432"/>
                <a:gd name="connsiteY2" fmla="*/ 2850527 h 18901362"/>
                <a:gd name="connsiteX3" fmla="*/ 4550066 w 4568432"/>
                <a:gd name="connsiteY3" fmla="*/ 2897095 h 18901362"/>
                <a:gd name="connsiteX4" fmla="*/ 4568432 w 4568432"/>
                <a:gd name="connsiteY4" fmla="*/ 18868478 h 18901362"/>
                <a:gd name="connsiteX5" fmla="*/ 3722534 w 4568432"/>
                <a:gd name="connsiteY5" fmla="*/ 18901362 h 18901362"/>
                <a:gd name="connsiteX0" fmla="*/ 4 w 4568432"/>
                <a:gd name="connsiteY0" fmla="*/ 7390 h 18901362"/>
                <a:gd name="connsiteX1" fmla="*/ 243903 w 4568432"/>
                <a:gd name="connsiteY1" fmla="*/ 7390 h 18901362"/>
                <a:gd name="connsiteX2" fmla="*/ 244000 w 4568432"/>
                <a:gd name="connsiteY2" fmla="*/ 2850527 h 18901362"/>
                <a:gd name="connsiteX3" fmla="*/ 4550066 w 4568432"/>
                <a:gd name="connsiteY3" fmla="*/ 2897095 h 18901362"/>
                <a:gd name="connsiteX4" fmla="*/ 4568432 w 4568432"/>
                <a:gd name="connsiteY4" fmla="*/ 18868478 h 18901362"/>
                <a:gd name="connsiteX5" fmla="*/ 3722534 w 4568432"/>
                <a:gd name="connsiteY5" fmla="*/ 18901362 h 18901362"/>
                <a:gd name="connsiteX0" fmla="*/ 4 w 4568432"/>
                <a:gd name="connsiteY0" fmla="*/ 7390 h 18868478"/>
                <a:gd name="connsiteX1" fmla="*/ 243903 w 4568432"/>
                <a:gd name="connsiteY1" fmla="*/ 7390 h 18868478"/>
                <a:gd name="connsiteX2" fmla="*/ 244000 w 4568432"/>
                <a:gd name="connsiteY2" fmla="*/ 2850527 h 18868478"/>
                <a:gd name="connsiteX3" fmla="*/ 4550066 w 4568432"/>
                <a:gd name="connsiteY3" fmla="*/ 2897095 h 18868478"/>
                <a:gd name="connsiteX4" fmla="*/ 4568432 w 4568432"/>
                <a:gd name="connsiteY4" fmla="*/ 18868478 h 18868478"/>
                <a:gd name="connsiteX5" fmla="*/ 4063368 w 4568432"/>
                <a:gd name="connsiteY5" fmla="*/ 18862390 h 1886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68432" h="18868478">
                  <a:moveTo>
                    <a:pt x="4" y="7390"/>
                  </a:moveTo>
                  <a:cubicBezTo>
                    <a:pt x="-1037" y="992"/>
                    <a:pt x="235565" y="-5413"/>
                    <a:pt x="243903" y="7390"/>
                  </a:cubicBezTo>
                  <a:cubicBezTo>
                    <a:pt x="238707" y="-27584"/>
                    <a:pt x="243934" y="2912945"/>
                    <a:pt x="244000" y="2850527"/>
                  </a:cubicBezTo>
                  <a:lnTo>
                    <a:pt x="4550066" y="2897095"/>
                  </a:lnTo>
                  <a:lnTo>
                    <a:pt x="4568432" y="18868478"/>
                  </a:lnTo>
                  <a:lnTo>
                    <a:pt x="4063368" y="18862390"/>
                  </a:lnTo>
                </a:path>
              </a:pathLst>
            </a:custGeom>
            <a:ln w="28575">
              <a:headEnd type="triangl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38" name="Freeform 37"/>
            <p:cNvSpPr/>
            <p:nvPr/>
          </p:nvSpPr>
          <p:spPr>
            <a:xfrm>
              <a:off x="558800" y="3206750"/>
              <a:ext cx="7143750" cy="3092450"/>
            </a:xfrm>
            <a:custGeom>
              <a:avLst/>
              <a:gdLst>
                <a:gd name="connsiteX0" fmla="*/ 5041900 w 5041900"/>
                <a:gd name="connsiteY0" fmla="*/ 0 h 3092450"/>
                <a:gd name="connsiteX1" fmla="*/ 5041900 w 5041900"/>
                <a:gd name="connsiteY1" fmla="*/ 622300 h 3092450"/>
                <a:gd name="connsiteX2" fmla="*/ 6350 w 5041900"/>
                <a:gd name="connsiteY2" fmla="*/ 628650 h 3092450"/>
                <a:gd name="connsiteX3" fmla="*/ 0 w 5041900"/>
                <a:gd name="connsiteY3" fmla="*/ 3092450 h 3092450"/>
                <a:gd name="connsiteX4" fmla="*/ 4991100 w 5041900"/>
                <a:gd name="connsiteY4" fmla="*/ 3092450 h 3092450"/>
                <a:gd name="connsiteX5" fmla="*/ 4991100 w 5041900"/>
                <a:gd name="connsiteY5" fmla="*/ 2489200 h 309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1900" h="3092450">
                  <a:moveTo>
                    <a:pt x="5041900" y="0"/>
                  </a:moveTo>
                  <a:lnTo>
                    <a:pt x="5041900" y="622300"/>
                  </a:lnTo>
                  <a:lnTo>
                    <a:pt x="6350" y="628650"/>
                  </a:lnTo>
                  <a:cubicBezTo>
                    <a:pt x="4233" y="1449917"/>
                    <a:pt x="2117" y="2271183"/>
                    <a:pt x="0" y="3092450"/>
                  </a:cubicBezTo>
                  <a:lnTo>
                    <a:pt x="4991100" y="3092450"/>
                  </a:lnTo>
                  <a:lnTo>
                    <a:pt x="4991100" y="2489200"/>
                  </a:lnTo>
                </a:path>
              </a:pathLst>
            </a:custGeom>
            <a:ln w="28575" cmpd="sng">
              <a:headEnd type="triangl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1000"/>
                                        <p:tgtEl>
                                          <p:spTgt spid="13"/>
                                        </p:tgtEl>
                                      </p:cBhvr>
                                    </p:animEffect>
                                  </p:childTnLst>
                                </p:cTn>
                              </p:par>
                              <p:par>
                                <p:cTn id="8" presetID="18" presetClass="entr" presetSubtype="6" fill="hold" nodeType="withEffect">
                                  <p:stCondLst>
                                    <p:cond delay="1000"/>
                                  </p:stCondLst>
                                  <p:childTnLst>
                                    <p:set>
                                      <p:cBhvr>
                                        <p:cTn id="9" dur="1" fill="hold">
                                          <p:stCondLst>
                                            <p:cond delay="0"/>
                                          </p:stCondLst>
                                        </p:cTn>
                                        <p:tgtEl>
                                          <p:spTgt spid="21"/>
                                        </p:tgtEl>
                                        <p:attrNameLst>
                                          <p:attrName>style.visibility</p:attrName>
                                        </p:attrNameLst>
                                      </p:cBhvr>
                                      <p:to>
                                        <p:strVal val="visible"/>
                                      </p:to>
                                    </p:set>
                                    <p:animEffect transition="in" filter="strips(downRight)">
                                      <p:cBhvr>
                                        <p:cTn id="10" dur="1000"/>
                                        <p:tgtEl>
                                          <p:spTgt spid="21"/>
                                        </p:tgtEl>
                                      </p:cBhvr>
                                    </p:animEffect>
                                  </p:childTnLst>
                                </p:cTn>
                              </p:par>
                            </p:childTnLst>
                          </p:cTn>
                        </p:par>
                        <p:par>
                          <p:cTn id="11" fill="hold">
                            <p:stCondLst>
                              <p:cond delay="2000"/>
                            </p:stCondLst>
                            <p:childTnLst>
                              <p:par>
                                <p:cTn id="12" presetID="18" presetClass="entr" presetSubtype="6" fill="hold" nodeType="afterEffect">
                                  <p:stCondLst>
                                    <p:cond delay="1000"/>
                                  </p:stCondLst>
                                  <p:childTnLst>
                                    <p:set>
                                      <p:cBhvr>
                                        <p:cTn id="13" dur="1" fill="hold">
                                          <p:stCondLst>
                                            <p:cond delay="0"/>
                                          </p:stCondLst>
                                        </p:cTn>
                                        <p:tgtEl>
                                          <p:spTgt spid="8"/>
                                        </p:tgtEl>
                                        <p:attrNameLst>
                                          <p:attrName>style.visibility</p:attrName>
                                        </p:attrNameLst>
                                      </p:cBhvr>
                                      <p:to>
                                        <p:strVal val="visible"/>
                                      </p:to>
                                    </p:set>
                                    <p:animEffect transition="in" filter="strips(downRight)">
                                      <p:cBhvr>
                                        <p:cTn id="14" dur="1000"/>
                                        <p:tgtEl>
                                          <p:spTgt spid="8"/>
                                        </p:tgtEl>
                                      </p:cBhvr>
                                    </p:animEffect>
                                  </p:childTnLst>
                                </p:cTn>
                              </p:par>
                              <p:par>
                                <p:cTn id="15" presetID="18" presetClass="entr" presetSubtype="6" fill="hold" nodeType="withEffect">
                                  <p:stCondLst>
                                    <p:cond delay="1000"/>
                                  </p:stCondLst>
                                  <p:childTnLst>
                                    <p:set>
                                      <p:cBhvr>
                                        <p:cTn id="16" dur="1" fill="hold">
                                          <p:stCondLst>
                                            <p:cond delay="0"/>
                                          </p:stCondLst>
                                        </p:cTn>
                                        <p:tgtEl>
                                          <p:spTgt spid="14"/>
                                        </p:tgtEl>
                                        <p:attrNameLst>
                                          <p:attrName>style.visibility</p:attrName>
                                        </p:attrNameLst>
                                      </p:cBhvr>
                                      <p:to>
                                        <p:strVal val="visible"/>
                                      </p:to>
                                    </p:set>
                                    <p:animEffect transition="in" filter="strips(downRight)">
                                      <p:cBhvr>
                                        <p:cTn id="17" dur="1000"/>
                                        <p:tgtEl>
                                          <p:spTgt spid="14"/>
                                        </p:tgtEl>
                                      </p:cBhvr>
                                    </p:animEffect>
                                  </p:childTnLst>
                                </p:cTn>
                              </p:par>
                            </p:childTnLst>
                          </p:cTn>
                        </p:par>
                        <p:par>
                          <p:cTn id="18" fill="hold">
                            <p:stCondLst>
                              <p:cond delay="4000"/>
                            </p:stCondLst>
                            <p:childTnLst>
                              <p:par>
                                <p:cTn id="19" presetID="16" presetClass="entr" presetSubtype="42" fill="hold" nodeType="afterEffect">
                                  <p:stCondLst>
                                    <p:cond delay="1000"/>
                                  </p:stCondLst>
                                  <p:childTnLst>
                                    <p:set>
                                      <p:cBhvr>
                                        <p:cTn id="20" dur="1" fill="hold">
                                          <p:stCondLst>
                                            <p:cond delay="0"/>
                                          </p:stCondLst>
                                        </p:cTn>
                                        <p:tgtEl>
                                          <p:spTgt spid="39"/>
                                        </p:tgtEl>
                                        <p:attrNameLst>
                                          <p:attrName>style.visibility</p:attrName>
                                        </p:attrNameLst>
                                      </p:cBhvr>
                                      <p:to>
                                        <p:strVal val="visible"/>
                                      </p:to>
                                    </p:set>
                                    <p:animEffect transition="in" filter="barn(outHorizontal)">
                                      <p:cBhvr>
                                        <p:cTn id="21" dur="2000"/>
                                        <p:tgtEl>
                                          <p:spTgt spid="39"/>
                                        </p:tgtEl>
                                      </p:cBhvr>
                                    </p:animEffect>
                                  </p:childTnLst>
                                </p:cTn>
                              </p:par>
                            </p:childTnLst>
                          </p:cTn>
                        </p:par>
                        <p:par>
                          <p:cTn id="22" fill="hold">
                            <p:stCondLst>
                              <p:cond delay="7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p:txBody>
          <a:bodyPr/>
          <a:lstStyle/>
          <a:p>
            <a:r>
              <a:rPr lang="en-US" smtClean="0">
                <a:latin typeface="Arial" charset="0"/>
                <a:cs typeface="Arial" charset="0"/>
              </a:rPr>
              <a:t>Karmarkar’s Algorithm</a:t>
            </a:r>
          </a:p>
        </p:txBody>
      </p:sp>
      <p:sp>
        <p:nvSpPr>
          <p:cNvPr id="122882" name="Content Placeholder 2"/>
          <p:cNvSpPr>
            <a:spLocks noGrp="1"/>
          </p:cNvSpPr>
          <p:nvPr>
            <p:ph idx="1"/>
          </p:nvPr>
        </p:nvSpPr>
        <p:spPr/>
        <p:txBody>
          <a:bodyPr/>
          <a:lstStyle/>
          <a:p>
            <a:r>
              <a:rPr lang="en-US" sz="2800" smtClean="0">
                <a:latin typeface="Arial" charset="0"/>
                <a:cs typeface="Arial" charset="0"/>
              </a:rPr>
              <a:t>Often takes significantly less computer time to solve very large-scale LP problems</a:t>
            </a:r>
          </a:p>
          <a:p>
            <a:r>
              <a:rPr lang="en-US" sz="2800" smtClean="0">
                <a:latin typeface="Arial" charset="0"/>
                <a:cs typeface="Arial" charset="0"/>
              </a:rPr>
              <a:t>Follows a path of points on the </a:t>
            </a:r>
            <a:r>
              <a:rPr lang="en-US" sz="2800" i="1" smtClean="0">
                <a:latin typeface="Arial" charset="0"/>
                <a:cs typeface="Arial" charset="0"/>
              </a:rPr>
              <a:t>inside</a:t>
            </a:r>
            <a:r>
              <a:rPr lang="en-US" sz="2800" smtClean="0">
                <a:latin typeface="Arial" charset="0"/>
                <a:cs typeface="Arial" charset="0"/>
              </a:rPr>
              <a:t> of the feasible region</a:t>
            </a:r>
          </a:p>
          <a:p>
            <a:r>
              <a:rPr lang="en-US" sz="2800" smtClean="0">
                <a:latin typeface="Arial" charset="0"/>
                <a:cs typeface="Arial" charset="0"/>
              </a:rPr>
              <a:t>Can handle an extremely large number of constraints and variables</a:t>
            </a:r>
          </a:p>
          <a:p>
            <a:r>
              <a:rPr lang="en-US" sz="2800" smtClean="0">
                <a:latin typeface="Arial" charset="0"/>
                <a:cs typeface="Arial" charset="0"/>
              </a:rPr>
              <a:t>Can solve previously unsolvable problems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M7 – </a:t>
            </a:r>
            <a:fld id="{B60538FD-6A1D-4DCC-8984-871682D8B3AE}" type="slidenum">
              <a:rPr lang="en-US"/>
              <a:pPr>
                <a:defRPr/>
              </a:pPr>
              <a:t>91</a:t>
            </a:fld>
            <a:endParaRPr lang="en-US"/>
          </a:p>
        </p:txBody>
      </p:sp>
    </p:spTree>
  </p:cSld>
  <p:clrMapOvr>
    <a:masterClrMapping/>
  </p:clrMapOvr>
  <p:transition spd="slow">
    <p:pull dir="lu"/>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123906"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123907"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7575</TotalTime>
  <Words>6654</Words>
  <Application>Microsoft Macintosh PowerPoint</Application>
  <PresentationFormat>On-screen Show (4:3)</PresentationFormat>
  <Paragraphs>2762</Paragraphs>
  <Slides>92</Slides>
  <Notes>0</Notes>
  <HiddenSlides>0</HiddenSlides>
  <MMClips>0</MMClips>
  <ScaleCrop>false</ScaleCrop>
  <HeadingPairs>
    <vt:vector size="8" baseType="variant">
      <vt:variant>
        <vt:lpstr>Fonts Used</vt:lpstr>
      </vt:variant>
      <vt:variant>
        <vt:i4>4</vt:i4>
      </vt:variant>
      <vt:variant>
        <vt:lpstr>Design Template</vt:lpstr>
      </vt:variant>
      <vt:variant>
        <vt:i4>12</vt:i4>
      </vt:variant>
      <vt:variant>
        <vt:lpstr>Embedded OLE Servers</vt:lpstr>
      </vt:variant>
      <vt:variant>
        <vt:i4>1</vt:i4>
      </vt:variant>
      <vt:variant>
        <vt:lpstr>Slide Titles</vt:lpstr>
      </vt:variant>
      <vt:variant>
        <vt:i4>92</vt:i4>
      </vt:variant>
    </vt:vector>
  </HeadingPairs>
  <TitlesOfParts>
    <vt:vector size="109" baseType="lpstr">
      <vt:lpstr>Calibri</vt:lpstr>
      <vt:lpstr>Arial</vt:lpstr>
      <vt:lpstr>Calibri Light</vt:lpstr>
      <vt:lpstr>MS PGothic</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Linear Programming: The Simplex Method </vt:lpstr>
      <vt:lpstr>Slide 2</vt:lpstr>
      <vt:lpstr>Slide 3</vt:lpstr>
      <vt:lpstr>Slide 4</vt:lpstr>
      <vt:lpstr>Introduction</vt:lpstr>
      <vt:lpstr>How to Set Up the  Initial Simplex Solution </vt:lpstr>
      <vt:lpstr>Converting the Constraints to Equations </vt:lpstr>
      <vt:lpstr>Converting the Constraints to Equations </vt:lpstr>
      <vt:lpstr>Converting the Constraints to Equations </vt:lpstr>
      <vt:lpstr>Finding an Initial Solution Algebraically </vt:lpstr>
      <vt:lpstr>Finding an Initial Solution Algebraically </vt:lpstr>
      <vt:lpstr>The First Simplex Tableau</vt:lpstr>
      <vt:lpstr>The First Simplex Tableau</vt:lpstr>
      <vt:lpstr>The First Simplex Tableau</vt:lpstr>
      <vt:lpstr>The First Simplex Tableau</vt:lpstr>
      <vt:lpstr>The First Simplex Tableau</vt:lpstr>
      <vt:lpstr>The First Simplex Tableau</vt:lpstr>
      <vt:lpstr>The First Simplex Tableau</vt:lpstr>
      <vt:lpstr>The First Simplex Tableau</vt:lpstr>
      <vt:lpstr>The First Simplex Tableau</vt:lpstr>
      <vt:lpstr>The First Simplex Tableau</vt:lpstr>
      <vt:lpstr>Simplex Solution Procedures</vt:lpstr>
      <vt:lpstr>Simplex Solution Procedures</vt:lpstr>
      <vt:lpstr>The Second Simplex Tableau</vt:lpstr>
      <vt:lpstr>The Second Simplex Tableau</vt:lpstr>
      <vt:lpstr>The Second Simplex Tableau</vt:lpstr>
      <vt:lpstr>The Second Simplex Tableau</vt:lpstr>
      <vt:lpstr>The Second Simplex Tableau</vt:lpstr>
      <vt:lpstr>The Second Simplex Tableau</vt:lpstr>
      <vt:lpstr>The Second Simplex Tableau</vt:lpstr>
      <vt:lpstr>The Second Simplex Tableau</vt:lpstr>
      <vt:lpstr>The Second Simplex Tableau</vt:lpstr>
      <vt:lpstr>The Second Simplex Tableau</vt:lpstr>
      <vt:lpstr>Interpreting the Second Tableau</vt:lpstr>
      <vt:lpstr>Developing the Third Tableau</vt:lpstr>
      <vt:lpstr>Developing the Third Tableau</vt:lpstr>
      <vt:lpstr>Developing the Third Tableau</vt:lpstr>
      <vt:lpstr>Developing the Third Tableau</vt:lpstr>
      <vt:lpstr>Developing the Third Tableau</vt:lpstr>
      <vt:lpstr>Developing the Third Tableau</vt:lpstr>
      <vt:lpstr>Developing the Third Tableau</vt:lpstr>
      <vt:lpstr>Developing the Third Tableau</vt:lpstr>
      <vt:lpstr>Review of Procedures</vt:lpstr>
      <vt:lpstr>Review of Procedures</vt:lpstr>
      <vt:lpstr>Review of Procedures</vt:lpstr>
      <vt:lpstr>Surplus and Artificial Variables</vt:lpstr>
      <vt:lpstr>Surplus and Artificial Variables</vt:lpstr>
      <vt:lpstr>Surplus and Artificial Variables</vt:lpstr>
      <vt:lpstr>Surplus and Artificial Variables in the Objective Function</vt:lpstr>
      <vt:lpstr>Solving Minimization Problems</vt:lpstr>
      <vt:lpstr>Graphical Analysis</vt:lpstr>
      <vt:lpstr>Converting the Constraints and Objective Function</vt:lpstr>
      <vt:lpstr>Rules of the Simplex Method for Minimization Problems</vt:lpstr>
      <vt:lpstr>First Simplex Tableau</vt:lpstr>
      <vt:lpstr>First Simplex Tableau</vt:lpstr>
      <vt:lpstr>First Simplex Tableau</vt:lpstr>
      <vt:lpstr>First Simplex Tableau</vt:lpstr>
      <vt:lpstr>Developing a Second Tableau</vt:lpstr>
      <vt:lpstr>Developing a Second Tableau</vt:lpstr>
      <vt:lpstr>Developing a Second Tableau</vt:lpstr>
      <vt:lpstr>Developing a Third Tableau</vt:lpstr>
      <vt:lpstr>Developing a Third Tableau</vt:lpstr>
      <vt:lpstr>Developing a Third Tableau</vt:lpstr>
      <vt:lpstr>Developing a Fourth Tableau</vt:lpstr>
      <vt:lpstr>Developing a Fourth Tableau</vt:lpstr>
      <vt:lpstr>Developing a Fourth Tableau</vt:lpstr>
      <vt:lpstr>Review of Procedures</vt:lpstr>
      <vt:lpstr>Review of Procedures</vt:lpstr>
      <vt:lpstr>Review of Procedures</vt:lpstr>
      <vt:lpstr>Special Cases</vt:lpstr>
      <vt:lpstr>Special Cases</vt:lpstr>
      <vt:lpstr>Special Cases</vt:lpstr>
      <vt:lpstr>Special Cases</vt:lpstr>
      <vt:lpstr>Special Cases</vt:lpstr>
      <vt:lpstr>Special Cases</vt:lpstr>
      <vt:lpstr>Sensitivity Analysis</vt:lpstr>
      <vt:lpstr>Sensitivity Analysis</vt:lpstr>
      <vt:lpstr>Sensitivity Analysis</vt:lpstr>
      <vt:lpstr>Sensitivity Analysis</vt:lpstr>
      <vt:lpstr>Sensitivity Analysis</vt:lpstr>
      <vt:lpstr>Sensitivity Analysis</vt:lpstr>
      <vt:lpstr>Sensitivity Analysis</vt:lpstr>
      <vt:lpstr>Sensitivity Analysis</vt:lpstr>
      <vt:lpstr>The Dual</vt:lpstr>
      <vt:lpstr>The Dual</vt:lpstr>
      <vt:lpstr>The Dual</vt:lpstr>
      <vt:lpstr>Dual Formulation Procedures</vt:lpstr>
      <vt:lpstr>Solving the Dual of  High Note Sound </vt:lpstr>
      <vt:lpstr>Solving the Dual of  High Note Sound </vt:lpstr>
      <vt:lpstr>Solving the Dual of  High Note Sound </vt:lpstr>
      <vt:lpstr>Karmarkar’s Algorithm</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Mod 7 – Linear Programming: The Simplex Method </dc:subject>
  <dc:creator>Jeff Heyl</dc:creator>
  <cp:keywords/>
  <dc:description/>
  <cp:lastModifiedBy>UMURRM2</cp:lastModifiedBy>
  <cp:revision>1193</cp:revision>
  <dcterms:created xsi:type="dcterms:W3CDTF">2013-10-16T01:01:25Z</dcterms:created>
  <dcterms:modified xsi:type="dcterms:W3CDTF">2014-03-05T20:56:47Z</dcterms:modified>
  <cp:category/>
</cp:coreProperties>
</file>