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92" r:id="rId2"/>
    <p:sldId id="258" r:id="rId3"/>
    <p:sldId id="259" r:id="rId4"/>
    <p:sldId id="260" r:id="rId5"/>
    <p:sldId id="395" r:id="rId6"/>
    <p:sldId id="398" r:id="rId7"/>
    <p:sldId id="396" r:id="rId8"/>
    <p:sldId id="397" r:id="rId9"/>
    <p:sldId id="399" r:id="rId10"/>
    <p:sldId id="400" r:id="rId11"/>
    <p:sldId id="401" r:id="rId12"/>
    <p:sldId id="402" r:id="rId13"/>
    <p:sldId id="403" r:id="rId14"/>
    <p:sldId id="404" r:id="rId15"/>
    <p:sldId id="405" r:id="rId16"/>
    <p:sldId id="406" r:id="rId17"/>
    <p:sldId id="407" r:id="rId18"/>
    <p:sldId id="394" r:id="rId1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18CFF12-9D51-4890-AB0B-F691FF725973}"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77B5169-DF9B-452A-8D98-AEC92AB6A1FA}"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CAD371E-F8B7-42FF-8807-1F112D9A7DD7}"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45DE67A-B309-49D0-8B1E-DF5EB5157095}"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F1A261E6-A08A-4B56-AF63-CE0750AB2AC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3DB148FD-B6A0-4B58-94FC-922BF62AF16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M4 – </a:t>
            </a:r>
            <a:fld id="{6A958634-2F41-4285-9134-1EBFB7931378}"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M4 – </a:t>
            </a:r>
            <a:fld id="{9634F052-548A-4858-848C-C6C0371F3988}"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C97064EA-48E8-419A-AFAB-4758FADD0B3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M4 – </a:t>
            </a:r>
            <a:fld id="{4811159B-72FA-4BBE-AA0E-31D07D128590}"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M4 – </a:t>
            </a:r>
            <a:fld id="{46347E50-A8F3-4528-8D6C-D38AFF9A181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M4 – </a:t>
            </a:r>
            <a:fld id="{75E406FC-5918-47DD-BF0B-578BF3DD414C}"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M4 – </a:t>
            </a:r>
            <a:fld id="{623855ED-CF83-45B8-BC56-E042EE6C8F42}"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72A80A78-1E08-4F1D-A150-05964730287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F061AD94-78E5-457C-B28D-7513738C297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M4 – </a:t>
            </a:r>
            <a:fld id="{56D2D7C5-6020-4154-B736-2CD94112738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Game Theory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4</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Pure Strategy Games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3A484AA7-CD5A-4A29-922A-5A1DFA6FD8FC}" type="slidenum">
              <a:rPr lang="en-US"/>
              <a:pPr>
                <a:defRPr/>
              </a:pPr>
              <a:t>10</a:t>
            </a:fld>
            <a:endParaRPr lang="en-US"/>
          </a:p>
        </p:txBody>
      </p:sp>
      <p:graphicFrame>
        <p:nvGraphicFramePr>
          <p:cNvPr id="7" name="Table 6"/>
          <p:cNvGraphicFramePr>
            <a:graphicFrameLocks noGrp="1"/>
          </p:cNvGraphicFramePr>
          <p:nvPr/>
        </p:nvGraphicFramePr>
        <p:xfrm>
          <a:off x="1206500" y="2630488"/>
          <a:ext cx="6743700" cy="2433637"/>
        </p:xfrm>
        <a:graphic>
          <a:graphicData uri="http://schemas.openxmlformats.org/drawingml/2006/table">
            <a:tbl>
              <a:tblPr firstRow="1" bandRow="1">
                <a:tableStyleId>{69012ECD-51FC-41F1-AA8D-1B2483CD663E}</a:tableStyleId>
              </a:tblPr>
              <a:tblGrid>
                <a:gridCol w="1930400"/>
                <a:gridCol w="1066800"/>
                <a:gridCol w="1066800"/>
                <a:gridCol w="1066800"/>
                <a:gridCol w="1612900"/>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3">
                  <a:txBody>
                    <a:bodyPr/>
                    <a:lstStyle/>
                    <a:p>
                      <a:pPr algn="ctr"/>
                      <a:r>
                        <a:rPr lang="en-US" sz="1600" dirty="0" smtClean="0">
                          <a:latin typeface="Arial"/>
                          <a:cs typeface="Arial"/>
                        </a:rPr>
                        <a:t>PLAYER </a:t>
                      </a:r>
                      <a:r>
                        <a:rPr lang="en-US" sz="1600" i="1" dirty="0" smtClean="0">
                          <a:latin typeface="Arial"/>
                          <a:cs typeface="Arial"/>
                        </a:rPr>
                        <a:t>Y</a:t>
                      </a:r>
                      <a:r>
                        <a:rPr lang="en-US" sz="1600" dirty="0" smtClean="0">
                          <a:latin typeface="Arial"/>
                          <a:cs typeface="Arial"/>
                        </a:rPr>
                        <a:t>’s STRATEGIES</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tc>
                <a:tc hMerge="1">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i="1"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Minimum</a:t>
                      </a:r>
                    </a:p>
                    <a:p>
                      <a:pPr algn="ctr"/>
                      <a:r>
                        <a:rPr lang="en-US" sz="1600" i="1" dirty="0" smtClean="0">
                          <a:latin typeface="Arial"/>
                          <a:cs typeface="Arial"/>
                        </a:rPr>
                        <a:t>row number</a:t>
                      </a: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i="0" baseline="-25000" dirty="0" smtClean="0">
                          <a:latin typeface="Arial"/>
                          <a:cs typeface="Arial"/>
                        </a:rPr>
                        <a:t>2</a:t>
                      </a:r>
                      <a:endParaRPr lang="en-US" sz="16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latin typeface="Arial"/>
                          <a:cs typeface="Arial"/>
                        </a:rPr>
                        <a:t>PLAYER </a:t>
                      </a:r>
                      <a:r>
                        <a:rPr lang="en-US" sz="1600" b="1" i="1" dirty="0" smtClean="0">
                          <a:solidFill>
                            <a:schemeClr val="bg1"/>
                          </a:solidFill>
                          <a:latin typeface="Arial"/>
                          <a:cs typeface="Arial"/>
                        </a:rPr>
                        <a:t>X</a:t>
                      </a:r>
                      <a:r>
                        <a:rPr lang="en-US" sz="1600" b="1" dirty="0" smtClean="0">
                          <a:solidFill>
                            <a:schemeClr val="bg1"/>
                          </a:solidFill>
                          <a:latin typeface="Arial"/>
                          <a:cs typeface="Arial"/>
                        </a:rPr>
                        <a:t>’s STRATEGIES</a:t>
                      </a:r>
                    </a:p>
                  </a:txBody>
                  <a:tcPr anchor="ct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1</a:t>
                      </a:r>
                      <a:endParaRPr lang="en-US" sz="1600" baseline="0" dirty="0" smtClean="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vMerge="1">
                  <a:txBody>
                    <a:bodyPr/>
                    <a:lstStyle/>
                    <a:p>
                      <a:endParaRPr lang="en-US" sz="1600" b="1" dirty="0">
                        <a:solidFill>
                          <a:schemeClr val="bg1"/>
                        </a:solidFill>
                        <a:latin typeface="Arial"/>
                        <a:cs typeface="Arial"/>
                      </a:endParaRPr>
                    </a:p>
                  </a:txBody>
                  <a:tcPr anchor="c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2</a:t>
                      </a:r>
                      <a:endParaRPr lang="en-US" sz="1600" baseline="0" dirty="0" smtClean="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–12</a:t>
                      </a:r>
                      <a:endParaRPr lang="en-US" sz="1600" dirty="0">
                        <a:latin typeface="Arial"/>
                        <a:cs typeface="Arial"/>
                      </a:endParaRPr>
                    </a:p>
                  </a:txBody>
                  <a:tcPr anchor="ct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–12</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gridSpan="2">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600" b="0" i="1" dirty="0" smtClean="0">
                          <a:solidFill>
                            <a:schemeClr val="tx1"/>
                          </a:solidFill>
                          <a:latin typeface="Arial"/>
                          <a:cs typeface="Arial"/>
                        </a:rPr>
                        <a:t>Maximum column number</a:t>
                      </a:r>
                      <a:r>
                        <a:rPr lang="en-US" sz="1600" b="0" i="0" dirty="0" smtClean="0">
                          <a:solidFill>
                            <a:schemeClr val="tx1"/>
                          </a:solidFill>
                          <a:latin typeface="Arial"/>
                          <a:cs typeface="Arial"/>
                        </a:rPr>
                        <a:t> →</a:t>
                      </a:r>
                      <a:endParaRPr lang="en-US" sz="1600" b="0" i="1" dirty="0" smtClean="0">
                        <a:solidFill>
                          <a:schemeClr val="tx1"/>
                        </a:solidFill>
                        <a:latin typeface="Arial"/>
                        <a:cs typeface="Arial"/>
                      </a:endParaRP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a:spLocks noChangeArrowheads="1"/>
          </p:cNvSpPr>
          <p:nvPr/>
        </p:nvSpPr>
        <p:spPr bwMode="auto">
          <a:xfrm>
            <a:off x="889000" y="1727200"/>
            <a:ext cx="4572000" cy="307975"/>
          </a:xfrm>
          <a:prstGeom prst="rect">
            <a:avLst/>
          </a:prstGeom>
          <a:noFill/>
          <a:ln w="9525">
            <a:noFill/>
            <a:miter lim="800000"/>
            <a:headEnd/>
            <a:tailEnd/>
          </a:ln>
        </p:spPr>
        <p:txBody>
          <a:bodyPr>
            <a:spAutoFit/>
          </a:bodyPr>
          <a:lstStyle/>
          <a:p>
            <a:r>
              <a:rPr lang="en-US" sz="1400"/>
              <a:t>Table M4.3 – Example of a Pure Strategy Game </a:t>
            </a:r>
          </a:p>
        </p:txBody>
      </p:sp>
      <p:sp>
        <p:nvSpPr>
          <p:cNvPr id="9" name="Oval 8"/>
          <p:cNvSpPr/>
          <p:nvPr/>
        </p:nvSpPr>
        <p:spPr>
          <a:xfrm>
            <a:off x="5613400" y="4695825"/>
            <a:ext cx="393700" cy="393700"/>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Oval 9"/>
          <p:cNvSpPr/>
          <p:nvPr/>
        </p:nvSpPr>
        <p:spPr>
          <a:xfrm>
            <a:off x="6946900" y="3949700"/>
            <a:ext cx="393700" cy="393700"/>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3" presetClass="entr" presetSubtype="272"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2/3*#ppt_w"/>
                                          </p:val>
                                        </p:tav>
                                        <p:tav tm="100000">
                                          <p:val>
                                            <p:strVal val="#ppt_w"/>
                                          </p:val>
                                        </p:tav>
                                      </p:tavLst>
                                    </p:anim>
                                    <p:anim calcmode="lin" valueType="num">
                                      <p:cBhvr>
                                        <p:cTn id="12" dur="1000" fill="hold"/>
                                        <p:tgtEl>
                                          <p:spTgt spid="9"/>
                                        </p:tgtEl>
                                        <p:attrNameLst>
                                          <p:attrName>ppt_h</p:attrName>
                                        </p:attrNameLst>
                                      </p:cBhvr>
                                      <p:tavLst>
                                        <p:tav tm="0">
                                          <p:val>
                                            <p:strVal val="2/3*#ppt_h"/>
                                          </p:val>
                                        </p:tav>
                                        <p:tav tm="100000">
                                          <p:val>
                                            <p:strVal val="#ppt_h"/>
                                          </p:val>
                                        </p:tav>
                                      </p:tavLst>
                                    </p:anim>
                                  </p:childTnLst>
                                </p:cTn>
                              </p:par>
                              <p:par>
                                <p:cTn id="13" presetID="23" presetClass="entr" presetSubtype="27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strVal val="2/3*#ppt_w"/>
                                          </p:val>
                                        </p:tav>
                                        <p:tav tm="100000">
                                          <p:val>
                                            <p:strVal val="#ppt_w"/>
                                          </p:val>
                                        </p:tav>
                                      </p:tavLst>
                                    </p:anim>
                                    <p:anim calcmode="lin" valueType="num">
                                      <p:cBhvr>
                                        <p:cTn id="16" dur="1000" fill="hold"/>
                                        <p:tgtEl>
                                          <p:spTgt spid="10"/>
                                        </p:tgtEl>
                                        <p:attrNameLst>
                                          <p:attrName>ppt_h</p:attrName>
                                        </p:attrNameLst>
                                      </p:cBhvr>
                                      <p:tavLst>
                                        <p:tav tm="0">
                                          <p:val>
                                            <p:strVal val="2/3*#ppt_h"/>
                                          </p:val>
                                        </p:tav>
                                        <p:tav tm="100000">
                                          <p:val>
                                            <p:strVal val="#ppt_h"/>
                                          </p:val>
                                        </p:tav>
                                      </p:tavLst>
                                    </p:anim>
                                  </p:childTnLst>
                                </p:cTn>
                              </p:par>
                            </p:childTnLst>
                          </p:cTn>
                        </p:par>
                        <p:par>
                          <p:cTn id="17" fill="hold">
                            <p:stCondLst>
                              <p:cond delay="40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Mixed Strategy Games </a:t>
            </a:r>
          </a:p>
        </p:txBody>
      </p:sp>
      <p:sp>
        <p:nvSpPr>
          <p:cNvPr id="26626" name="Content Placeholder 2"/>
          <p:cNvSpPr>
            <a:spLocks noGrp="1"/>
          </p:cNvSpPr>
          <p:nvPr>
            <p:ph idx="1"/>
          </p:nvPr>
        </p:nvSpPr>
        <p:spPr/>
        <p:txBody>
          <a:bodyPr/>
          <a:lstStyle/>
          <a:p>
            <a:r>
              <a:rPr lang="en-US" sz="2800" smtClean="0">
                <a:latin typeface="Arial" charset="0"/>
                <a:cs typeface="Arial" charset="0"/>
              </a:rPr>
              <a:t>When there is no saddle point, players will play each strategy for a certain percentage of the time</a:t>
            </a:r>
          </a:p>
          <a:p>
            <a:r>
              <a:rPr lang="en-US" sz="2800" smtClean="0">
                <a:latin typeface="Arial" charset="0"/>
                <a:cs typeface="Arial" charset="0"/>
              </a:rPr>
              <a:t>Called a </a:t>
            </a:r>
            <a:r>
              <a:rPr lang="en-US" sz="2800" b="1" smtClean="0">
                <a:latin typeface="Arial" charset="0"/>
                <a:cs typeface="Arial" charset="0"/>
              </a:rPr>
              <a:t>mixed strategy game</a:t>
            </a:r>
            <a:endParaRPr lang="en-US" sz="2800" smtClean="0">
              <a:latin typeface="Arial" charset="0"/>
              <a:cs typeface="Arial" charset="0"/>
            </a:endParaRPr>
          </a:p>
          <a:p>
            <a:r>
              <a:rPr lang="en-US" sz="2800" smtClean="0">
                <a:latin typeface="Arial" charset="0"/>
                <a:cs typeface="Arial" charset="0"/>
              </a:rPr>
              <a:t>Commonly solved using the expected gain or loss approach</a:t>
            </a:r>
          </a:p>
          <a:p>
            <a:r>
              <a:rPr lang="en-US" sz="2800" smtClean="0">
                <a:latin typeface="Arial" charset="0"/>
                <a:cs typeface="Arial" charset="0"/>
              </a:rPr>
              <a:t>Each player plays a strategy a particular percentage of the time so that the expected value of the game does not depend upon what the opponent does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2EC19387-7AE0-45A1-801F-CB9AE6233911}" type="slidenum">
              <a:rPr lang="en-US"/>
              <a:pPr>
                <a:defRPr/>
              </a:pPr>
              <a:t>11</a:t>
            </a:fld>
            <a:endParaRPr lang="en-US"/>
          </a:p>
        </p:txBody>
      </p:sp>
    </p:spTree>
  </p:cSld>
  <p:clrMapOvr>
    <a:masterClrMapping/>
  </p:clrMapOvr>
  <p:transition spd="slow">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Mixed Strategy Games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97CC15D1-939C-4CD3-8B88-299D35EAA4C1}" type="slidenum">
              <a:rPr lang="en-US"/>
              <a:pPr>
                <a:defRPr/>
              </a:pPr>
              <a:t>12</a:t>
            </a:fld>
            <a:endParaRPr lang="en-US"/>
          </a:p>
        </p:txBody>
      </p:sp>
      <p:graphicFrame>
        <p:nvGraphicFramePr>
          <p:cNvPr id="7" name="Table 6"/>
          <p:cNvGraphicFramePr>
            <a:graphicFrameLocks noGrp="1"/>
          </p:cNvGraphicFramePr>
          <p:nvPr/>
        </p:nvGraphicFramePr>
        <p:xfrm>
          <a:off x="1771650" y="1944688"/>
          <a:ext cx="5607050" cy="1484312"/>
        </p:xfrm>
        <a:graphic>
          <a:graphicData uri="http://schemas.openxmlformats.org/drawingml/2006/table">
            <a:tbl>
              <a:tblPr firstRow="1" bandRow="1">
                <a:tableStyleId>{69012ECD-51FC-41F1-AA8D-1B2483CD663E}</a:tableStyleId>
              </a:tblPr>
              <a:tblGrid>
                <a:gridCol w="1612900"/>
                <a:gridCol w="908050"/>
                <a:gridCol w="1543050"/>
                <a:gridCol w="1543050"/>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2">
                  <a:txBody>
                    <a:bodyPr/>
                    <a:lstStyle/>
                    <a:p>
                      <a:pPr algn="ctr"/>
                      <a:r>
                        <a:rPr lang="en-US" sz="1600" dirty="0" smtClean="0">
                          <a:latin typeface="Arial"/>
                          <a:cs typeface="Arial"/>
                        </a:rPr>
                        <a:t>PLAYER </a:t>
                      </a:r>
                      <a:r>
                        <a:rPr lang="en-US" sz="1600" i="1" dirty="0" smtClean="0">
                          <a:latin typeface="Arial"/>
                          <a:cs typeface="Arial"/>
                        </a:rPr>
                        <a:t>Y</a:t>
                      </a:r>
                      <a:r>
                        <a:rPr lang="en-US" sz="1600" dirty="0" smtClean="0">
                          <a:latin typeface="Arial"/>
                          <a:cs typeface="Arial"/>
                        </a:rPr>
                        <a:t>’s STRATEGIES</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i="0" baseline="-25000" dirty="0" smtClean="0">
                          <a:latin typeface="Arial"/>
                          <a:cs typeface="Arial"/>
                        </a:rPr>
                        <a:t>2</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latin typeface="Arial"/>
                          <a:cs typeface="Arial"/>
                        </a:rPr>
                        <a:t>PLAYER </a:t>
                      </a:r>
                      <a:r>
                        <a:rPr lang="en-US" sz="1600" b="1" i="1" dirty="0" smtClean="0">
                          <a:solidFill>
                            <a:schemeClr val="bg1"/>
                          </a:solidFill>
                          <a:latin typeface="Arial"/>
                          <a:cs typeface="Arial"/>
                        </a:rPr>
                        <a:t>X</a:t>
                      </a:r>
                      <a:r>
                        <a:rPr lang="en-US" sz="1600" b="1" dirty="0" smtClean="0">
                          <a:solidFill>
                            <a:schemeClr val="bg1"/>
                          </a:solidFill>
                          <a:latin typeface="Arial"/>
                          <a:cs typeface="Arial"/>
                        </a:rPr>
                        <a:t>’s STRATEGIES</a:t>
                      </a: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vMerge="1">
                  <a:txBody>
                    <a:bodyPr/>
                    <a:lstStyle/>
                    <a:p>
                      <a:endParaRPr lang="en-US" sz="1600" b="1" dirty="0">
                        <a:solidFill>
                          <a:schemeClr val="bg1"/>
                        </a:solidFill>
                        <a:latin typeface="Arial"/>
                        <a:cs typeface="Arial"/>
                      </a:endParaRPr>
                    </a:p>
                  </a:txBody>
                  <a:tcPr anchor="c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a:spLocks noChangeArrowheads="1"/>
          </p:cNvSpPr>
          <p:nvPr/>
        </p:nvSpPr>
        <p:spPr bwMode="auto">
          <a:xfrm>
            <a:off x="958850" y="1354138"/>
            <a:ext cx="5416550" cy="307975"/>
          </a:xfrm>
          <a:prstGeom prst="rect">
            <a:avLst/>
          </a:prstGeom>
          <a:noFill/>
          <a:ln w="9525">
            <a:noFill/>
            <a:miter lim="800000"/>
            <a:headEnd/>
            <a:tailEnd/>
          </a:ln>
        </p:spPr>
        <p:txBody>
          <a:bodyPr>
            <a:spAutoFit/>
          </a:bodyPr>
          <a:lstStyle/>
          <a:p>
            <a:r>
              <a:rPr lang="en-US" sz="1400"/>
              <a:t>Table M4.4 – Game Table for Mixed Strategy Game </a:t>
            </a:r>
          </a:p>
        </p:txBody>
      </p:sp>
      <p:sp>
        <p:nvSpPr>
          <p:cNvPr id="10" name="TextBox 9"/>
          <p:cNvSpPr txBox="1">
            <a:spLocks noChangeArrowheads="1"/>
          </p:cNvSpPr>
          <p:nvPr/>
        </p:nvSpPr>
        <p:spPr bwMode="auto">
          <a:xfrm>
            <a:off x="2906713" y="4473575"/>
            <a:ext cx="3656012" cy="1169988"/>
          </a:xfrm>
          <a:prstGeom prst="rect">
            <a:avLst/>
          </a:prstGeom>
          <a:noFill/>
          <a:ln w="9525">
            <a:noFill/>
            <a:miter lim="800000"/>
            <a:headEnd/>
            <a:tailEnd/>
          </a:ln>
        </p:spPr>
        <p:txBody>
          <a:bodyPr wrap="none">
            <a:spAutoFit/>
          </a:bodyPr>
          <a:lstStyle/>
          <a:p>
            <a:pPr algn="ctr">
              <a:spcAft>
                <a:spcPts val="600"/>
              </a:spcAft>
            </a:pPr>
            <a:r>
              <a:rPr lang="en-US" sz="2000"/>
              <a:t>4</a:t>
            </a:r>
            <a:r>
              <a:rPr lang="en-US" sz="2000" i="1"/>
              <a:t>P</a:t>
            </a:r>
            <a:r>
              <a:rPr lang="en-US" sz="2000"/>
              <a:t> + 2(1 – </a:t>
            </a:r>
            <a:r>
              <a:rPr lang="en-US" sz="2000" i="1"/>
              <a:t>P</a:t>
            </a:r>
            <a:r>
              <a:rPr lang="en-US" sz="2000"/>
              <a:t>) = 1</a:t>
            </a:r>
            <a:r>
              <a:rPr lang="en-US" sz="2000" i="1"/>
              <a:t>P</a:t>
            </a:r>
            <a:r>
              <a:rPr lang="en-US" sz="2000"/>
              <a:t> + 10(1 –</a:t>
            </a:r>
            <a:r>
              <a:rPr lang="en-US" sz="2000" i="1"/>
              <a:t> P</a:t>
            </a:r>
            <a:r>
              <a:rPr lang="en-US" sz="2000"/>
              <a:t>)</a:t>
            </a:r>
          </a:p>
          <a:p>
            <a:pPr algn="ctr">
              <a:spcAft>
                <a:spcPts val="600"/>
              </a:spcAft>
            </a:pPr>
            <a:r>
              <a:rPr lang="en-US" sz="2000" i="1"/>
              <a:t>P</a:t>
            </a:r>
            <a:r>
              <a:rPr lang="en-US" sz="2000"/>
              <a:t> = </a:t>
            </a:r>
            <a:r>
              <a:rPr lang="en-US" sz="2000" baseline="30000"/>
              <a:t>8</a:t>
            </a:r>
            <a:r>
              <a:rPr lang="en-US" sz="2000"/>
              <a:t>/</a:t>
            </a:r>
            <a:r>
              <a:rPr lang="en-US" sz="2000" baseline="-25000"/>
              <a:t>11</a:t>
            </a:r>
            <a:endParaRPr lang="en-US" sz="2000"/>
          </a:p>
          <a:p>
            <a:pPr algn="ctr">
              <a:spcAft>
                <a:spcPts val="600"/>
              </a:spcAft>
            </a:pPr>
            <a:r>
              <a:rPr lang="en-US" sz="2000"/>
              <a:t>1 – </a:t>
            </a:r>
            <a:r>
              <a:rPr lang="en-US" sz="2000" i="1"/>
              <a:t>P</a:t>
            </a:r>
            <a:r>
              <a:rPr lang="en-US" sz="2000"/>
              <a:t> = 1 – </a:t>
            </a:r>
            <a:r>
              <a:rPr lang="en-US" sz="2000" baseline="30000"/>
              <a:t>8</a:t>
            </a:r>
            <a:r>
              <a:rPr lang="en-US" sz="2000"/>
              <a:t>/</a:t>
            </a:r>
            <a:r>
              <a:rPr lang="en-US" sz="2000" baseline="-25000"/>
              <a:t>11</a:t>
            </a:r>
            <a:r>
              <a:rPr lang="en-US" sz="2000"/>
              <a:t> = </a:t>
            </a:r>
            <a:r>
              <a:rPr lang="en-US" sz="2000" baseline="30000"/>
              <a:t>3</a:t>
            </a:r>
            <a:r>
              <a:rPr lang="en-US" sz="2000"/>
              <a:t>/</a:t>
            </a:r>
            <a:r>
              <a:rPr lang="en-US" sz="2000" baseline="-25000"/>
              <a:t>11</a:t>
            </a:r>
            <a:endParaRPr lang="en-US" sz="2000"/>
          </a:p>
        </p:txBody>
      </p:sp>
      <p:sp>
        <p:nvSpPr>
          <p:cNvPr id="11" name="TextBox 10"/>
          <p:cNvSpPr txBox="1">
            <a:spLocks noChangeArrowheads="1"/>
          </p:cNvSpPr>
          <p:nvPr/>
        </p:nvSpPr>
        <p:spPr bwMode="auto">
          <a:xfrm>
            <a:off x="990600" y="3873500"/>
            <a:ext cx="2270125" cy="400050"/>
          </a:xfrm>
          <a:prstGeom prst="rect">
            <a:avLst/>
          </a:prstGeom>
          <a:noFill/>
          <a:ln w="9525">
            <a:noFill/>
            <a:miter lim="800000"/>
            <a:headEnd/>
            <a:tailEnd/>
          </a:ln>
        </p:spPr>
        <p:txBody>
          <a:bodyPr wrap="none">
            <a:spAutoFit/>
          </a:bodyPr>
          <a:lstStyle/>
          <a:p>
            <a:r>
              <a:rPr lang="en-US" sz="2000"/>
              <a:t>For Player </a:t>
            </a:r>
            <a:r>
              <a:rPr lang="en-US" sz="2000" i="1"/>
              <a:t>Y</a:t>
            </a:r>
            <a:r>
              <a:rPr lang="en-US" sz="2000"/>
              <a:t> solve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1000"/>
                                        <p:tgtEl>
                                          <p:spTgt spid="11"/>
                                        </p:tgtEl>
                                      </p:cBhvr>
                                    </p:animEffect>
                                  </p:childTnLst>
                                </p:cTn>
                              </p:par>
                            </p:childTnLst>
                          </p:cTn>
                        </p:par>
                        <p:par>
                          <p:cTn id="16" fill="hold">
                            <p:stCondLst>
                              <p:cond delay="5000"/>
                            </p:stCondLst>
                            <p:childTnLst>
                              <p:par>
                                <p:cTn id="17" presetID="18" presetClass="entr" presetSubtype="6" fill="hold" grpId="0" nodeType="afterEffect">
                                  <p:stCondLst>
                                    <p:cond delay="1000"/>
                                  </p:stCondLst>
                                  <p:childTnLst>
                                    <p:set>
                                      <p:cBhvr>
                                        <p:cTn id="18" dur="1" fill="hold">
                                          <p:stCondLst>
                                            <p:cond delay="0"/>
                                          </p:stCondLst>
                                        </p:cTn>
                                        <p:tgtEl>
                                          <p:spTgt spid="10"/>
                                        </p:tgtEl>
                                        <p:attrNameLst>
                                          <p:attrName>style.visibility</p:attrName>
                                        </p:attrNameLst>
                                      </p:cBhvr>
                                      <p:to>
                                        <p:strVal val="visible"/>
                                      </p:to>
                                    </p:set>
                                    <p:animEffect transition="in" filter="strips(downRight)">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Mixed Strategy Games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A5122E37-AD18-494B-B7C3-938DD735AB5D}" type="slidenum">
              <a:rPr lang="en-US"/>
              <a:pPr>
                <a:defRPr/>
              </a:pPr>
              <a:t>13</a:t>
            </a:fld>
            <a:endParaRPr lang="en-US"/>
          </a:p>
        </p:txBody>
      </p:sp>
      <p:graphicFrame>
        <p:nvGraphicFramePr>
          <p:cNvPr id="7" name="Table 6"/>
          <p:cNvGraphicFramePr>
            <a:graphicFrameLocks noGrp="1"/>
          </p:cNvGraphicFramePr>
          <p:nvPr/>
        </p:nvGraphicFramePr>
        <p:xfrm>
          <a:off x="1771650" y="1944688"/>
          <a:ext cx="5607050" cy="1484312"/>
        </p:xfrm>
        <a:graphic>
          <a:graphicData uri="http://schemas.openxmlformats.org/drawingml/2006/table">
            <a:tbl>
              <a:tblPr firstRow="1" bandRow="1">
                <a:tableStyleId>{69012ECD-51FC-41F1-AA8D-1B2483CD663E}</a:tableStyleId>
              </a:tblPr>
              <a:tblGrid>
                <a:gridCol w="1612900"/>
                <a:gridCol w="908050"/>
                <a:gridCol w="1543050"/>
                <a:gridCol w="1543050"/>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2">
                  <a:txBody>
                    <a:bodyPr/>
                    <a:lstStyle/>
                    <a:p>
                      <a:pPr algn="ctr"/>
                      <a:r>
                        <a:rPr lang="en-US" sz="1600" dirty="0" smtClean="0">
                          <a:latin typeface="Arial"/>
                          <a:cs typeface="Arial"/>
                        </a:rPr>
                        <a:t>PLAYER </a:t>
                      </a:r>
                      <a:r>
                        <a:rPr lang="en-US" sz="1600" i="1" dirty="0" smtClean="0">
                          <a:latin typeface="Arial"/>
                          <a:cs typeface="Arial"/>
                        </a:rPr>
                        <a:t>Y</a:t>
                      </a:r>
                      <a:r>
                        <a:rPr lang="en-US" sz="1600" dirty="0" smtClean="0">
                          <a:latin typeface="Arial"/>
                          <a:cs typeface="Arial"/>
                        </a:rPr>
                        <a:t>’s STRATEGIES</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i="0" baseline="-25000" dirty="0" smtClean="0">
                          <a:latin typeface="Arial"/>
                          <a:cs typeface="Arial"/>
                        </a:rPr>
                        <a:t>2</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latin typeface="Arial"/>
                          <a:cs typeface="Arial"/>
                        </a:rPr>
                        <a:t>PLAYER </a:t>
                      </a:r>
                      <a:r>
                        <a:rPr lang="en-US" sz="1600" b="1" i="1" dirty="0" smtClean="0">
                          <a:solidFill>
                            <a:schemeClr val="bg1"/>
                          </a:solidFill>
                          <a:latin typeface="Arial"/>
                          <a:cs typeface="Arial"/>
                        </a:rPr>
                        <a:t>X</a:t>
                      </a:r>
                      <a:r>
                        <a:rPr lang="en-US" sz="1600" b="1" dirty="0" smtClean="0">
                          <a:solidFill>
                            <a:schemeClr val="bg1"/>
                          </a:solidFill>
                          <a:latin typeface="Arial"/>
                          <a:cs typeface="Arial"/>
                        </a:rPr>
                        <a:t>’s STRATEGIES</a:t>
                      </a: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vMerge="1">
                  <a:txBody>
                    <a:bodyPr/>
                    <a:lstStyle/>
                    <a:p>
                      <a:endParaRPr lang="en-US" sz="1600" b="1" dirty="0">
                        <a:solidFill>
                          <a:schemeClr val="bg1"/>
                        </a:solidFill>
                        <a:latin typeface="Arial"/>
                        <a:cs typeface="Arial"/>
                      </a:endParaRPr>
                    </a:p>
                  </a:txBody>
                  <a:tcPr anchor="c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8693" name="TextBox 7"/>
          <p:cNvSpPr txBox="1">
            <a:spLocks noChangeArrowheads="1"/>
          </p:cNvSpPr>
          <p:nvPr/>
        </p:nvSpPr>
        <p:spPr bwMode="auto">
          <a:xfrm>
            <a:off x="958850" y="1354138"/>
            <a:ext cx="5416550" cy="307975"/>
          </a:xfrm>
          <a:prstGeom prst="rect">
            <a:avLst/>
          </a:prstGeom>
          <a:noFill/>
          <a:ln w="9525">
            <a:noFill/>
            <a:miter lim="800000"/>
            <a:headEnd/>
            <a:tailEnd/>
          </a:ln>
        </p:spPr>
        <p:txBody>
          <a:bodyPr>
            <a:spAutoFit/>
          </a:bodyPr>
          <a:lstStyle/>
          <a:p>
            <a:r>
              <a:rPr lang="en-US" sz="1400"/>
              <a:t>Table M4.4 – Game Table for Mixed Strategy Game </a:t>
            </a:r>
          </a:p>
        </p:txBody>
      </p:sp>
      <p:sp>
        <p:nvSpPr>
          <p:cNvPr id="10" name="TextBox 9"/>
          <p:cNvSpPr txBox="1">
            <a:spLocks noChangeArrowheads="1"/>
          </p:cNvSpPr>
          <p:nvPr/>
        </p:nvSpPr>
        <p:spPr bwMode="auto">
          <a:xfrm>
            <a:off x="2663825" y="4473575"/>
            <a:ext cx="4140200" cy="1158875"/>
          </a:xfrm>
          <a:prstGeom prst="rect">
            <a:avLst/>
          </a:prstGeom>
          <a:noFill/>
          <a:ln w="9525">
            <a:noFill/>
            <a:miter lim="800000"/>
            <a:headEnd/>
            <a:tailEnd/>
          </a:ln>
        </p:spPr>
        <p:txBody>
          <a:bodyPr wrap="none">
            <a:spAutoFit/>
          </a:bodyPr>
          <a:lstStyle/>
          <a:p>
            <a:pPr algn="ctr">
              <a:spcAft>
                <a:spcPts val="600"/>
              </a:spcAft>
            </a:pPr>
            <a:r>
              <a:rPr lang="en-US" sz="2000"/>
              <a:t>      4</a:t>
            </a:r>
            <a:r>
              <a:rPr lang="en-US" sz="2000" i="1"/>
              <a:t>Q</a:t>
            </a:r>
            <a:r>
              <a:rPr lang="en-US" sz="2000"/>
              <a:t> + 1(1 – </a:t>
            </a:r>
            <a:r>
              <a:rPr lang="en-US" sz="2000" i="1"/>
              <a:t>Q</a:t>
            </a:r>
            <a:r>
              <a:rPr lang="en-US" sz="2000"/>
              <a:t>) = 2</a:t>
            </a:r>
            <a:r>
              <a:rPr lang="en-US" sz="2000" i="1"/>
              <a:t>Q</a:t>
            </a:r>
            <a:r>
              <a:rPr lang="en-US" sz="2000"/>
              <a:t> + 10(1 –</a:t>
            </a:r>
            <a:r>
              <a:rPr lang="en-US" sz="2000" i="1"/>
              <a:t> Q</a:t>
            </a:r>
            <a:r>
              <a:rPr lang="en-US" sz="2000"/>
              <a:t>)</a:t>
            </a:r>
          </a:p>
          <a:p>
            <a:pPr algn="ctr">
              <a:spcAft>
                <a:spcPts val="600"/>
              </a:spcAft>
            </a:pPr>
            <a:r>
              <a:rPr lang="en-US" sz="2000" i="1"/>
              <a:t>      Q</a:t>
            </a:r>
            <a:r>
              <a:rPr lang="en-US" sz="2000"/>
              <a:t> = </a:t>
            </a:r>
            <a:r>
              <a:rPr lang="en-US" sz="2000" baseline="30000"/>
              <a:t>9</a:t>
            </a:r>
            <a:r>
              <a:rPr lang="en-US" sz="2000"/>
              <a:t>/</a:t>
            </a:r>
            <a:r>
              <a:rPr lang="en-US" sz="2000" baseline="-25000"/>
              <a:t>11</a:t>
            </a:r>
            <a:endParaRPr lang="en-US" sz="2000"/>
          </a:p>
          <a:p>
            <a:pPr algn="ctr">
              <a:spcAft>
                <a:spcPts val="600"/>
              </a:spcAft>
            </a:pPr>
            <a:r>
              <a:rPr lang="en-US" sz="2000"/>
              <a:t>1 – </a:t>
            </a:r>
            <a:r>
              <a:rPr lang="en-US" sz="2000" i="1"/>
              <a:t>Q</a:t>
            </a:r>
            <a:r>
              <a:rPr lang="en-US" sz="2000"/>
              <a:t> = </a:t>
            </a:r>
            <a:r>
              <a:rPr lang="en-US" sz="2000" baseline="30000"/>
              <a:t>2</a:t>
            </a:r>
            <a:r>
              <a:rPr lang="en-US" sz="2000"/>
              <a:t>/</a:t>
            </a:r>
            <a:r>
              <a:rPr lang="en-US" sz="2000" baseline="-25000"/>
              <a:t>11</a:t>
            </a:r>
            <a:endParaRPr lang="en-US" sz="2000"/>
          </a:p>
        </p:txBody>
      </p:sp>
      <p:sp>
        <p:nvSpPr>
          <p:cNvPr id="11" name="TextBox 10"/>
          <p:cNvSpPr txBox="1">
            <a:spLocks noChangeArrowheads="1"/>
          </p:cNvSpPr>
          <p:nvPr/>
        </p:nvSpPr>
        <p:spPr bwMode="auto">
          <a:xfrm>
            <a:off x="990600" y="3873500"/>
            <a:ext cx="2270125" cy="400050"/>
          </a:xfrm>
          <a:prstGeom prst="rect">
            <a:avLst/>
          </a:prstGeom>
          <a:noFill/>
          <a:ln w="9525">
            <a:noFill/>
            <a:miter lim="800000"/>
            <a:headEnd/>
            <a:tailEnd/>
          </a:ln>
        </p:spPr>
        <p:txBody>
          <a:bodyPr wrap="none">
            <a:spAutoFit/>
          </a:bodyPr>
          <a:lstStyle/>
          <a:p>
            <a:r>
              <a:rPr lang="en-US" sz="2000"/>
              <a:t>For Player </a:t>
            </a:r>
            <a:r>
              <a:rPr lang="en-US" sz="2000" i="1"/>
              <a:t>X</a:t>
            </a:r>
            <a:r>
              <a:rPr lang="en-US" sz="2000"/>
              <a:t> solve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Mixed Strategy Games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82CFFE87-9D09-4999-B011-0D0D772BD435}" type="slidenum">
              <a:rPr lang="en-US"/>
              <a:pPr>
                <a:defRPr/>
              </a:pPr>
              <a:t>14</a:t>
            </a:fld>
            <a:endParaRPr lang="en-US"/>
          </a:p>
        </p:txBody>
      </p:sp>
      <p:sp>
        <p:nvSpPr>
          <p:cNvPr id="8" name="TextBox 7"/>
          <p:cNvSpPr txBox="1">
            <a:spLocks noChangeArrowheads="1"/>
          </p:cNvSpPr>
          <p:nvPr/>
        </p:nvSpPr>
        <p:spPr bwMode="auto">
          <a:xfrm>
            <a:off x="958850" y="1812925"/>
            <a:ext cx="6775450" cy="307975"/>
          </a:xfrm>
          <a:prstGeom prst="rect">
            <a:avLst/>
          </a:prstGeom>
          <a:noFill/>
          <a:ln w="9525">
            <a:noFill/>
            <a:miter lim="800000"/>
            <a:headEnd/>
            <a:tailEnd/>
          </a:ln>
        </p:spPr>
        <p:txBody>
          <a:bodyPr>
            <a:spAutoFit/>
          </a:bodyPr>
          <a:lstStyle/>
          <a:p>
            <a:r>
              <a:rPr lang="en-US" sz="1400"/>
              <a:t>Table M4.5 – Game Table for Mixed Strategy Game with Percentages (</a:t>
            </a:r>
            <a:r>
              <a:rPr lang="en-US" sz="1400" i="1"/>
              <a:t>P</a:t>
            </a:r>
            <a:r>
              <a:rPr lang="en-US" sz="1400"/>
              <a:t>, </a:t>
            </a:r>
            <a:r>
              <a:rPr lang="en-US" sz="1400" i="1"/>
              <a:t>Q</a:t>
            </a:r>
            <a:r>
              <a:rPr lang="en-US" sz="1400"/>
              <a:t>) Shown </a:t>
            </a:r>
          </a:p>
        </p:txBody>
      </p:sp>
      <p:graphicFrame>
        <p:nvGraphicFramePr>
          <p:cNvPr id="3" name="Table 2"/>
          <p:cNvGraphicFramePr>
            <a:graphicFrameLocks noGrp="1"/>
          </p:cNvGraphicFramePr>
          <p:nvPr/>
        </p:nvGraphicFramePr>
        <p:xfrm>
          <a:off x="1066800" y="2540000"/>
          <a:ext cx="7010400" cy="1854200"/>
        </p:xfrm>
        <a:graphic>
          <a:graphicData uri="http://schemas.openxmlformats.org/drawingml/2006/table">
            <a:tbl>
              <a:tblPr firstRow="1" bandRow="1">
                <a:tableStyleId>{2D5ABB26-0587-4C30-8999-92F81FD0307C}</a:tableStyleId>
              </a:tblPr>
              <a:tblGrid>
                <a:gridCol w="838200"/>
                <a:gridCol w="838200"/>
                <a:gridCol w="1790700"/>
                <a:gridCol w="1866900"/>
                <a:gridCol w="1676400"/>
              </a:tblGrid>
              <a:tr h="370840">
                <a:tc>
                  <a:txBody>
                    <a:bodyPr/>
                    <a:lstStyle/>
                    <a:p>
                      <a:endParaRPr lang="en-US" sz="1600"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endParaRPr lang="en-US" sz="1600"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sz="1600" i="1" dirty="0" smtClean="0">
                          <a:latin typeface="Arial"/>
                          <a:cs typeface="Arial"/>
                        </a:rPr>
                        <a:t>Y</a:t>
                      </a:r>
                      <a:r>
                        <a:rPr lang="en-US" sz="1600" baseline="-25000" dirty="0" smtClean="0">
                          <a:latin typeface="Arial"/>
                          <a:cs typeface="Arial"/>
                        </a:rPr>
                        <a:t>1</a:t>
                      </a:r>
                      <a:endParaRPr lang="en-US" sz="1600"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sz="1600" i="1" dirty="0" smtClean="0">
                          <a:latin typeface="Arial"/>
                          <a:cs typeface="Arial"/>
                        </a:rPr>
                        <a:t>Y</a:t>
                      </a:r>
                      <a:r>
                        <a:rPr lang="en-US" sz="1600" baseline="-25000" dirty="0" smtClean="0">
                          <a:latin typeface="Arial"/>
                          <a:cs typeface="Arial"/>
                        </a:rPr>
                        <a:t>2</a:t>
                      </a:r>
                      <a:endParaRPr lang="en-US" sz="1600"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endParaRPr lang="en-US" sz="1600" dirty="0">
                        <a:latin typeface="Arial"/>
                        <a:cs typeface="Arial"/>
                      </a:endParaRPr>
                    </a:p>
                  </a:txBody>
                  <a:tcPr>
                    <a:lnT w="19050" cap="flat" cmpd="sng" algn="ctr">
                      <a:solidFill>
                        <a:scrgbClr r="0" g="0" b="0"/>
                      </a:solidFill>
                      <a:prstDash val="solid"/>
                      <a:round/>
                      <a:headEnd type="none" w="med" len="med"/>
                      <a:tailEnd type="none" w="med" len="med"/>
                    </a:lnT>
                  </a:tcPr>
                </a:tc>
              </a:tr>
              <a:tr h="370840">
                <a:tc>
                  <a:txBody>
                    <a:bodyPr/>
                    <a:lstStyle/>
                    <a:p>
                      <a:endParaRPr lang="en-US" sz="1600" dirty="0">
                        <a:latin typeface="Arial"/>
                        <a:cs typeface="Arial"/>
                      </a:endParaRPr>
                    </a:p>
                  </a:txBody>
                  <a:tcPr/>
                </a:tc>
                <a:tc>
                  <a:txBody>
                    <a:bodyPr/>
                    <a:lstStyle/>
                    <a:p>
                      <a:pPr algn="ctr"/>
                      <a:endParaRPr lang="en-US" sz="1600" dirty="0">
                        <a:latin typeface="Arial"/>
                        <a:cs typeface="Arial"/>
                      </a:endParaRPr>
                    </a:p>
                  </a:txBody>
                  <a:tcPr/>
                </a:tc>
                <a:tc>
                  <a:txBody>
                    <a:bodyPr/>
                    <a:lstStyle/>
                    <a:p>
                      <a:pPr algn="ctr"/>
                      <a:r>
                        <a:rPr lang="en-US" sz="1600" i="1" dirty="0" smtClean="0">
                          <a:latin typeface="Arial"/>
                          <a:cs typeface="Arial"/>
                        </a:rPr>
                        <a:t>P</a:t>
                      </a:r>
                      <a:endParaRPr lang="en-US" sz="1600" i="1" dirty="0">
                        <a:latin typeface="Arial"/>
                        <a:cs typeface="Arial"/>
                      </a:endParaRPr>
                    </a:p>
                  </a:txBody>
                  <a:tcPr/>
                </a:tc>
                <a:tc>
                  <a:txBody>
                    <a:bodyPr/>
                    <a:lstStyle/>
                    <a:p>
                      <a:pPr algn="ctr"/>
                      <a:r>
                        <a:rPr lang="en-US" sz="1600" dirty="0" smtClean="0">
                          <a:latin typeface="Arial"/>
                          <a:cs typeface="Arial"/>
                        </a:rPr>
                        <a:t>1 –</a:t>
                      </a:r>
                      <a:r>
                        <a:rPr lang="en-US" sz="1600" i="1" dirty="0" smtClean="0">
                          <a:latin typeface="Arial"/>
                          <a:cs typeface="Arial"/>
                        </a:rPr>
                        <a:t> P</a:t>
                      </a:r>
                      <a:endParaRPr lang="en-US" sz="1600" i="1" dirty="0">
                        <a:latin typeface="Arial"/>
                        <a:cs typeface="Arial"/>
                      </a:endParaRPr>
                    </a:p>
                  </a:txBody>
                  <a:tcPr/>
                </a:tc>
                <a:tc>
                  <a:txBody>
                    <a:bodyPr/>
                    <a:lstStyle/>
                    <a:p>
                      <a:r>
                        <a:rPr lang="en-US" sz="1600" dirty="0" smtClean="0">
                          <a:latin typeface="Arial"/>
                          <a:cs typeface="Arial"/>
                        </a:rPr>
                        <a:t>Expected gain</a:t>
                      </a:r>
                      <a:endParaRPr lang="en-US" sz="1600" dirty="0">
                        <a:latin typeface="Arial"/>
                        <a:cs typeface="Arial"/>
                      </a:endParaRPr>
                    </a:p>
                  </a:txBody>
                  <a:tcPr/>
                </a:tc>
              </a:tr>
              <a:tr h="370840">
                <a:tc>
                  <a:txBody>
                    <a:bodyPr/>
                    <a:lstStyle/>
                    <a:p>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ctr"/>
                      <a:r>
                        <a:rPr lang="en-US" sz="1600" i="1" dirty="0" smtClean="0">
                          <a:latin typeface="Arial"/>
                          <a:cs typeface="Arial"/>
                        </a:rPr>
                        <a:t>Q</a:t>
                      </a:r>
                      <a:endParaRPr lang="en-US" sz="1600" i="1" dirty="0">
                        <a:latin typeface="Arial"/>
                        <a:cs typeface="Arial"/>
                      </a:endParaRPr>
                    </a:p>
                  </a:txBody>
                  <a:tcPr/>
                </a:tc>
                <a:tc>
                  <a:txBody>
                    <a:bodyPr/>
                    <a:lstStyle/>
                    <a:p>
                      <a:pPr algn="ctr"/>
                      <a:r>
                        <a:rPr lang="en-US" sz="1600" dirty="0" smtClean="0">
                          <a:latin typeface="Arial"/>
                          <a:cs typeface="Arial"/>
                        </a:rPr>
                        <a:t>4</a:t>
                      </a:r>
                      <a:endParaRPr lang="en-US" sz="1600" dirty="0">
                        <a:latin typeface="Arial"/>
                        <a:cs typeface="Arial"/>
                      </a:endParaRPr>
                    </a:p>
                  </a:txBody>
                  <a:tcPr/>
                </a:tc>
                <a:tc>
                  <a:txBody>
                    <a:bodyPr/>
                    <a:lstStyle/>
                    <a:p>
                      <a:pPr algn="ctr"/>
                      <a:r>
                        <a:rPr lang="en-US" sz="1600" dirty="0" smtClean="0">
                          <a:latin typeface="Arial"/>
                          <a:cs typeface="Arial"/>
                        </a:rPr>
                        <a:t>2</a:t>
                      </a:r>
                      <a:endParaRPr lang="en-US" sz="1600" dirty="0">
                        <a:latin typeface="Arial"/>
                        <a:cs typeface="Arial"/>
                      </a:endParaRPr>
                    </a:p>
                  </a:txBody>
                  <a:tcPr/>
                </a:tc>
                <a:tc>
                  <a:txBody>
                    <a:bodyPr/>
                    <a:lstStyle/>
                    <a:p>
                      <a:r>
                        <a:rPr lang="en-US" sz="1600" dirty="0" smtClean="0">
                          <a:latin typeface="Arial"/>
                          <a:cs typeface="Arial"/>
                        </a:rPr>
                        <a:t>4</a:t>
                      </a:r>
                      <a:r>
                        <a:rPr lang="en-US" sz="1600" i="1" dirty="0" smtClean="0">
                          <a:latin typeface="Arial"/>
                          <a:cs typeface="Arial"/>
                        </a:rPr>
                        <a:t>P</a:t>
                      </a:r>
                      <a:r>
                        <a:rPr lang="en-US" sz="1600" dirty="0" smtClean="0">
                          <a:latin typeface="Arial"/>
                          <a:cs typeface="Arial"/>
                        </a:rPr>
                        <a:t> + 2(1 – </a:t>
                      </a:r>
                      <a:r>
                        <a:rPr lang="en-US" sz="1600" i="1" dirty="0" smtClean="0">
                          <a:latin typeface="Arial"/>
                          <a:cs typeface="Arial"/>
                        </a:rPr>
                        <a:t>P</a:t>
                      </a:r>
                      <a:r>
                        <a:rPr lang="en-US" sz="1600" dirty="0" smtClean="0">
                          <a:latin typeface="Arial"/>
                          <a:cs typeface="Arial"/>
                        </a:rPr>
                        <a:t>)</a:t>
                      </a:r>
                      <a:endParaRPr lang="en-US" sz="1600" dirty="0">
                        <a:latin typeface="Arial"/>
                        <a:cs typeface="Arial"/>
                      </a:endParaRPr>
                    </a:p>
                  </a:txBody>
                  <a:tcPr/>
                </a:tc>
              </a:tr>
              <a:tr h="370840">
                <a:tc>
                  <a:txBody>
                    <a:bodyPr/>
                    <a:lstStyle/>
                    <a:p>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gn="ctr"/>
                      <a:r>
                        <a:rPr lang="en-US" sz="1600" dirty="0" smtClean="0">
                          <a:latin typeface="Arial"/>
                          <a:cs typeface="Arial"/>
                        </a:rPr>
                        <a:t>1 –</a:t>
                      </a:r>
                      <a:r>
                        <a:rPr lang="en-US" sz="1600" baseline="0" dirty="0" smtClean="0">
                          <a:latin typeface="Arial"/>
                          <a:cs typeface="Arial"/>
                        </a:rPr>
                        <a:t> </a:t>
                      </a:r>
                      <a:r>
                        <a:rPr lang="en-US" sz="1600" i="1" baseline="0" dirty="0" smtClean="0">
                          <a:latin typeface="Arial"/>
                          <a:cs typeface="Arial"/>
                        </a:rPr>
                        <a:t>Q</a:t>
                      </a:r>
                      <a:endParaRPr lang="en-US" sz="1600" i="1" dirty="0">
                        <a:latin typeface="Arial"/>
                        <a:cs typeface="Arial"/>
                      </a:endParaRPr>
                    </a:p>
                  </a:txBody>
                  <a:tcPr/>
                </a:tc>
                <a:tc>
                  <a:txBody>
                    <a:bodyPr/>
                    <a:lstStyle/>
                    <a:p>
                      <a:pPr algn="ctr"/>
                      <a:r>
                        <a:rPr lang="en-US" sz="1600" dirty="0" smtClean="0">
                          <a:latin typeface="Arial"/>
                          <a:cs typeface="Arial"/>
                        </a:rPr>
                        <a:t>1</a:t>
                      </a:r>
                      <a:endParaRPr lang="en-US" sz="1600" dirty="0">
                        <a:latin typeface="Arial"/>
                        <a:cs typeface="Arial"/>
                      </a:endParaRPr>
                    </a:p>
                  </a:txBody>
                  <a:tcPr/>
                </a:tc>
                <a:tc>
                  <a:txBody>
                    <a:bodyPr/>
                    <a:lstStyle/>
                    <a:p>
                      <a:pPr algn="ctr"/>
                      <a:r>
                        <a:rPr lang="en-US" sz="1600" dirty="0" smtClean="0">
                          <a:latin typeface="Arial"/>
                          <a:cs typeface="Arial"/>
                        </a:rPr>
                        <a:t>10</a:t>
                      </a:r>
                      <a:endParaRPr lang="en-US" sz="1600" dirty="0">
                        <a:latin typeface="Arial"/>
                        <a:cs typeface="Arial"/>
                      </a:endParaRPr>
                    </a:p>
                  </a:txBody>
                  <a:tcPr/>
                </a:tc>
                <a:tc>
                  <a:txBody>
                    <a:bodyPr/>
                    <a:lstStyle/>
                    <a:p>
                      <a:r>
                        <a:rPr lang="en-US" sz="1600" dirty="0" smtClean="0">
                          <a:latin typeface="Arial"/>
                          <a:cs typeface="Arial"/>
                        </a:rPr>
                        <a:t>1</a:t>
                      </a:r>
                      <a:r>
                        <a:rPr lang="en-US" sz="1600" i="1" dirty="0" smtClean="0">
                          <a:latin typeface="Arial"/>
                          <a:cs typeface="Arial"/>
                        </a:rPr>
                        <a:t>P</a:t>
                      </a:r>
                      <a:r>
                        <a:rPr lang="en-US" sz="1600" dirty="0" smtClean="0">
                          <a:latin typeface="Arial"/>
                          <a:cs typeface="Arial"/>
                        </a:rPr>
                        <a:t> + 10(1 – </a:t>
                      </a:r>
                      <a:r>
                        <a:rPr lang="en-US" sz="1600" i="1" dirty="0" smtClean="0">
                          <a:latin typeface="Arial"/>
                          <a:cs typeface="Arial"/>
                        </a:rPr>
                        <a:t>P</a:t>
                      </a:r>
                      <a:r>
                        <a:rPr lang="en-US" sz="1600" dirty="0" smtClean="0">
                          <a:latin typeface="Arial"/>
                          <a:cs typeface="Arial"/>
                        </a:rPr>
                        <a:t>)</a:t>
                      </a:r>
                      <a:endParaRPr lang="en-US" sz="1600" dirty="0">
                        <a:latin typeface="Arial"/>
                        <a:cs typeface="Arial"/>
                      </a:endParaRPr>
                    </a:p>
                  </a:txBody>
                  <a:tcPr/>
                </a:tc>
              </a:tr>
              <a:tr h="370840">
                <a:tc gridSpan="2">
                  <a:txBody>
                    <a:bodyPr/>
                    <a:lstStyle/>
                    <a:p>
                      <a:pPr algn="ctr"/>
                      <a:r>
                        <a:rPr lang="en-US" sz="1600" dirty="0" smtClean="0">
                          <a:latin typeface="Arial"/>
                          <a:cs typeface="Arial"/>
                        </a:rPr>
                        <a:t>Expected</a:t>
                      </a:r>
                      <a:r>
                        <a:rPr lang="en-US" sz="1600" baseline="0" dirty="0" smtClean="0">
                          <a:latin typeface="Arial"/>
                          <a:cs typeface="Arial"/>
                        </a:rPr>
                        <a:t> gain</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hMerge="1">
                  <a:txBody>
                    <a:bodyPr/>
                    <a:lstStyle/>
                    <a:p>
                      <a:pPr algn="ctr"/>
                      <a:endParaRPr lang="en-US" sz="1600" dirty="0">
                        <a:latin typeface="Arial"/>
                        <a:cs typeface="Aria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4</a:t>
                      </a:r>
                      <a:r>
                        <a:rPr lang="en-US" sz="1600" i="1" dirty="0" smtClean="0">
                          <a:latin typeface="Arial"/>
                          <a:cs typeface="Arial"/>
                        </a:rPr>
                        <a:t>Q</a:t>
                      </a:r>
                      <a:r>
                        <a:rPr lang="en-US" sz="1600" dirty="0" smtClean="0">
                          <a:latin typeface="Arial"/>
                          <a:cs typeface="Arial"/>
                        </a:rPr>
                        <a:t> + 1(1 – </a:t>
                      </a:r>
                      <a:r>
                        <a:rPr lang="en-US" sz="1600" i="1" dirty="0" smtClean="0">
                          <a:latin typeface="Arial"/>
                          <a:cs typeface="Arial"/>
                        </a:rPr>
                        <a:t>Q</a:t>
                      </a:r>
                      <a:r>
                        <a:rPr lang="en-US" sz="1600" dirty="0" smtClean="0">
                          <a:latin typeface="Arial"/>
                          <a:cs typeface="Arial"/>
                        </a:rPr>
                        <a:t>)</a:t>
                      </a:r>
                    </a:p>
                  </a:txBody>
                  <a:tcPr>
                    <a:lnB w="1905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2</a:t>
                      </a:r>
                      <a:r>
                        <a:rPr lang="en-US" sz="1600" i="1" dirty="0" smtClean="0">
                          <a:latin typeface="Arial"/>
                          <a:cs typeface="Arial"/>
                        </a:rPr>
                        <a:t>Q</a:t>
                      </a:r>
                      <a:r>
                        <a:rPr lang="en-US" sz="1600" dirty="0" smtClean="0">
                          <a:latin typeface="Arial"/>
                          <a:cs typeface="Arial"/>
                        </a:rPr>
                        <a:t> + 10(1 – </a:t>
                      </a:r>
                      <a:r>
                        <a:rPr lang="en-US" sz="1600" i="1" dirty="0" smtClean="0">
                          <a:latin typeface="Arial"/>
                          <a:cs typeface="Arial"/>
                        </a:rPr>
                        <a:t>Q</a:t>
                      </a:r>
                      <a:r>
                        <a:rPr lang="en-US" sz="1600" dirty="0" smtClean="0">
                          <a:latin typeface="Arial"/>
                          <a:cs typeface="Arial"/>
                        </a:rPr>
                        <a:t>)</a:t>
                      </a:r>
                    </a:p>
                  </a:txBody>
                  <a:tcPr>
                    <a:lnB w="19050" cap="flat" cmpd="sng" algn="ctr">
                      <a:solidFill>
                        <a:scrgbClr r="0" g="0" b="0"/>
                      </a:solidFill>
                      <a:prstDash val="solid"/>
                      <a:round/>
                      <a:headEnd type="none" w="med" len="med"/>
                      <a:tailEnd type="none" w="med" len="med"/>
                    </a:lnB>
                  </a:tcPr>
                </a:tc>
                <a:tc>
                  <a:txBody>
                    <a:bodyPr/>
                    <a:lstStyle/>
                    <a:p>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Dominance</a:t>
            </a:r>
          </a:p>
        </p:txBody>
      </p:sp>
      <p:sp>
        <p:nvSpPr>
          <p:cNvPr id="30722" name="Content Placeholder 2"/>
          <p:cNvSpPr>
            <a:spLocks noGrp="1"/>
          </p:cNvSpPr>
          <p:nvPr>
            <p:ph idx="1"/>
          </p:nvPr>
        </p:nvSpPr>
        <p:spPr>
          <a:xfrm>
            <a:off x="673100" y="1600200"/>
            <a:ext cx="7823200" cy="1968500"/>
          </a:xfrm>
        </p:spPr>
        <p:txBody>
          <a:bodyPr/>
          <a:lstStyle/>
          <a:p>
            <a:r>
              <a:rPr lang="en-US" smtClean="0">
                <a:latin typeface="Arial" charset="0"/>
                <a:cs typeface="Arial" charset="0"/>
              </a:rPr>
              <a:t>The principle of </a:t>
            </a:r>
            <a:r>
              <a:rPr lang="en-US" b="1" smtClean="0">
                <a:latin typeface="Arial" charset="0"/>
                <a:cs typeface="Arial" charset="0"/>
              </a:rPr>
              <a:t>dominance</a:t>
            </a:r>
            <a:r>
              <a:rPr lang="en-US" smtClean="0">
                <a:latin typeface="Arial" charset="0"/>
                <a:cs typeface="Arial" charset="0"/>
              </a:rPr>
              <a:t> can be used to reduce the size of games by eliminating strategies that would never be played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B6634A10-CF48-4D01-A572-D3D01C65E7E7}" type="slidenum">
              <a:rPr lang="en-US"/>
              <a:pPr>
                <a:defRPr/>
              </a:pPr>
              <a:t>15</a:t>
            </a:fld>
            <a:endParaRPr lang="en-US"/>
          </a:p>
        </p:txBody>
      </p:sp>
    </p:spTree>
  </p:cSld>
  <p:clrMapOvr>
    <a:masterClrMapping/>
  </p:clrMapOvr>
  <p:transition spd="slow">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Dominance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98B3EE60-1ED3-4F9C-8B65-E4A822461AA2}" type="slidenum">
              <a:rPr lang="en-US"/>
              <a:pPr>
                <a:defRPr/>
              </a:pPr>
              <a:t>16</a:t>
            </a:fld>
            <a:endParaRPr lang="en-US"/>
          </a:p>
        </p:txBody>
      </p:sp>
      <p:sp>
        <p:nvSpPr>
          <p:cNvPr id="31748" name="Content Placeholder 5"/>
          <p:cNvSpPr>
            <a:spLocks noGrp="1"/>
          </p:cNvSpPr>
          <p:nvPr>
            <p:ph idx="1"/>
          </p:nvPr>
        </p:nvSpPr>
        <p:spPr>
          <a:xfrm>
            <a:off x="673100" y="1384300"/>
            <a:ext cx="7823200" cy="495300"/>
          </a:xfrm>
        </p:spPr>
        <p:txBody>
          <a:bodyPr/>
          <a:lstStyle/>
          <a:p>
            <a:r>
              <a:rPr lang="en-US" sz="2400" smtClean="0">
                <a:latin typeface="Arial" charset="0"/>
                <a:cs typeface="Arial" charset="0"/>
              </a:rPr>
              <a:t>Reduce the size of this game</a:t>
            </a:r>
          </a:p>
        </p:txBody>
      </p:sp>
      <p:graphicFrame>
        <p:nvGraphicFramePr>
          <p:cNvPr id="7" name="Table 6"/>
          <p:cNvGraphicFramePr>
            <a:graphicFrameLocks noGrp="1"/>
          </p:cNvGraphicFramePr>
          <p:nvPr/>
        </p:nvGraphicFramePr>
        <p:xfrm>
          <a:off x="2781300" y="2092325"/>
          <a:ext cx="3581400" cy="1484313"/>
        </p:xfrm>
        <a:graphic>
          <a:graphicData uri="http://schemas.openxmlformats.org/drawingml/2006/table">
            <a:tbl>
              <a:tblPr firstRow="1" bandRow="1">
                <a:tableStyleId>{2D5ABB26-0587-4C30-8999-92F81FD0307C}</a:tableStyleId>
              </a:tblPr>
              <a:tblGrid>
                <a:gridCol w="1193800"/>
                <a:gridCol w="1193800"/>
                <a:gridCol w="1193800"/>
              </a:tblGrid>
              <a:tr h="370840">
                <a:tc>
                  <a:txBody>
                    <a:bodyPr/>
                    <a:lstStyle/>
                    <a:p>
                      <a:pPr algn="ct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1</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2</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r>
              <a:tr h="370840">
                <a:tc>
                  <a:txBody>
                    <a:bodyPr/>
                    <a:lstStyle/>
                    <a:p>
                      <a:pPr algn="ctr"/>
                      <a:r>
                        <a:rPr lang="en-US" i="1" dirty="0" smtClean="0">
                          <a:latin typeface="Arial"/>
                          <a:cs typeface="Arial"/>
                        </a:rPr>
                        <a:t>X</a:t>
                      </a:r>
                      <a:r>
                        <a:rPr lang="en-US" baseline="-25000" dirty="0" smtClean="0">
                          <a:latin typeface="Arial"/>
                          <a:cs typeface="Arial"/>
                        </a:rPr>
                        <a:t>1</a:t>
                      </a:r>
                      <a:endParaRPr lang="en-US" dirty="0">
                        <a:latin typeface="Arial"/>
                        <a:cs typeface="Arial"/>
                      </a:endParaRPr>
                    </a:p>
                  </a:txBody>
                  <a:tcPr/>
                </a:tc>
                <a:tc>
                  <a:txBody>
                    <a:bodyPr/>
                    <a:lstStyle/>
                    <a:p>
                      <a:pPr algn="ctr"/>
                      <a:r>
                        <a:rPr lang="en-US" dirty="0" smtClean="0">
                          <a:latin typeface="Arial"/>
                          <a:cs typeface="Arial"/>
                        </a:rPr>
                        <a:t>4</a:t>
                      </a:r>
                      <a:endParaRPr lang="en-US" dirty="0">
                        <a:latin typeface="Arial"/>
                        <a:cs typeface="Arial"/>
                      </a:endParaRPr>
                    </a:p>
                  </a:txBody>
                  <a:tcPr/>
                </a:tc>
                <a:tc>
                  <a:txBody>
                    <a:bodyPr/>
                    <a:lstStyle/>
                    <a:p>
                      <a:pPr algn="ctr"/>
                      <a:r>
                        <a:rPr lang="en-US" dirty="0" smtClean="0">
                          <a:latin typeface="Arial"/>
                          <a:cs typeface="Arial"/>
                        </a:rPr>
                        <a:t>3</a:t>
                      </a:r>
                      <a:endParaRPr lang="en-US" dirty="0">
                        <a:latin typeface="Arial"/>
                        <a:cs typeface="Arial"/>
                      </a:endParaRPr>
                    </a:p>
                  </a:txBody>
                  <a:tcPr/>
                </a:tc>
              </a:tr>
              <a:tr h="370840">
                <a:tc>
                  <a:txBody>
                    <a:bodyPr/>
                    <a:lstStyle/>
                    <a:p>
                      <a:pPr algn="ctr"/>
                      <a:r>
                        <a:rPr lang="en-US" i="1" dirty="0" smtClean="0">
                          <a:latin typeface="Arial"/>
                          <a:cs typeface="Arial"/>
                        </a:rPr>
                        <a:t>X</a:t>
                      </a:r>
                      <a:r>
                        <a:rPr lang="en-US" baseline="-25000" dirty="0" smtClean="0">
                          <a:latin typeface="Arial"/>
                          <a:cs typeface="Arial"/>
                        </a:rPr>
                        <a:t>2</a:t>
                      </a:r>
                      <a:endParaRPr lang="en-US" dirty="0">
                        <a:latin typeface="Arial"/>
                        <a:cs typeface="Arial"/>
                      </a:endParaRPr>
                    </a:p>
                  </a:txBody>
                  <a:tcPr/>
                </a:tc>
                <a:tc>
                  <a:txBody>
                    <a:bodyPr/>
                    <a:lstStyle/>
                    <a:p>
                      <a:pPr algn="ctr"/>
                      <a:r>
                        <a:rPr lang="en-US" dirty="0" smtClean="0">
                          <a:latin typeface="Arial"/>
                          <a:cs typeface="Arial"/>
                        </a:rPr>
                        <a:t>2</a:t>
                      </a:r>
                      <a:endParaRPr lang="en-US" dirty="0">
                        <a:latin typeface="Arial"/>
                        <a:cs typeface="Arial"/>
                      </a:endParaRPr>
                    </a:p>
                  </a:txBody>
                  <a:tcPr/>
                </a:tc>
                <a:tc>
                  <a:txBody>
                    <a:bodyPr/>
                    <a:lstStyle/>
                    <a:p>
                      <a:pPr algn="ctr"/>
                      <a:r>
                        <a:rPr lang="en-US" dirty="0" smtClean="0">
                          <a:latin typeface="Arial"/>
                          <a:cs typeface="Arial"/>
                        </a:rPr>
                        <a:t>20</a:t>
                      </a:r>
                      <a:endParaRPr lang="en-US" dirty="0">
                        <a:latin typeface="Arial"/>
                        <a:cs typeface="Arial"/>
                      </a:endParaRPr>
                    </a:p>
                  </a:txBody>
                  <a:tcPr/>
                </a:tc>
              </a:tr>
              <a:tr h="370840">
                <a:tc>
                  <a:txBody>
                    <a:bodyPr/>
                    <a:lstStyle/>
                    <a:p>
                      <a:pPr algn="ctr"/>
                      <a:r>
                        <a:rPr lang="en-US" i="1" dirty="0" smtClean="0">
                          <a:latin typeface="Arial"/>
                          <a:cs typeface="Arial"/>
                        </a:rPr>
                        <a:t>X</a:t>
                      </a:r>
                      <a:r>
                        <a:rPr lang="en-US" baseline="-25000" dirty="0" smtClean="0">
                          <a:latin typeface="Arial"/>
                          <a:cs typeface="Arial"/>
                        </a:rPr>
                        <a:t>3</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1</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1</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r>
            </a:tbl>
          </a:graphicData>
        </a:graphic>
      </p:graphicFrame>
      <p:sp>
        <p:nvSpPr>
          <p:cNvPr id="9" name="Content Placeholder 5"/>
          <p:cNvSpPr txBox="1">
            <a:spLocks/>
          </p:cNvSpPr>
          <p:nvPr/>
        </p:nvSpPr>
        <p:spPr bwMode="auto">
          <a:xfrm>
            <a:off x="673100" y="39751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Can be reduced to</a:t>
            </a:r>
          </a:p>
        </p:txBody>
      </p:sp>
      <p:graphicFrame>
        <p:nvGraphicFramePr>
          <p:cNvPr id="10" name="Table 9"/>
          <p:cNvGraphicFramePr>
            <a:graphicFrameLocks noGrp="1"/>
          </p:cNvGraphicFramePr>
          <p:nvPr/>
        </p:nvGraphicFramePr>
        <p:xfrm>
          <a:off x="2781300" y="4670425"/>
          <a:ext cx="3581400" cy="1112838"/>
        </p:xfrm>
        <a:graphic>
          <a:graphicData uri="http://schemas.openxmlformats.org/drawingml/2006/table">
            <a:tbl>
              <a:tblPr firstRow="1" bandRow="1">
                <a:tableStyleId>{2D5ABB26-0587-4C30-8999-92F81FD0307C}</a:tableStyleId>
              </a:tblPr>
              <a:tblGrid>
                <a:gridCol w="1193800"/>
                <a:gridCol w="1193800"/>
                <a:gridCol w="1193800"/>
              </a:tblGrid>
              <a:tr h="370840">
                <a:tc>
                  <a:txBody>
                    <a:bodyPr/>
                    <a:lstStyle/>
                    <a:p>
                      <a:pPr algn="ct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1</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2</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r>
              <a:tr h="370840">
                <a:tc>
                  <a:txBody>
                    <a:bodyPr/>
                    <a:lstStyle/>
                    <a:p>
                      <a:pPr algn="ctr"/>
                      <a:r>
                        <a:rPr lang="en-US" i="1" dirty="0" smtClean="0">
                          <a:latin typeface="Arial"/>
                          <a:cs typeface="Arial"/>
                        </a:rPr>
                        <a:t>X</a:t>
                      </a:r>
                      <a:r>
                        <a:rPr lang="en-US" baseline="-25000" dirty="0" smtClean="0">
                          <a:latin typeface="Arial"/>
                          <a:cs typeface="Arial"/>
                        </a:rPr>
                        <a:t>1</a:t>
                      </a:r>
                      <a:endParaRPr lang="en-US" dirty="0">
                        <a:latin typeface="Arial"/>
                        <a:cs typeface="Arial"/>
                      </a:endParaRPr>
                    </a:p>
                  </a:txBody>
                  <a:tcPr/>
                </a:tc>
                <a:tc>
                  <a:txBody>
                    <a:bodyPr/>
                    <a:lstStyle/>
                    <a:p>
                      <a:pPr algn="ctr"/>
                      <a:r>
                        <a:rPr lang="en-US" dirty="0" smtClean="0">
                          <a:latin typeface="Arial"/>
                          <a:cs typeface="Arial"/>
                        </a:rPr>
                        <a:t>4</a:t>
                      </a:r>
                      <a:endParaRPr lang="en-US" dirty="0">
                        <a:latin typeface="Arial"/>
                        <a:cs typeface="Arial"/>
                      </a:endParaRPr>
                    </a:p>
                  </a:txBody>
                  <a:tcPr/>
                </a:tc>
                <a:tc>
                  <a:txBody>
                    <a:bodyPr/>
                    <a:lstStyle/>
                    <a:p>
                      <a:pPr algn="ctr"/>
                      <a:r>
                        <a:rPr lang="en-US" dirty="0" smtClean="0">
                          <a:latin typeface="Arial"/>
                          <a:cs typeface="Arial"/>
                        </a:rPr>
                        <a:t>3</a:t>
                      </a:r>
                      <a:endParaRPr lang="en-US" dirty="0">
                        <a:latin typeface="Arial"/>
                        <a:cs typeface="Arial"/>
                      </a:endParaRPr>
                    </a:p>
                  </a:txBody>
                  <a:tcPr/>
                </a:tc>
              </a:tr>
              <a:tr h="370840">
                <a:tc>
                  <a:txBody>
                    <a:bodyPr/>
                    <a:lstStyle/>
                    <a:p>
                      <a:pPr algn="ctr"/>
                      <a:r>
                        <a:rPr lang="en-US" i="1" dirty="0" smtClean="0">
                          <a:latin typeface="Arial"/>
                          <a:cs typeface="Arial"/>
                        </a:rPr>
                        <a:t>X</a:t>
                      </a:r>
                      <a:r>
                        <a:rPr lang="en-US" baseline="-25000"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20</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Dominance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BAB90DCC-E629-4A8E-8C60-9E3445A68C9A}" type="slidenum">
              <a:rPr lang="en-US"/>
              <a:pPr>
                <a:defRPr/>
              </a:pPr>
              <a:t>17</a:t>
            </a:fld>
            <a:endParaRPr lang="en-US"/>
          </a:p>
        </p:txBody>
      </p:sp>
      <p:sp>
        <p:nvSpPr>
          <p:cNvPr id="32772" name="Content Placeholder 5"/>
          <p:cNvSpPr>
            <a:spLocks noGrp="1"/>
          </p:cNvSpPr>
          <p:nvPr>
            <p:ph idx="1"/>
          </p:nvPr>
        </p:nvSpPr>
        <p:spPr>
          <a:xfrm>
            <a:off x="673100" y="1384300"/>
            <a:ext cx="7823200" cy="495300"/>
          </a:xfrm>
        </p:spPr>
        <p:txBody>
          <a:bodyPr/>
          <a:lstStyle/>
          <a:p>
            <a:r>
              <a:rPr lang="en-US" sz="2400" smtClean="0">
                <a:latin typeface="Arial" charset="0"/>
                <a:cs typeface="Arial" charset="0"/>
              </a:rPr>
              <a:t>Reduce the size of this game</a:t>
            </a:r>
          </a:p>
        </p:txBody>
      </p:sp>
      <p:graphicFrame>
        <p:nvGraphicFramePr>
          <p:cNvPr id="7" name="Table 6"/>
          <p:cNvGraphicFramePr>
            <a:graphicFrameLocks noGrp="1"/>
          </p:cNvGraphicFramePr>
          <p:nvPr/>
        </p:nvGraphicFramePr>
        <p:xfrm>
          <a:off x="2311400" y="2136775"/>
          <a:ext cx="4533900" cy="1111250"/>
        </p:xfrm>
        <a:graphic>
          <a:graphicData uri="http://schemas.openxmlformats.org/drawingml/2006/table">
            <a:tbl>
              <a:tblPr firstRow="1" bandRow="1">
                <a:tableStyleId>{2D5ABB26-0587-4C30-8999-92F81FD0307C}</a:tableStyleId>
              </a:tblPr>
              <a:tblGrid>
                <a:gridCol w="906780"/>
                <a:gridCol w="906780"/>
                <a:gridCol w="906780"/>
                <a:gridCol w="906780"/>
                <a:gridCol w="906780"/>
              </a:tblGrid>
              <a:tr h="370840">
                <a:tc>
                  <a:txBody>
                    <a:bodyPr/>
                    <a:lstStyle/>
                    <a:p>
                      <a:pPr algn="ct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1</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2</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3</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4</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r>
              <a:tr h="370840">
                <a:tc>
                  <a:txBody>
                    <a:bodyPr/>
                    <a:lstStyle/>
                    <a:p>
                      <a:pPr algn="ctr"/>
                      <a:r>
                        <a:rPr lang="en-US" i="1" dirty="0" smtClean="0">
                          <a:latin typeface="Arial"/>
                          <a:cs typeface="Arial"/>
                        </a:rPr>
                        <a:t>X</a:t>
                      </a:r>
                      <a:r>
                        <a:rPr lang="en-US" baseline="-25000" dirty="0" smtClean="0">
                          <a:latin typeface="Arial"/>
                          <a:cs typeface="Arial"/>
                        </a:rPr>
                        <a:t>1</a:t>
                      </a:r>
                      <a:endParaRPr lang="en-US" dirty="0">
                        <a:latin typeface="Arial"/>
                        <a:cs typeface="Arial"/>
                      </a:endParaRPr>
                    </a:p>
                  </a:txBody>
                  <a:tcPr/>
                </a:tc>
                <a:tc>
                  <a:txBody>
                    <a:bodyPr/>
                    <a:lstStyle/>
                    <a:p>
                      <a:pPr algn="ctr"/>
                      <a:r>
                        <a:rPr lang="en-US" dirty="0" smtClean="0">
                          <a:latin typeface="Arial"/>
                          <a:cs typeface="Arial"/>
                        </a:rPr>
                        <a:t>–5</a:t>
                      </a:r>
                      <a:endParaRPr lang="en-US" dirty="0">
                        <a:latin typeface="Arial"/>
                        <a:cs typeface="Arial"/>
                      </a:endParaRPr>
                    </a:p>
                  </a:txBody>
                  <a:tcPr/>
                </a:tc>
                <a:tc>
                  <a:txBody>
                    <a:bodyPr/>
                    <a:lstStyle/>
                    <a:p>
                      <a:pPr algn="ctr"/>
                      <a:r>
                        <a:rPr lang="en-US" dirty="0" smtClean="0">
                          <a:latin typeface="Arial"/>
                          <a:cs typeface="Arial"/>
                        </a:rPr>
                        <a:t>4</a:t>
                      </a:r>
                      <a:endParaRPr lang="en-US" dirty="0">
                        <a:latin typeface="Arial"/>
                        <a:cs typeface="Arial"/>
                      </a:endParaRPr>
                    </a:p>
                  </a:txBody>
                  <a:tcPr/>
                </a:tc>
                <a:tc>
                  <a:txBody>
                    <a:bodyPr/>
                    <a:lstStyle/>
                    <a:p>
                      <a:pPr algn="ctr"/>
                      <a:r>
                        <a:rPr lang="en-US" dirty="0" smtClean="0">
                          <a:latin typeface="Arial"/>
                          <a:cs typeface="Arial"/>
                        </a:rPr>
                        <a:t>6</a:t>
                      </a:r>
                      <a:endParaRPr lang="en-US" dirty="0">
                        <a:latin typeface="Arial"/>
                        <a:cs typeface="Arial"/>
                      </a:endParaRPr>
                    </a:p>
                  </a:txBody>
                  <a:tcPr/>
                </a:tc>
                <a:tc>
                  <a:txBody>
                    <a:bodyPr/>
                    <a:lstStyle/>
                    <a:p>
                      <a:pPr algn="ctr"/>
                      <a:r>
                        <a:rPr lang="en-US" dirty="0" smtClean="0">
                          <a:latin typeface="Arial"/>
                          <a:cs typeface="Arial"/>
                        </a:rPr>
                        <a:t>–3</a:t>
                      </a:r>
                      <a:endParaRPr lang="en-US" dirty="0">
                        <a:latin typeface="Arial"/>
                        <a:cs typeface="Arial"/>
                      </a:endParaRPr>
                    </a:p>
                  </a:txBody>
                  <a:tcPr/>
                </a:tc>
              </a:tr>
              <a:tr h="370840">
                <a:tc>
                  <a:txBody>
                    <a:bodyPr/>
                    <a:lstStyle/>
                    <a:p>
                      <a:pPr algn="ctr"/>
                      <a:r>
                        <a:rPr lang="en-US" i="1" dirty="0" smtClean="0">
                          <a:latin typeface="Arial"/>
                          <a:cs typeface="Arial"/>
                        </a:rPr>
                        <a:t>X</a:t>
                      </a:r>
                      <a:r>
                        <a:rPr lang="en-US" baseline="-25000"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6</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–20</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r>
            </a:tbl>
          </a:graphicData>
        </a:graphic>
      </p:graphicFrame>
      <p:sp>
        <p:nvSpPr>
          <p:cNvPr id="9" name="Content Placeholder 5"/>
          <p:cNvSpPr txBox="1">
            <a:spLocks/>
          </p:cNvSpPr>
          <p:nvPr/>
        </p:nvSpPr>
        <p:spPr bwMode="auto">
          <a:xfrm>
            <a:off x="673100" y="39751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Can be reduced to</a:t>
            </a:r>
          </a:p>
        </p:txBody>
      </p:sp>
      <p:graphicFrame>
        <p:nvGraphicFramePr>
          <p:cNvPr id="10" name="Table 9"/>
          <p:cNvGraphicFramePr>
            <a:graphicFrameLocks noGrp="1"/>
          </p:cNvGraphicFramePr>
          <p:nvPr/>
        </p:nvGraphicFramePr>
        <p:xfrm>
          <a:off x="2781300" y="4670425"/>
          <a:ext cx="3581400" cy="1112838"/>
        </p:xfrm>
        <a:graphic>
          <a:graphicData uri="http://schemas.openxmlformats.org/drawingml/2006/table">
            <a:tbl>
              <a:tblPr firstRow="1" bandRow="1">
                <a:tableStyleId>{2D5ABB26-0587-4C30-8999-92F81FD0307C}</a:tableStyleId>
              </a:tblPr>
              <a:tblGrid>
                <a:gridCol w="1193800"/>
                <a:gridCol w="1193800"/>
                <a:gridCol w="1193800"/>
              </a:tblGrid>
              <a:tr h="370840">
                <a:tc>
                  <a:txBody>
                    <a:bodyPr/>
                    <a:lstStyle/>
                    <a:p>
                      <a:pPr algn="ct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1</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4</a:t>
                      </a:r>
                      <a:endParaRPr lang="en-US" dirty="0">
                        <a:latin typeface="Arial"/>
                        <a:cs typeface="Arial"/>
                      </a:endParaRPr>
                    </a:p>
                  </a:txBody>
                  <a:tcPr>
                    <a:lnT w="19050" cap="flat" cmpd="sng" algn="ctr">
                      <a:solidFill>
                        <a:scrgbClr r="0" g="0" b="0"/>
                      </a:solidFill>
                      <a:prstDash val="solid"/>
                      <a:round/>
                      <a:headEnd type="none" w="med" len="med"/>
                      <a:tailEnd type="none" w="med" len="med"/>
                    </a:lnT>
                  </a:tcPr>
                </a:tc>
              </a:tr>
              <a:tr h="370840">
                <a:tc>
                  <a:txBody>
                    <a:bodyPr/>
                    <a:lstStyle/>
                    <a:p>
                      <a:pPr algn="ctr"/>
                      <a:r>
                        <a:rPr lang="en-US" i="1" dirty="0" smtClean="0">
                          <a:latin typeface="Arial"/>
                          <a:cs typeface="Arial"/>
                        </a:rPr>
                        <a:t>X</a:t>
                      </a:r>
                      <a:r>
                        <a:rPr lang="en-US" baseline="-25000" dirty="0" smtClean="0">
                          <a:latin typeface="Arial"/>
                          <a:cs typeface="Arial"/>
                        </a:rPr>
                        <a:t>1</a:t>
                      </a:r>
                      <a:endParaRPr lang="en-US" dirty="0">
                        <a:latin typeface="Arial"/>
                        <a:cs typeface="Arial"/>
                      </a:endParaRPr>
                    </a:p>
                  </a:txBody>
                  <a:tcPr/>
                </a:tc>
                <a:tc>
                  <a:txBody>
                    <a:bodyPr/>
                    <a:lstStyle/>
                    <a:p>
                      <a:pPr algn="ctr"/>
                      <a:r>
                        <a:rPr lang="en-US" dirty="0" smtClean="0">
                          <a:latin typeface="Arial"/>
                          <a:cs typeface="Arial"/>
                        </a:rPr>
                        <a:t>–5</a:t>
                      </a:r>
                      <a:endParaRPr lang="en-US" dirty="0">
                        <a:latin typeface="Arial"/>
                        <a:cs typeface="Arial"/>
                      </a:endParaRPr>
                    </a:p>
                  </a:txBody>
                  <a:tcPr/>
                </a:tc>
                <a:tc>
                  <a:txBody>
                    <a:bodyPr/>
                    <a:lstStyle/>
                    <a:p>
                      <a:pPr algn="ctr"/>
                      <a:r>
                        <a:rPr lang="en-US" dirty="0" smtClean="0">
                          <a:latin typeface="Arial"/>
                          <a:cs typeface="Arial"/>
                        </a:rPr>
                        <a:t>–3</a:t>
                      </a:r>
                      <a:endParaRPr lang="en-US" dirty="0">
                        <a:latin typeface="Arial"/>
                        <a:cs typeface="Arial"/>
                      </a:endParaRPr>
                    </a:p>
                  </a:txBody>
                  <a:tcPr/>
                </a:tc>
              </a:tr>
              <a:tr h="370840">
                <a:tc>
                  <a:txBody>
                    <a:bodyPr/>
                    <a:lstStyle/>
                    <a:p>
                      <a:pPr algn="ctr"/>
                      <a:r>
                        <a:rPr lang="en-US" i="1" dirty="0" smtClean="0">
                          <a:latin typeface="Arial"/>
                          <a:cs typeface="Arial"/>
                        </a:rPr>
                        <a:t>X</a:t>
                      </a:r>
                      <a:r>
                        <a:rPr lang="en-US" baseline="-25000"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–20</a:t>
                      </a:r>
                      <a:endParaRPr lang="en-US" dirty="0">
                        <a:latin typeface="Arial"/>
                        <a:cs typeface="Arial"/>
                      </a:endParaRPr>
                    </a:p>
                  </a:txBody>
                  <a:tcPr>
                    <a:lnB w="19050" cap="flat" cmpd="sng" algn="ctr">
                      <a:solidFill>
                        <a:scrgbClr r="0" g="0" b="0"/>
                      </a:solidFill>
                      <a:prstDash val="solid"/>
                      <a:round/>
                      <a:headEnd type="none" w="med" len="med"/>
                      <a:tailEnd type="none" w="med" len="med"/>
                    </a:lnB>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33794"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33795"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M4 – </a:t>
            </a:r>
            <a:fld id="{D1AED7E2-40C2-4CFC-80AC-8A0BF5C0ADC7}" type="slidenum">
              <a:rPr lang="en-US"/>
              <a:pPr>
                <a:defRPr/>
              </a:pPr>
              <a:t>2</a:t>
            </a:fld>
            <a:endParaRPr lang="en-US"/>
          </a:p>
        </p:txBody>
      </p:sp>
      <p:sp>
        <p:nvSpPr>
          <p:cNvPr id="4" name="TextBox 3"/>
          <p:cNvSpPr txBox="1">
            <a:spLocks noChangeArrowheads="1"/>
          </p:cNvSpPr>
          <p:nvPr/>
        </p:nvSpPr>
        <p:spPr bwMode="auto">
          <a:xfrm>
            <a:off x="792163" y="2400300"/>
            <a:ext cx="7569200" cy="224631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principles of zero-sum, two-person games.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Analyze pure strategy games and use dominance to reduce the size of a game.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Solve mixed strategy games when there is no saddle point.</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M4.1	</a:t>
            </a:r>
            <a:r>
              <a:rPr lang="en-US" sz="2800" dirty="0" smtClean="0">
                <a:solidFill>
                  <a:srgbClr val="000000"/>
                </a:solidFill>
                <a:ea typeface="ＭＳ Ｐゴシック" charset="0"/>
              </a:rPr>
              <a:t>Introduction</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M4.2</a:t>
            </a:r>
            <a:r>
              <a:rPr lang="en-US" sz="2800" dirty="0">
                <a:solidFill>
                  <a:schemeClr val="accent1"/>
                </a:solidFill>
                <a:ea typeface="ＭＳ Ｐゴシック" charset="0"/>
              </a:rPr>
              <a:t>	</a:t>
            </a:r>
            <a:r>
              <a:rPr lang="en-US" sz="2800" dirty="0" smtClean="0">
                <a:solidFill>
                  <a:srgbClr val="000000"/>
                </a:solidFill>
                <a:ea typeface="ＭＳ Ｐゴシック" charset="0"/>
              </a:rPr>
              <a:t>Language </a:t>
            </a:r>
            <a:r>
              <a:rPr lang="en-US" sz="2800" dirty="0">
                <a:solidFill>
                  <a:srgbClr val="000000"/>
                </a:solidFill>
                <a:ea typeface="ＭＳ Ｐゴシック" charset="0"/>
              </a:rPr>
              <a:t>of </a:t>
            </a:r>
            <a:r>
              <a:rPr lang="en-US" sz="2800" dirty="0" smtClean="0">
                <a:solidFill>
                  <a:srgbClr val="000000"/>
                </a:solidFill>
                <a:ea typeface="ＭＳ Ｐゴシック" charset="0"/>
              </a:rPr>
              <a:t>Games</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M4.3</a:t>
            </a:r>
            <a:r>
              <a:rPr lang="en-US" sz="2800" dirty="0">
                <a:solidFill>
                  <a:schemeClr val="accent1"/>
                </a:solidFill>
                <a:ea typeface="ＭＳ Ｐゴシック" charset="0"/>
              </a:rPr>
              <a:t>	</a:t>
            </a:r>
            <a:r>
              <a:rPr lang="en-US" sz="2800" dirty="0" smtClean="0">
                <a:solidFill>
                  <a:srgbClr val="000000"/>
                </a:solidFill>
                <a:ea typeface="ＭＳ Ｐゴシック" charset="0"/>
              </a:rPr>
              <a:t>The </a:t>
            </a:r>
            <a:r>
              <a:rPr lang="en-US" sz="2800" dirty="0">
                <a:solidFill>
                  <a:srgbClr val="000000"/>
                </a:solidFill>
                <a:ea typeface="ＭＳ Ｐゴシック" charset="0"/>
              </a:rPr>
              <a:t>Minimax Criterion </a:t>
            </a:r>
            <a:endParaRPr lang="en-US" sz="2800" dirty="0" smtClean="0">
              <a:solidFill>
                <a:srgbClr val="000000"/>
              </a:solidFill>
              <a:ea typeface="ＭＳ Ｐゴシック" charset="0"/>
            </a:endParaRP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M4.4	</a:t>
            </a:r>
            <a:r>
              <a:rPr lang="en-US" sz="2800" dirty="0" smtClean="0">
                <a:solidFill>
                  <a:srgbClr val="000000"/>
                </a:solidFill>
                <a:ea typeface="ＭＳ Ｐゴシック" charset="0"/>
              </a:rPr>
              <a:t>Pure </a:t>
            </a:r>
            <a:r>
              <a:rPr lang="en-US" sz="2800" dirty="0">
                <a:solidFill>
                  <a:srgbClr val="000000"/>
                </a:solidFill>
                <a:ea typeface="ＭＳ Ｐゴシック" charset="0"/>
              </a:rPr>
              <a:t>Strategy Games </a:t>
            </a:r>
            <a:endParaRPr lang="en-US" sz="2800" dirty="0" smtClean="0">
              <a:solidFill>
                <a:srgbClr val="000000"/>
              </a:solidFill>
              <a:ea typeface="ＭＳ Ｐゴシック" charset="0"/>
            </a:endParaRP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M4.5</a:t>
            </a:r>
            <a:r>
              <a:rPr lang="en-US" sz="2800" dirty="0">
                <a:solidFill>
                  <a:schemeClr val="accent1"/>
                </a:solidFill>
                <a:ea typeface="ＭＳ Ｐゴシック" charset="0"/>
              </a:rPr>
              <a:t>	</a:t>
            </a:r>
            <a:r>
              <a:rPr lang="en-US" sz="2800" dirty="0" smtClean="0">
                <a:solidFill>
                  <a:srgbClr val="000000"/>
                </a:solidFill>
                <a:ea typeface="ＭＳ Ｐゴシック" charset="0"/>
              </a:rPr>
              <a:t>Mixed </a:t>
            </a:r>
            <a:r>
              <a:rPr lang="en-US" sz="2800" dirty="0">
                <a:solidFill>
                  <a:srgbClr val="000000"/>
                </a:solidFill>
                <a:ea typeface="ＭＳ Ｐゴシック" charset="0"/>
              </a:rPr>
              <a:t>Strategy Games </a:t>
            </a:r>
            <a:endParaRPr lang="en-US" sz="2800" dirty="0" smtClean="0">
              <a:solidFill>
                <a:srgbClr val="000000"/>
              </a:solidFill>
              <a:ea typeface="ＭＳ Ｐゴシック" charset="0"/>
            </a:endParaRP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M4.6</a:t>
            </a:r>
            <a:r>
              <a:rPr lang="en-US" sz="2800" dirty="0">
                <a:solidFill>
                  <a:schemeClr val="accent1"/>
                </a:solidFill>
                <a:ea typeface="ＭＳ Ｐゴシック" charset="0"/>
              </a:rPr>
              <a:t>	</a:t>
            </a:r>
            <a:r>
              <a:rPr lang="en-US" sz="2800" dirty="0" smtClean="0">
                <a:solidFill>
                  <a:srgbClr val="000000"/>
                </a:solidFill>
                <a:ea typeface="ＭＳ Ｐゴシック" charset="0"/>
              </a:rPr>
              <a:t>Dominance</a:t>
            </a: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M4 – </a:t>
            </a:r>
            <a:fld id="{D6EBB7BF-1D87-4014-B357-92E2442C8AE7}"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Game theory is one way to consider the impact of the strategies of others on our strategies and outcomes</a:t>
            </a:r>
          </a:p>
          <a:p>
            <a:pPr lvl="1"/>
            <a:r>
              <a:rPr lang="en-US" sz="2400" smtClean="0">
                <a:latin typeface="Arial" charset="0"/>
                <a:cs typeface="Arial" charset="0"/>
              </a:rPr>
              <a:t>A </a:t>
            </a:r>
            <a:r>
              <a:rPr lang="en-US" sz="2400" i="1" smtClean="0">
                <a:latin typeface="Arial" charset="0"/>
                <a:cs typeface="Arial" charset="0"/>
              </a:rPr>
              <a:t>game</a:t>
            </a:r>
            <a:r>
              <a:rPr lang="en-US" sz="2400" smtClean="0">
                <a:latin typeface="Arial" charset="0"/>
                <a:cs typeface="Arial" charset="0"/>
              </a:rPr>
              <a:t> is a contest involving two or more decision makers, each of whom wants to win</a:t>
            </a:r>
          </a:p>
          <a:p>
            <a:pPr lvl="1"/>
            <a:r>
              <a:rPr lang="en-US" sz="2400" i="1" smtClean="0">
                <a:latin typeface="Arial" charset="0"/>
                <a:cs typeface="Arial" charset="0"/>
              </a:rPr>
              <a:t>Game theory </a:t>
            </a:r>
            <a:r>
              <a:rPr lang="en-US" sz="2400" smtClean="0">
                <a:latin typeface="Arial" charset="0"/>
                <a:cs typeface="Arial" charset="0"/>
              </a:rPr>
              <a:t>is the study of how optimal strategies are formulated in conflict</a:t>
            </a:r>
          </a:p>
          <a:p>
            <a:pPr lvl="1"/>
            <a:r>
              <a:rPr lang="en-US" sz="2400" smtClean="0">
                <a:latin typeface="Arial" charset="0"/>
                <a:cs typeface="Arial" charset="0"/>
              </a:rPr>
              <a:t>Game models classified by </a:t>
            </a:r>
            <a:r>
              <a:rPr lang="en-US" sz="2400" i="1" smtClean="0">
                <a:latin typeface="Arial" charset="0"/>
                <a:cs typeface="Arial" charset="0"/>
              </a:rPr>
              <a:t>number of players</a:t>
            </a:r>
            <a:r>
              <a:rPr lang="en-US" sz="2400" smtClean="0">
                <a:latin typeface="Arial" charset="0"/>
                <a:cs typeface="Arial" charset="0"/>
              </a:rPr>
              <a:t>, </a:t>
            </a:r>
            <a:r>
              <a:rPr lang="en-US" sz="2400" i="1" smtClean="0">
                <a:latin typeface="Arial" charset="0"/>
                <a:cs typeface="Arial" charset="0"/>
              </a:rPr>
              <a:t>sum of all payoffs</a:t>
            </a:r>
            <a:r>
              <a:rPr lang="en-US" sz="2400" smtClean="0">
                <a:latin typeface="Arial" charset="0"/>
                <a:cs typeface="Arial" charset="0"/>
              </a:rPr>
              <a:t>, and </a:t>
            </a:r>
            <a:r>
              <a:rPr lang="en-US" sz="2400" i="1" smtClean="0">
                <a:latin typeface="Arial" charset="0"/>
                <a:cs typeface="Arial" charset="0"/>
              </a:rPr>
              <a:t>number of strategies employed</a:t>
            </a:r>
          </a:p>
          <a:p>
            <a:pPr lvl="1"/>
            <a:r>
              <a:rPr lang="en-US" sz="2400" b="1" smtClean="0">
                <a:latin typeface="Arial" charset="0"/>
                <a:cs typeface="Arial" charset="0"/>
              </a:rPr>
              <a:t>Two-person </a:t>
            </a:r>
            <a:r>
              <a:rPr lang="en-US" sz="2400" smtClean="0">
                <a:latin typeface="Arial" charset="0"/>
                <a:cs typeface="Arial" charset="0"/>
              </a:rPr>
              <a:t>and </a:t>
            </a:r>
            <a:r>
              <a:rPr lang="en-US" sz="2400" b="1" smtClean="0">
                <a:latin typeface="Arial" charset="0"/>
                <a:cs typeface="Arial" charset="0"/>
              </a:rPr>
              <a:t>zero-sum </a:t>
            </a:r>
            <a:r>
              <a:rPr lang="en-US" sz="2400" smtClean="0">
                <a:latin typeface="Arial" charset="0"/>
                <a:cs typeface="Arial" charset="0"/>
              </a:rPr>
              <a:t>games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M4 – </a:t>
            </a:r>
            <a:fld id="{9A279FDE-3630-47C6-A28A-9ADAD1CBBBE7}"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Language of Games</a:t>
            </a:r>
          </a:p>
        </p:txBody>
      </p:sp>
      <p:sp>
        <p:nvSpPr>
          <p:cNvPr id="20482" name="Content Placeholder 2"/>
          <p:cNvSpPr>
            <a:spLocks noGrp="1"/>
          </p:cNvSpPr>
          <p:nvPr>
            <p:ph idx="1"/>
          </p:nvPr>
        </p:nvSpPr>
        <p:spPr>
          <a:xfrm>
            <a:off x="673100" y="1600200"/>
            <a:ext cx="7823200" cy="1524000"/>
          </a:xfrm>
        </p:spPr>
        <p:txBody>
          <a:bodyPr/>
          <a:lstStyle/>
          <a:p>
            <a:r>
              <a:rPr lang="en-US" sz="2800" smtClean="0">
                <a:latin typeface="Arial" charset="0"/>
                <a:cs typeface="Arial" charset="0"/>
              </a:rPr>
              <a:t>Two lighting fixture stores</a:t>
            </a:r>
          </a:p>
          <a:p>
            <a:pPr lvl="1"/>
            <a:r>
              <a:rPr lang="en-US" sz="2400" smtClean="0">
                <a:latin typeface="Arial" charset="0"/>
                <a:cs typeface="Arial" charset="0"/>
              </a:rPr>
              <a:t>A </a:t>
            </a:r>
            <a:r>
              <a:rPr lang="en-US" sz="2400" i="1" smtClean="0">
                <a:latin typeface="Arial" charset="0"/>
                <a:cs typeface="Arial" charset="0"/>
              </a:rPr>
              <a:t>duopoly</a:t>
            </a:r>
          </a:p>
          <a:p>
            <a:pPr lvl="1"/>
            <a:r>
              <a:rPr lang="en-US" sz="2400" smtClean="0">
                <a:latin typeface="Arial" charset="0"/>
                <a:cs typeface="Arial" charset="0"/>
              </a:rPr>
              <a:t>Advertising strategies change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371A6459-6DD1-472E-B176-B4BF9091D4F9}" type="slidenum">
              <a:rPr lang="en-US"/>
              <a:pPr>
                <a:defRPr/>
              </a:pPr>
              <a:t>5</a:t>
            </a:fld>
            <a:endParaRPr lang="en-US"/>
          </a:p>
        </p:txBody>
      </p:sp>
      <p:graphicFrame>
        <p:nvGraphicFramePr>
          <p:cNvPr id="6" name="Table 5"/>
          <p:cNvGraphicFramePr>
            <a:graphicFrameLocks noGrp="1"/>
          </p:cNvGraphicFramePr>
          <p:nvPr/>
        </p:nvGraphicFramePr>
        <p:xfrm>
          <a:off x="889000" y="3771900"/>
          <a:ext cx="7404100" cy="2108200"/>
        </p:xfrm>
        <a:graphic>
          <a:graphicData uri="http://schemas.openxmlformats.org/drawingml/2006/table">
            <a:tbl>
              <a:tblPr firstRow="1" bandRow="1">
                <a:tableStyleId>{69012ECD-51FC-41F1-AA8D-1B2483CD663E}</a:tableStyleId>
              </a:tblPr>
              <a:tblGrid>
                <a:gridCol w="1612900"/>
                <a:gridCol w="1828800"/>
                <a:gridCol w="1676400"/>
                <a:gridCol w="2286000"/>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2">
                  <a:txBody>
                    <a:bodyPr/>
                    <a:lstStyle/>
                    <a:p>
                      <a:pPr algn="ctr"/>
                      <a:r>
                        <a:rPr lang="en-US" sz="1600" dirty="0" smtClean="0">
                          <a:latin typeface="Arial"/>
                          <a:cs typeface="Arial"/>
                        </a:rPr>
                        <a:t>GAME PLAYER </a:t>
                      </a:r>
                      <a:r>
                        <a:rPr lang="en-US" sz="1600" i="1" dirty="0" smtClean="0">
                          <a:latin typeface="Arial"/>
                          <a:cs typeface="Arial"/>
                        </a:rPr>
                        <a:t>Y</a:t>
                      </a:r>
                      <a:r>
                        <a:rPr lang="en-US" sz="1600" dirty="0" smtClean="0">
                          <a:latin typeface="Arial"/>
                          <a:cs typeface="Arial"/>
                        </a:rPr>
                        <a:t>’s STRATEGIES</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baseline="-25000" dirty="0" smtClean="0">
                          <a:latin typeface="Arial"/>
                          <a:cs typeface="Arial"/>
                        </a:rPr>
                        <a:t>1</a:t>
                      </a:r>
                      <a:endParaRPr lang="en-US" sz="1600" baseline="0" dirty="0" smtClean="0">
                        <a:latin typeface="Arial"/>
                        <a:cs typeface="Arial"/>
                      </a:endParaRPr>
                    </a:p>
                    <a:p>
                      <a:pPr algn="ctr"/>
                      <a:r>
                        <a:rPr lang="en-US" sz="1600" baseline="0" dirty="0" smtClean="0">
                          <a:latin typeface="Arial"/>
                          <a:cs typeface="Arial"/>
                        </a:rPr>
                        <a:t>(Use radio)</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Y</a:t>
                      </a:r>
                      <a:r>
                        <a:rPr lang="en-US" sz="1600" i="0" baseline="-25000" dirty="0" smtClean="0">
                          <a:latin typeface="Arial"/>
                          <a:cs typeface="Arial"/>
                        </a:rPr>
                        <a:t>2</a:t>
                      </a:r>
                      <a:endParaRPr lang="en-US" sz="1600" i="0" baseline="0" dirty="0" smtClean="0">
                        <a:latin typeface="Arial"/>
                        <a:cs typeface="Arial"/>
                      </a:endParaRPr>
                    </a:p>
                    <a:p>
                      <a:pPr algn="ctr"/>
                      <a:r>
                        <a:rPr lang="en-US" sz="1600" baseline="0" dirty="0" smtClean="0">
                          <a:latin typeface="Arial"/>
                          <a:cs typeface="Arial"/>
                        </a:rPr>
                        <a:t>(Use newspaper)</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latin typeface="Arial"/>
                          <a:cs typeface="Arial"/>
                        </a:rPr>
                        <a:t>GAME PLAYER </a:t>
                      </a:r>
                      <a:r>
                        <a:rPr lang="en-US" sz="1600" b="1" i="1" dirty="0" smtClean="0">
                          <a:solidFill>
                            <a:schemeClr val="bg1"/>
                          </a:solidFill>
                          <a:latin typeface="Arial"/>
                          <a:cs typeface="Arial"/>
                        </a:rPr>
                        <a:t>X</a:t>
                      </a:r>
                      <a:r>
                        <a:rPr lang="en-US" sz="1600" b="1" dirty="0" smtClean="0">
                          <a:solidFill>
                            <a:schemeClr val="bg1"/>
                          </a:solidFill>
                          <a:latin typeface="Arial"/>
                          <a:cs typeface="Arial"/>
                        </a:rPr>
                        <a:t>’s STRATEGIES</a:t>
                      </a: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1</a:t>
                      </a:r>
                      <a:endParaRPr lang="en-US" sz="1600" baseline="0" dirty="0" smtClean="0">
                        <a:latin typeface="Arial"/>
                        <a:cs typeface="Arial"/>
                      </a:endParaRPr>
                    </a:p>
                    <a:p>
                      <a:pPr algn="ctr"/>
                      <a:r>
                        <a:rPr lang="en-US" sz="1600" baseline="0" dirty="0" smtClean="0">
                          <a:latin typeface="Arial"/>
                          <a:cs typeface="Arial"/>
                        </a:rPr>
                        <a:t>(Use radio)</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nchor="ct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vMerge="1">
                  <a:txBody>
                    <a:bodyPr/>
                    <a:lstStyle/>
                    <a:p>
                      <a:endParaRPr lang="en-US" sz="1600" b="1" dirty="0">
                        <a:solidFill>
                          <a:schemeClr val="bg1"/>
                        </a:solidFill>
                        <a:latin typeface="Arial"/>
                        <a:cs typeface="Arial"/>
                      </a:endParaRPr>
                    </a:p>
                  </a:txBody>
                  <a:tcPr anchor="ctr">
                    <a:solidFill>
                      <a:schemeClr val="accent1"/>
                    </a:solidFill>
                  </a:tcPr>
                </a:tc>
                <a:tc>
                  <a:txBody>
                    <a:bodyPr/>
                    <a:lstStyle/>
                    <a:p>
                      <a:pPr algn="ctr"/>
                      <a:r>
                        <a:rPr lang="en-US" sz="1600" i="1" dirty="0" smtClean="0">
                          <a:latin typeface="Arial"/>
                          <a:cs typeface="Arial"/>
                        </a:rPr>
                        <a:t>X</a:t>
                      </a:r>
                      <a:r>
                        <a:rPr lang="en-US" sz="1600" baseline="-25000" dirty="0" smtClean="0">
                          <a:latin typeface="Arial"/>
                          <a:cs typeface="Arial"/>
                        </a:rPr>
                        <a:t>2</a:t>
                      </a:r>
                      <a:endParaRPr lang="en-US" sz="1600" baseline="0" dirty="0" smtClean="0">
                        <a:latin typeface="Arial"/>
                        <a:cs typeface="Arial"/>
                      </a:endParaRPr>
                    </a:p>
                    <a:p>
                      <a:pPr algn="ctr"/>
                      <a:r>
                        <a:rPr lang="en-US" sz="1600" baseline="0" dirty="0" smtClean="0">
                          <a:latin typeface="Arial"/>
                          <a:cs typeface="Arial"/>
                        </a:rPr>
                        <a:t>(Use newspaper)</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889000" y="3122613"/>
            <a:ext cx="3771900" cy="307975"/>
          </a:xfrm>
          <a:prstGeom prst="rect">
            <a:avLst/>
          </a:prstGeom>
          <a:noFill/>
          <a:ln w="9525">
            <a:noFill/>
            <a:miter lim="800000"/>
            <a:headEnd/>
            <a:tailEnd/>
          </a:ln>
        </p:spPr>
        <p:txBody>
          <a:bodyPr>
            <a:spAutoFit/>
          </a:bodyPr>
          <a:lstStyle/>
          <a:p>
            <a:r>
              <a:rPr lang="en-US" sz="1400"/>
              <a:t>Table M4.1 – Store </a:t>
            </a:r>
            <a:r>
              <a:rPr lang="en-US" sz="1400" i="1"/>
              <a:t>X</a:t>
            </a:r>
            <a:r>
              <a:rPr lang="en-US" sz="1400"/>
              <a:t>’s Payoff Matrix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Language of Games</a:t>
            </a:r>
          </a:p>
        </p:txBody>
      </p:sp>
      <p:sp>
        <p:nvSpPr>
          <p:cNvPr id="21506" name="Content Placeholder 9"/>
          <p:cNvSpPr>
            <a:spLocks noGrp="1"/>
          </p:cNvSpPr>
          <p:nvPr>
            <p:ph idx="1"/>
          </p:nvPr>
        </p:nvSpPr>
        <p:spPr>
          <a:xfrm>
            <a:off x="673100" y="1600200"/>
            <a:ext cx="7823200" cy="838200"/>
          </a:xfrm>
        </p:spPr>
        <p:txBody>
          <a:bodyPr/>
          <a:lstStyle/>
          <a:p>
            <a:r>
              <a:rPr lang="en-US" sz="2400" smtClean="0">
                <a:latin typeface="Arial" charset="0"/>
                <a:cs typeface="Arial" charset="0"/>
              </a:rPr>
              <a:t>Game outcomes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CE680B56-5A5A-4565-97A8-F8F83A424C71}" type="slidenum">
              <a:rPr lang="en-US"/>
              <a:pPr>
                <a:defRPr/>
              </a:pPr>
              <a:t>6</a:t>
            </a:fld>
            <a:endParaRPr lang="en-US"/>
          </a:p>
        </p:txBody>
      </p:sp>
      <p:graphicFrame>
        <p:nvGraphicFramePr>
          <p:cNvPr id="9" name="Table 8"/>
          <p:cNvGraphicFramePr>
            <a:graphicFrameLocks noGrp="1"/>
          </p:cNvGraphicFramePr>
          <p:nvPr/>
        </p:nvGraphicFramePr>
        <p:xfrm>
          <a:off x="749300" y="2501900"/>
          <a:ext cx="7645400" cy="2062163"/>
        </p:xfrm>
        <a:graphic>
          <a:graphicData uri="http://schemas.openxmlformats.org/drawingml/2006/table">
            <a:tbl>
              <a:tblPr firstRow="1" bandRow="1">
                <a:tableStyleId>{69012ECD-51FC-41F1-AA8D-1B2483CD663E}</a:tableStyleId>
              </a:tblPr>
              <a:tblGrid>
                <a:gridCol w="2425700"/>
                <a:gridCol w="2413000"/>
                <a:gridCol w="2806700"/>
              </a:tblGrid>
              <a:tr h="370840">
                <a:tc>
                  <a:txBody>
                    <a:bodyPr/>
                    <a:lstStyle/>
                    <a:p>
                      <a:r>
                        <a:rPr lang="en-US" sz="1600" dirty="0" smtClean="0">
                          <a:latin typeface="Arial"/>
                          <a:cs typeface="Arial"/>
                        </a:rPr>
                        <a:t>STORE </a:t>
                      </a:r>
                      <a:r>
                        <a:rPr lang="en-US" sz="1600" i="1" dirty="0" smtClean="0">
                          <a:latin typeface="Arial"/>
                          <a:cs typeface="Arial"/>
                        </a:rPr>
                        <a:t>X</a:t>
                      </a:r>
                      <a:r>
                        <a:rPr lang="en-US" sz="1600" dirty="0" smtClean="0">
                          <a:latin typeface="Arial"/>
                          <a:cs typeface="Arial"/>
                        </a:rPr>
                        <a:t>’s </a:t>
                      </a:r>
                    </a:p>
                    <a:p>
                      <a:r>
                        <a:rPr lang="en-US" sz="1600" dirty="0" smtClean="0">
                          <a:latin typeface="Arial"/>
                          <a:cs typeface="Arial"/>
                        </a:rPr>
                        <a:t>STRATEGY</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STORE </a:t>
                      </a:r>
                      <a:r>
                        <a:rPr lang="en-US" sz="1600" i="1" dirty="0" smtClean="0">
                          <a:latin typeface="Arial"/>
                          <a:cs typeface="Arial"/>
                        </a:rPr>
                        <a:t>Y’</a:t>
                      </a:r>
                      <a:r>
                        <a:rPr lang="en-US" sz="1600" dirty="0" smtClean="0">
                          <a:latin typeface="Arial"/>
                          <a:cs typeface="Arial"/>
                        </a:rPr>
                        <a:t>s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STRATEGY</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dirty="0" smtClean="0">
                          <a:latin typeface="Arial"/>
                          <a:cs typeface="Arial"/>
                        </a:rPr>
                        <a:t>OUTCOME (% CHANGE </a:t>
                      </a:r>
                    </a:p>
                    <a:p>
                      <a:r>
                        <a:rPr lang="en-US" sz="1600" dirty="0" smtClean="0">
                          <a:latin typeface="Arial"/>
                          <a:cs typeface="Arial"/>
                        </a:rPr>
                        <a:t>IN MARKET SHARE)</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i="1" dirty="0" smtClean="0">
                          <a:latin typeface="Arial"/>
                          <a:cs typeface="Arial"/>
                        </a:rPr>
                        <a:t>X</a:t>
                      </a:r>
                      <a:r>
                        <a:rPr lang="en-US" sz="1600" baseline="-25000" dirty="0" smtClean="0">
                          <a:latin typeface="Arial"/>
                          <a:cs typeface="Arial"/>
                        </a:rPr>
                        <a:t>1</a:t>
                      </a:r>
                      <a:r>
                        <a:rPr lang="en-US" sz="1600" baseline="0" dirty="0" smtClean="0">
                          <a:latin typeface="Arial"/>
                          <a:cs typeface="Arial"/>
                        </a:rPr>
                        <a:t> (use radio)</a:t>
                      </a:r>
                      <a:endParaRPr lang="en-US" sz="1600" baseline="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600" i="1" dirty="0" smtClean="0">
                          <a:latin typeface="Arial"/>
                          <a:cs typeface="Arial"/>
                        </a:rPr>
                        <a:t>Y</a:t>
                      </a:r>
                      <a:r>
                        <a:rPr lang="en-US" sz="1600" baseline="-25000" dirty="0" smtClean="0">
                          <a:latin typeface="Arial"/>
                          <a:cs typeface="Arial"/>
                        </a:rPr>
                        <a:t>1</a:t>
                      </a:r>
                      <a:r>
                        <a:rPr lang="en-US" sz="1600" baseline="0" dirty="0" smtClean="0">
                          <a:latin typeface="Arial"/>
                          <a:cs typeface="Arial"/>
                        </a:rPr>
                        <a:t> (use radio)</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600" i="1" dirty="0" smtClean="0">
                          <a:latin typeface="Arial"/>
                          <a:cs typeface="Arial"/>
                        </a:rPr>
                        <a:t>X</a:t>
                      </a:r>
                      <a:r>
                        <a:rPr lang="en-US" sz="1600" dirty="0" smtClean="0">
                          <a:latin typeface="Arial"/>
                          <a:cs typeface="Arial"/>
                        </a:rPr>
                        <a:t> wins 3 and </a:t>
                      </a:r>
                      <a:r>
                        <a:rPr lang="en-US" sz="1600" i="1" dirty="0" smtClean="0">
                          <a:latin typeface="Arial"/>
                          <a:cs typeface="Arial"/>
                        </a:rPr>
                        <a:t>Y</a:t>
                      </a:r>
                      <a:r>
                        <a:rPr lang="en-US" sz="1600" dirty="0" smtClean="0">
                          <a:latin typeface="Arial"/>
                          <a:cs typeface="Arial"/>
                        </a:rPr>
                        <a:t> loses 3</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i="1" dirty="0" smtClean="0">
                          <a:latin typeface="Arial"/>
                          <a:cs typeface="Arial"/>
                        </a:rPr>
                        <a:t>X</a:t>
                      </a:r>
                      <a:r>
                        <a:rPr lang="en-US" sz="1600" baseline="-25000" dirty="0" smtClean="0">
                          <a:latin typeface="Arial"/>
                          <a:cs typeface="Arial"/>
                        </a:rPr>
                        <a:t>1</a:t>
                      </a:r>
                      <a:r>
                        <a:rPr lang="en-US" sz="1600" baseline="0" dirty="0" smtClean="0">
                          <a:latin typeface="Arial"/>
                          <a:cs typeface="Arial"/>
                        </a:rPr>
                        <a:t> (use radio)</a:t>
                      </a:r>
                      <a:endParaRPr lang="en-US" sz="1600" baseline="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i="1" dirty="0" smtClean="0">
                          <a:latin typeface="Arial"/>
                          <a:cs typeface="Arial"/>
                        </a:rPr>
                        <a:t>Y</a:t>
                      </a:r>
                      <a:r>
                        <a:rPr lang="en-US" sz="1600" baseline="-25000" dirty="0" smtClean="0">
                          <a:latin typeface="Arial"/>
                          <a:cs typeface="Arial"/>
                        </a:rPr>
                        <a:t>2</a:t>
                      </a:r>
                      <a:r>
                        <a:rPr lang="en-US" sz="1600" baseline="0" dirty="0" smtClean="0">
                          <a:latin typeface="Arial"/>
                          <a:cs typeface="Arial"/>
                        </a:rPr>
                        <a:t> (use newspaper)</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i="1" dirty="0" smtClean="0">
                          <a:latin typeface="Arial"/>
                          <a:cs typeface="Arial"/>
                        </a:rPr>
                        <a:t>X</a:t>
                      </a:r>
                      <a:r>
                        <a:rPr lang="en-US" sz="1600" dirty="0" smtClean="0">
                          <a:latin typeface="Arial"/>
                          <a:cs typeface="Arial"/>
                        </a:rPr>
                        <a:t> wins 5 and </a:t>
                      </a:r>
                      <a:r>
                        <a:rPr lang="en-US" sz="1600" i="1" dirty="0" smtClean="0">
                          <a:latin typeface="Arial"/>
                          <a:cs typeface="Arial"/>
                        </a:rPr>
                        <a:t>Y</a:t>
                      </a:r>
                      <a:r>
                        <a:rPr lang="en-US" sz="1600" dirty="0" smtClean="0">
                          <a:latin typeface="Arial"/>
                          <a:cs typeface="Arial"/>
                        </a:rPr>
                        <a:t> loses 5</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i="1" dirty="0" smtClean="0">
                          <a:latin typeface="Arial"/>
                          <a:cs typeface="Arial"/>
                        </a:rPr>
                        <a:t>X</a:t>
                      </a:r>
                      <a:r>
                        <a:rPr lang="en-US" sz="1600" baseline="-25000" dirty="0" smtClean="0">
                          <a:latin typeface="Arial"/>
                          <a:cs typeface="Arial"/>
                        </a:rPr>
                        <a:t>2</a:t>
                      </a:r>
                      <a:r>
                        <a:rPr lang="en-US" sz="1600" baseline="0" dirty="0" smtClean="0">
                          <a:latin typeface="Arial"/>
                          <a:cs typeface="Arial"/>
                        </a:rPr>
                        <a:t> (use newspaper)</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i="1" dirty="0" smtClean="0">
                          <a:latin typeface="Arial"/>
                          <a:cs typeface="Arial"/>
                        </a:rPr>
                        <a:t>Y</a:t>
                      </a:r>
                      <a:r>
                        <a:rPr lang="en-US" sz="1600" baseline="-25000" dirty="0" smtClean="0">
                          <a:latin typeface="Arial"/>
                          <a:cs typeface="Arial"/>
                        </a:rPr>
                        <a:t>1</a:t>
                      </a:r>
                      <a:r>
                        <a:rPr lang="en-US" sz="1600" baseline="0" dirty="0" smtClean="0">
                          <a:latin typeface="Arial"/>
                          <a:cs typeface="Arial"/>
                        </a:rPr>
                        <a:t> (use radio)</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i="1" dirty="0" smtClean="0">
                          <a:latin typeface="Arial"/>
                          <a:cs typeface="Arial"/>
                        </a:rPr>
                        <a:t>X</a:t>
                      </a:r>
                      <a:r>
                        <a:rPr lang="en-US" sz="1600" dirty="0" smtClean="0">
                          <a:latin typeface="Arial"/>
                          <a:cs typeface="Arial"/>
                        </a:rPr>
                        <a:t> wins 1 and </a:t>
                      </a:r>
                      <a:r>
                        <a:rPr lang="en-US" sz="1600" i="1" dirty="0" smtClean="0">
                          <a:latin typeface="Arial"/>
                          <a:cs typeface="Arial"/>
                        </a:rPr>
                        <a:t>Y</a:t>
                      </a:r>
                      <a:r>
                        <a:rPr lang="en-US" sz="1600" dirty="0" smtClean="0">
                          <a:latin typeface="Arial"/>
                          <a:cs typeface="Arial"/>
                        </a:rPr>
                        <a:t> loses 1</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i="1" dirty="0" smtClean="0">
                          <a:latin typeface="Arial"/>
                          <a:cs typeface="Arial"/>
                        </a:rPr>
                        <a:t>X</a:t>
                      </a:r>
                      <a:r>
                        <a:rPr lang="en-US" sz="1600" baseline="-25000" dirty="0" smtClean="0">
                          <a:latin typeface="Arial"/>
                          <a:cs typeface="Arial"/>
                        </a:rPr>
                        <a:t>2</a:t>
                      </a:r>
                      <a:r>
                        <a:rPr lang="en-US" sz="1600" baseline="0" dirty="0" smtClean="0">
                          <a:latin typeface="Arial"/>
                          <a:cs typeface="Arial"/>
                        </a:rPr>
                        <a:t> (use newspaper)</a:t>
                      </a:r>
                      <a:endParaRPr lang="en-US" sz="1600" baseline="-250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i="1" dirty="0" smtClean="0">
                          <a:latin typeface="Arial"/>
                          <a:cs typeface="Arial"/>
                        </a:rPr>
                        <a:t>Y</a:t>
                      </a:r>
                      <a:r>
                        <a:rPr lang="en-US" sz="1600" baseline="-25000" dirty="0" smtClean="0">
                          <a:latin typeface="Arial"/>
                          <a:cs typeface="Arial"/>
                        </a:rPr>
                        <a:t>2</a:t>
                      </a:r>
                      <a:r>
                        <a:rPr lang="en-US" sz="1600" baseline="0" dirty="0" smtClean="0">
                          <a:latin typeface="Arial"/>
                          <a:cs typeface="Arial"/>
                        </a:rPr>
                        <a:t> (use newspaper)</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i="1" dirty="0" smtClean="0">
                          <a:latin typeface="Arial"/>
                          <a:cs typeface="Arial"/>
                        </a:rPr>
                        <a:t>X</a:t>
                      </a:r>
                      <a:r>
                        <a:rPr lang="en-US" sz="1600" dirty="0" smtClean="0">
                          <a:latin typeface="Arial"/>
                          <a:cs typeface="Arial"/>
                        </a:rPr>
                        <a:t> loses 2 and </a:t>
                      </a:r>
                      <a:r>
                        <a:rPr lang="en-US" sz="1600" i="1" dirty="0" smtClean="0">
                          <a:latin typeface="Arial"/>
                          <a:cs typeface="Arial"/>
                        </a:rPr>
                        <a:t>Y</a:t>
                      </a:r>
                      <a:r>
                        <a:rPr lang="en-US" sz="1600" dirty="0" smtClean="0">
                          <a:latin typeface="Arial"/>
                          <a:cs typeface="Arial"/>
                        </a:rPr>
                        <a:t> wins 2</a:t>
                      </a: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The Minimax Criterion </a:t>
            </a:r>
          </a:p>
        </p:txBody>
      </p:sp>
      <p:sp>
        <p:nvSpPr>
          <p:cNvPr id="22530" name="Content Placeholder 2"/>
          <p:cNvSpPr>
            <a:spLocks noGrp="1"/>
          </p:cNvSpPr>
          <p:nvPr>
            <p:ph idx="1"/>
          </p:nvPr>
        </p:nvSpPr>
        <p:spPr/>
        <p:txBody>
          <a:bodyPr/>
          <a:lstStyle/>
          <a:p>
            <a:r>
              <a:rPr lang="en-US" sz="2800" smtClean="0">
                <a:latin typeface="Arial" charset="0"/>
                <a:cs typeface="Arial" charset="0"/>
              </a:rPr>
              <a:t>In a zero-sum game, each person should choose the strategy that minimizes the maximum loss, called the </a:t>
            </a:r>
            <a:r>
              <a:rPr lang="en-US" sz="2800" b="1" smtClean="0">
                <a:latin typeface="Arial" charset="0"/>
                <a:cs typeface="Arial" charset="0"/>
              </a:rPr>
              <a:t>minimax criterion</a:t>
            </a:r>
            <a:endParaRPr lang="en-US" sz="2800" smtClean="0">
              <a:latin typeface="Arial" charset="0"/>
              <a:cs typeface="Arial" charset="0"/>
            </a:endParaRPr>
          </a:p>
          <a:p>
            <a:pPr lvl="1"/>
            <a:r>
              <a:rPr lang="en-US" sz="2400" smtClean="0">
                <a:latin typeface="Arial" charset="0"/>
                <a:cs typeface="Arial" charset="0"/>
              </a:rPr>
              <a:t>Player </a:t>
            </a:r>
            <a:r>
              <a:rPr lang="en-US" sz="2400" i="1" smtClean="0">
                <a:latin typeface="Arial" charset="0"/>
                <a:cs typeface="Arial" charset="0"/>
              </a:rPr>
              <a:t>Y</a:t>
            </a:r>
            <a:r>
              <a:rPr lang="en-US" sz="2400" smtClean="0">
                <a:latin typeface="Arial" charset="0"/>
                <a:cs typeface="Arial" charset="0"/>
              </a:rPr>
              <a:t> should select strategy </a:t>
            </a:r>
            <a:r>
              <a:rPr lang="en-US" sz="2400" i="1" smtClean="0">
                <a:latin typeface="Arial" charset="0"/>
                <a:cs typeface="Arial" charset="0"/>
              </a:rPr>
              <a:t>Y</a:t>
            </a:r>
            <a:r>
              <a:rPr lang="en-US" sz="2400" baseline="-25000" smtClean="0">
                <a:latin typeface="Arial" charset="0"/>
                <a:cs typeface="Arial" charset="0"/>
              </a:rPr>
              <a:t>1</a:t>
            </a:r>
            <a:r>
              <a:rPr lang="en-US" sz="2400" smtClean="0">
                <a:latin typeface="Arial" charset="0"/>
                <a:cs typeface="Arial" charset="0"/>
              </a:rPr>
              <a:t>, which results in a maximum loss of 3 (the minimum of the maximum possible losses)</a:t>
            </a:r>
          </a:p>
          <a:p>
            <a:pPr lvl="1"/>
            <a:r>
              <a:rPr lang="en-US" sz="2400" smtClean="0">
                <a:latin typeface="Arial" charset="0"/>
                <a:cs typeface="Arial" charset="0"/>
              </a:rPr>
              <a:t>This is called the </a:t>
            </a:r>
            <a:r>
              <a:rPr lang="en-US" sz="2400" i="1" smtClean="0">
                <a:latin typeface="Arial" charset="0"/>
                <a:cs typeface="Arial" charset="0"/>
              </a:rPr>
              <a:t>upper value of the game</a:t>
            </a:r>
            <a:endParaRPr lang="en-US" sz="2400" smtClean="0">
              <a:latin typeface="Arial" charset="0"/>
              <a:cs typeface="Arial" charset="0"/>
            </a:endParaRPr>
          </a:p>
          <a:p>
            <a:pPr lvl="1"/>
            <a:r>
              <a:rPr lang="en-US" sz="2400" smtClean="0">
                <a:latin typeface="Arial" charset="0"/>
                <a:cs typeface="Arial" charset="0"/>
              </a:rPr>
              <a:t>Player </a:t>
            </a:r>
            <a:r>
              <a:rPr lang="en-US" sz="2400" i="1" smtClean="0">
                <a:latin typeface="Arial" charset="0"/>
                <a:cs typeface="Arial" charset="0"/>
              </a:rPr>
              <a:t>X</a:t>
            </a:r>
            <a:r>
              <a:rPr lang="en-US" sz="2400" smtClean="0">
                <a:latin typeface="Arial" charset="0"/>
                <a:cs typeface="Arial" charset="0"/>
              </a:rPr>
              <a:t> should select strategy </a:t>
            </a:r>
            <a:r>
              <a:rPr lang="en-US" sz="2400" i="1" smtClean="0">
                <a:latin typeface="Arial" charset="0"/>
                <a:cs typeface="Arial" charset="0"/>
              </a:rPr>
              <a:t>X</a:t>
            </a:r>
            <a:r>
              <a:rPr lang="en-US" sz="2400" baseline="-25000" smtClean="0">
                <a:latin typeface="Arial" charset="0"/>
                <a:cs typeface="Arial" charset="0"/>
              </a:rPr>
              <a:t>1</a:t>
            </a:r>
            <a:r>
              <a:rPr lang="en-US" sz="2400" smtClean="0">
                <a:latin typeface="Arial" charset="0"/>
                <a:cs typeface="Arial" charset="0"/>
              </a:rPr>
              <a:t>, which results in a maximum payoff of 3 </a:t>
            </a:r>
          </a:p>
          <a:p>
            <a:pPr lvl="1"/>
            <a:r>
              <a:rPr lang="en-US" sz="2400" smtClean="0">
                <a:latin typeface="Arial" charset="0"/>
                <a:cs typeface="Arial" charset="0"/>
              </a:rPr>
              <a:t>This is called the </a:t>
            </a:r>
            <a:r>
              <a:rPr lang="en-US" sz="2400" i="1" smtClean="0">
                <a:latin typeface="Arial" charset="0"/>
                <a:cs typeface="Arial" charset="0"/>
              </a:rPr>
              <a:t>lower value of the game</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3CD3F60C-CCAC-48B9-81A6-E7782F3795FE}"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The Minimax Criterion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D68D7229-3978-4CE8-8148-01A974D492BE}" type="slidenum">
              <a:rPr lang="en-US"/>
              <a:pPr>
                <a:defRPr/>
              </a:pPr>
              <a:t>8</a:t>
            </a:fld>
            <a:endParaRPr lang="en-US"/>
          </a:p>
        </p:txBody>
      </p:sp>
      <p:sp>
        <p:nvSpPr>
          <p:cNvPr id="8" name="TextBox 7"/>
          <p:cNvSpPr txBox="1">
            <a:spLocks noChangeArrowheads="1"/>
          </p:cNvSpPr>
          <p:nvPr/>
        </p:nvSpPr>
        <p:spPr bwMode="auto">
          <a:xfrm>
            <a:off x="927100" y="1712913"/>
            <a:ext cx="3771900" cy="307975"/>
          </a:xfrm>
          <a:prstGeom prst="rect">
            <a:avLst/>
          </a:prstGeom>
          <a:noFill/>
          <a:ln w="9525">
            <a:noFill/>
            <a:miter lim="800000"/>
            <a:headEnd/>
            <a:tailEnd/>
          </a:ln>
        </p:spPr>
        <p:txBody>
          <a:bodyPr>
            <a:spAutoFit/>
          </a:bodyPr>
          <a:lstStyle/>
          <a:p>
            <a:r>
              <a:rPr lang="en-US" sz="1400"/>
              <a:t>Table M4.2 – Minimax Solution </a:t>
            </a:r>
          </a:p>
        </p:txBody>
      </p:sp>
      <p:graphicFrame>
        <p:nvGraphicFramePr>
          <p:cNvPr id="9" name="Table 8"/>
          <p:cNvGraphicFramePr>
            <a:graphicFrameLocks noGrp="1"/>
          </p:cNvGraphicFramePr>
          <p:nvPr/>
        </p:nvGraphicFramePr>
        <p:xfrm>
          <a:off x="1352550" y="2565400"/>
          <a:ext cx="6692900" cy="2403475"/>
        </p:xfrm>
        <a:graphic>
          <a:graphicData uri="http://schemas.openxmlformats.org/drawingml/2006/table">
            <a:tbl>
              <a:tblPr firstRow="1" bandRow="1">
                <a:tableStyleId>{2D5ABB26-0587-4C30-8999-92F81FD0307C}</a:tableStyleId>
              </a:tblPr>
              <a:tblGrid>
                <a:gridCol w="1524000"/>
                <a:gridCol w="850900"/>
                <a:gridCol w="876300"/>
                <a:gridCol w="3441700"/>
              </a:tblGrid>
              <a:tr h="370840">
                <a:tc gridSpan="4">
                  <a:txBody>
                    <a:bodyPr/>
                    <a:lstStyle/>
                    <a:p>
                      <a:r>
                        <a:rPr lang="en-US" dirty="0" smtClean="0">
                          <a:latin typeface="Arial"/>
                          <a:cs typeface="Arial"/>
                        </a:rPr>
                        <a:t>	SADDLE POINT</a:t>
                      </a:r>
                      <a:endParaRPr lang="en-US" dirty="0">
                        <a:latin typeface="Arial"/>
                        <a:cs typeface="Arial"/>
                      </a:endParaRPr>
                    </a:p>
                  </a:txBody>
                  <a:tcP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endParaRPr lang="en-US" dirty="0">
                        <a:latin typeface="Arial"/>
                        <a:cs typeface="Arial"/>
                      </a:endParaRPr>
                    </a:p>
                  </a:txBody>
                  <a:tcP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endParaRPr lang="en-US" dirty="0">
                        <a:latin typeface="Arial"/>
                        <a:cs typeface="Arial"/>
                      </a:endParaRPr>
                    </a:p>
                  </a:txBody>
                  <a:tcP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endParaRPr lang="en-US" dirty="0">
                        <a:latin typeface="Arial"/>
                        <a:cs typeface="Arial"/>
                      </a:endParaRPr>
                    </a:p>
                  </a:txBody>
                  <a:tcP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370840">
                <a:tc>
                  <a:txBody>
                    <a:bodyPr/>
                    <a:lstStyle/>
                    <a:p>
                      <a:endParaRPr lang="en-US" dirty="0">
                        <a:latin typeface="Arial"/>
                        <a:cs typeface="Arial"/>
                      </a:endParaRPr>
                    </a:p>
                  </a:txBody>
                  <a:tcPr marT="93600" marB="140400">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1</a:t>
                      </a:r>
                      <a:endParaRPr lang="en-US" dirty="0">
                        <a:latin typeface="Arial"/>
                        <a:cs typeface="Arial"/>
                      </a:endParaRPr>
                    </a:p>
                  </a:txBody>
                  <a:tcPr marT="93600" marB="140400">
                    <a:lnT w="19050" cap="flat" cmpd="sng" algn="ctr">
                      <a:solidFill>
                        <a:scrgbClr r="0" g="0" b="0"/>
                      </a:solidFill>
                      <a:prstDash val="solid"/>
                      <a:round/>
                      <a:headEnd type="none" w="med" len="med"/>
                      <a:tailEnd type="none" w="med" len="med"/>
                    </a:lnT>
                  </a:tcPr>
                </a:tc>
                <a:tc>
                  <a:txBody>
                    <a:bodyPr/>
                    <a:lstStyle/>
                    <a:p>
                      <a:pPr algn="ctr"/>
                      <a:r>
                        <a:rPr lang="en-US" i="1" dirty="0" smtClean="0">
                          <a:latin typeface="Arial"/>
                          <a:cs typeface="Arial"/>
                        </a:rPr>
                        <a:t>Y</a:t>
                      </a:r>
                      <a:r>
                        <a:rPr lang="en-US" baseline="-25000" dirty="0" smtClean="0">
                          <a:latin typeface="Arial"/>
                          <a:cs typeface="Arial"/>
                        </a:rPr>
                        <a:t>2</a:t>
                      </a:r>
                      <a:endParaRPr lang="en-US" dirty="0">
                        <a:latin typeface="Arial"/>
                        <a:cs typeface="Arial"/>
                      </a:endParaRPr>
                    </a:p>
                  </a:txBody>
                  <a:tcPr marT="93600" marB="140400">
                    <a:lnT w="19050" cap="flat" cmpd="sng" algn="ctr">
                      <a:solidFill>
                        <a:scrgbClr r="0" g="0" b="0"/>
                      </a:solidFill>
                      <a:prstDash val="solid"/>
                      <a:round/>
                      <a:headEnd type="none" w="med" len="med"/>
                      <a:tailEnd type="none" w="med" len="med"/>
                    </a:lnT>
                  </a:tcPr>
                </a:tc>
                <a:tc>
                  <a:txBody>
                    <a:bodyPr/>
                    <a:lstStyle/>
                    <a:p>
                      <a:r>
                        <a:rPr lang="en-US" dirty="0" smtClean="0">
                          <a:latin typeface="Arial"/>
                          <a:cs typeface="Arial"/>
                        </a:rPr>
                        <a:t>Minimum</a:t>
                      </a:r>
                      <a:endParaRPr lang="en-US" dirty="0">
                        <a:latin typeface="Arial"/>
                        <a:cs typeface="Arial"/>
                      </a:endParaRPr>
                    </a:p>
                  </a:txBody>
                  <a:tcPr marT="93600" marB="140400">
                    <a:lnT w="19050" cap="flat" cmpd="sng" algn="ctr">
                      <a:solidFill>
                        <a:scrgbClr r="0" g="0" b="0"/>
                      </a:solidFill>
                      <a:prstDash val="solid"/>
                      <a:round/>
                      <a:headEnd type="none" w="med" len="med"/>
                      <a:tailEnd type="none" w="med" len="med"/>
                    </a:lnT>
                  </a:tcPr>
                </a:tc>
              </a:tr>
              <a:tr h="370840">
                <a:tc>
                  <a:txBody>
                    <a:bodyPr/>
                    <a:lstStyle/>
                    <a:p>
                      <a:r>
                        <a:rPr lang="en-US" i="1" dirty="0" smtClean="0">
                          <a:latin typeface="Arial"/>
                          <a:cs typeface="Arial"/>
                        </a:rPr>
                        <a:t>X</a:t>
                      </a:r>
                      <a:r>
                        <a:rPr lang="en-US" baseline="-25000" dirty="0" smtClean="0">
                          <a:latin typeface="Arial"/>
                          <a:cs typeface="Arial"/>
                        </a:rPr>
                        <a:t>1</a:t>
                      </a:r>
                      <a:endParaRPr lang="en-US" dirty="0">
                        <a:latin typeface="Arial"/>
                        <a:cs typeface="Arial"/>
                      </a:endParaRPr>
                    </a:p>
                  </a:txBody>
                  <a:tcPr marT="93600" marB="140400"/>
                </a:tc>
                <a:tc>
                  <a:txBody>
                    <a:bodyPr/>
                    <a:lstStyle/>
                    <a:p>
                      <a:pPr algn="ctr"/>
                      <a:r>
                        <a:rPr lang="en-US" dirty="0" smtClean="0">
                          <a:latin typeface="Arial"/>
                          <a:cs typeface="Arial"/>
                        </a:rPr>
                        <a:t>3</a:t>
                      </a:r>
                      <a:endParaRPr lang="en-US" dirty="0">
                        <a:latin typeface="Arial"/>
                        <a:cs typeface="Arial"/>
                      </a:endParaRPr>
                    </a:p>
                  </a:txBody>
                  <a:tcPr marT="93600" marB="140400"/>
                </a:tc>
                <a:tc>
                  <a:txBody>
                    <a:bodyPr/>
                    <a:lstStyle/>
                    <a:p>
                      <a:pPr algn="ctr"/>
                      <a:r>
                        <a:rPr lang="en-US" dirty="0" smtClean="0">
                          <a:latin typeface="Arial"/>
                          <a:cs typeface="Arial"/>
                        </a:rPr>
                        <a:t>5</a:t>
                      </a:r>
                      <a:endParaRPr lang="en-US" dirty="0">
                        <a:latin typeface="Arial"/>
                        <a:cs typeface="Arial"/>
                      </a:endParaRPr>
                    </a:p>
                  </a:txBody>
                  <a:tcPr marT="93600" marB="140400"/>
                </a:tc>
                <a:tc>
                  <a:txBody>
                    <a:bodyPr/>
                    <a:lstStyle/>
                    <a:p>
                      <a:r>
                        <a:rPr lang="en-US" dirty="0" smtClean="0">
                          <a:latin typeface="Arial"/>
                          <a:cs typeface="Arial"/>
                        </a:rPr>
                        <a:t>	3</a:t>
                      </a:r>
                      <a:endParaRPr lang="en-US" dirty="0">
                        <a:latin typeface="Arial"/>
                        <a:cs typeface="Arial"/>
                      </a:endParaRPr>
                    </a:p>
                  </a:txBody>
                  <a:tcPr marT="93600" marB="140400"/>
                </a:tc>
              </a:tr>
              <a:tr h="370840">
                <a:tc>
                  <a:txBody>
                    <a:bodyPr/>
                    <a:lstStyle/>
                    <a:p>
                      <a:r>
                        <a:rPr lang="en-US" i="1" dirty="0" smtClean="0">
                          <a:latin typeface="Arial"/>
                          <a:cs typeface="Arial"/>
                        </a:rPr>
                        <a:t>X</a:t>
                      </a:r>
                      <a:r>
                        <a:rPr lang="en-US" baseline="-25000" dirty="0" smtClean="0">
                          <a:latin typeface="Arial"/>
                          <a:cs typeface="Arial"/>
                        </a:rPr>
                        <a:t>2</a:t>
                      </a:r>
                      <a:endParaRPr lang="en-US" dirty="0">
                        <a:latin typeface="Arial"/>
                        <a:cs typeface="Arial"/>
                      </a:endParaRPr>
                    </a:p>
                  </a:txBody>
                  <a:tcPr marT="93600" marB="140400"/>
                </a:tc>
                <a:tc>
                  <a:txBody>
                    <a:bodyPr/>
                    <a:lstStyle/>
                    <a:p>
                      <a:pPr algn="ctr"/>
                      <a:r>
                        <a:rPr lang="en-US" dirty="0" smtClean="0">
                          <a:latin typeface="Arial"/>
                          <a:cs typeface="Arial"/>
                        </a:rPr>
                        <a:t>1</a:t>
                      </a:r>
                      <a:endParaRPr lang="en-US" dirty="0">
                        <a:latin typeface="Arial"/>
                        <a:cs typeface="Arial"/>
                      </a:endParaRPr>
                    </a:p>
                  </a:txBody>
                  <a:tcPr marT="93600" marB="140400"/>
                </a:tc>
                <a:tc>
                  <a:txBody>
                    <a:bodyPr/>
                    <a:lstStyle/>
                    <a:p>
                      <a:pPr algn="ctr"/>
                      <a:r>
                        <a:rPr lang="en-US" dirty="0" smtClean="0">
                          <a:latin typeface="Arial"/>
                          <a:cs typeface="Arial"/>
                        </a:rPr>
                        <a:t>–2</a:t>
                      </a:r>
                      <a:endParaRPr lang="en-US" dirty="0">
                        <a:latin typeface="Arial"/>
                        <a:cs typeface="Arial"/>
                      </a:endParaRPr>
                    </a:p>
                  </a:txBody>
                  <a:tcPr marT="93600" marB="140400"/>
                </a:tc>
                <a:tc>
                  <a:txBody>
                    <a:bodyPr/>
                    <a:lstStyle/>
                    <a:p>
                      <a:r>
                        <a:rPr lang="en-US" dirty="0" smtClean="0">
                          <a:latin typeface="Arial"/>
                          <a:cs typeface="Arial"/>
                        </a:rPr>
                        <a:t>	–2</a:t>
                      </a:r>
                      <a:endParaRPr lang="en-US" dirty="0">
                        <a:latin typeface="Arial"/>
                        <a:cs typeface="Arial"/>
                      </a:endParaRPr>
                    </a:p>
                  </a:txBody>
                  <a:tcPr marT="93600" marB="140400"/>
                </a:tc>
              </a:tr>
              <a:tr h="370840">
                <a:tc>
                  <a:txBody>
                    <a:bodyPr/>
                    <a:lstStyle/>
                    <a:p>
                      <a:pPr>
                        <a:spcAft>
                          <a:spcPts val="0"/>
                        </a:spcAft>
                      </a:pPr>
                      <a:r>
                        <a:rPr lang="en-US" dirty="0" smtClean="0">
                          <a:latin typeface="Arial"/>
                          <a:cs typeface="Arial"/>
                        </a:rPr>
                        <a:t>Maximum</a:t>
                      </a:r>
                      <a:endParaRPr lang="en-US" dirty="0">
                        <a:latin typeface="Arial"/>
                        <a:cs typeface="Arial"/>
                      </a:endParaRPr>
                    </a:p>
                  </a:txBody>
                  <a:tcPr marT="93600" marB="140400">
                    <a:lnB w="19050" cap="flat" cmpd="sng" algn="ctr">
                      <a:solidFill>
                        <a:scrgbClr r="0" g="0" b="0"/>
                      </a:solidFill>
                      <a:prstDash val="solid"/>
                      <a:round/>
                      <a:headEnd type="none" w="med" len="med"/>
                      <a:tailEnd type="none" w="med" len="med"/>
                    </a:lnB>
                  </a:tcPr>
                </a:tc>
                <a:tc>
                  <a:txBody>
                    <a:bodyPr/>
                    <a:lstStyle/>
                    <a:p>
                      <a:pPr algn="ctr">
                        <a:spcAft>
                          <a:spcPts val="0"/>
                        </a:spcAft>
                      </a:pPr>
                      <a:r>
                        <a:rPr lang="en-US" dirty="0" smtClean="0">
                          <a:latin typeface="Arial"/>
                          <a:cs typeface="Arial"/>
                        </a:rPr>
                        <a:t>3</a:t>
                      </a:r>
                      <a:endParaRPr lang="en-US" dirty="0">
                        <a:latin typeface="Arial"/>
                        <a:cs typeface="Arial"/>
                      </a:endParaRPr>
                    </a:p>
                  </a:txBody>
                  <a:tcPr marT="93600" marB="140400">
                    <a:lnB w="19050" cap="flat" cmpd="sng" algn="ctr">
                      <a:solidFill>
                        <a:scrgbClr r="0" g="0" b="0"/>
                      </a:solidFill>
                      <a:prstDash val="solid"/>
                      <a:round/>
                      <a:headEnd type="none" w="med" len="med"/>
                      <a:tailEnd type="none" w="med" len="med"/>
                    </a:lnB>
                  </a:tcPr>
                </a:tc>
                <a:tc>
                  <a:txBody>
                    <a:bodyPr/>
                    <a:lstStyle/>
                    <a:p>
                      <a:pPr algn="ctr">
                        <a:spcAft>
                          <a:spcPts val="0"/>
                        </a:spcAft>
                      </a:pPr>
                      <a:r>
                        <a:rPr lang="en-US" dirty="0" smtClean="0">
                          <a:latin typeface="Arial"/>
                          <a:cs typeface="Arial"/>
                        </a:rPr>
                        <a:t>5</a:t>
                      </a:r>
                      <a:endParaRPr lang="en-US" dirty="0">
                        <a:latin typeface="Arial"/>
                        <a:cs typeface="Arial"/>
                      </a:endParaRPr>
                    </a:p>
                  </a:txBody>
                  <a:tcPr marT="93600" marB="140400">
                    <a:lnB w="19050" cap="flat" cmpd="sng" algn="ctr">
                      <a:solidFill>
                        <a:scrgbClr r="0" g="0" b="0"/>
                      </a:solidFill>
                      <a:prstDash val="solid"/>
                      <a:round/>
                      <a:headEnd type="none" w="med" len="med"/>
                      <a:tailEnd type="none" w="med" len="med"/>
                    </a:lnB>
                  </a:tcPr>
                </a:tc>
                <a:tc>
                  <a:txBody>
                    <a:bodyPr/>
                    <a:lstStyle/>
                    <a:p>
                      <a:pPr>
                        <a:spcAft>
                          <a:spcPts val="600"/>
                        </a:spcAft>
                      </a:pPr>
                      <a:endParaRPr lang="en-US" dirty="0">
                        <a:latin typeface="Arial"/>
                        <a:cs typeface="Arial"/>
                      </a:endParaRPr>
                    </a:p>
                  </a:txBody>
                  <a:tcPr marT="93600" marB="140400">
                    <a:lnB w="19050" cap="flat" cmpd="sng" algn="ctr">
                      <a:solidFill>
                        <a:scrgbClr r="0" g="0" b="0"/>
                      </a:solidFill>
                      <a:prstDash val="solid"/>
                      <a:round/>
                      <a:headEnd type="none" w="med" len="med"/>
                      <a:tailEnd type="none" w="med" len="med"/>
                    </a:lnB>
                  </a:tcPr>
                </a:tc>
              </a:tr>
            </a:tbl>
          </a:graphicData>
        </a:graphic>
      </p:graphicFrame>
      <p:sp>
        <p:nvSpPr>
          <p:cNvPr id="10" name="TextBox 9"/>
          <p:cNvSpPr txBox="1">
            <a:spLocks noChangeArrowheads="1"/>
          </p:cNvSpPr>
          <p:nvPr/>
        </p:nvSpPr>
        <p:spPr bwMode="auto">
          <a:xfrm>
            <a:off x="2279650" y="5149850"/>
            <a:ext cx="2611438" cy="368300"/>
          </a:xfrm>
          <a:prstGeom prst="rect">
            <a:avLst/>
          </a:prstGeom>
          <a:noFill/>
          <a:ln w="9525">
            <a:noFill/>
            <a:miter lim="800000"/>
            <a:headEnd/>
            <a:tailEnd/>
          </a:ln>
        </p:spPr>
        <p:txBody>
          <a:bodyPr wrap="none">
            <a:spAutoFit/>
          </a:bodyPr>
          <a:lstStyle/>
          <a:p>
            <a:r>
              <a:rPr lang="en-US" i="1"/>
              <a:t>Minimum of maximums</a:t>
            </a:r>
          </a:p>
        </p:txBody>
      </p:sp>
      <p:grpSp>
        <p:nvGrpSpPr>
          <p:cNvPr id="20" name="Group 19"/>
          <p:cNvGrpSpPr>
            <a:grpSpLocks/>
          </p:cNvGrpSpPr>
          <p:nvPr/>
        </p:nvGrpSpPr>
        <p:grpSpPr bwMode="auto">
          <a:xfrm>
            <a:off x="5341938" y="3713163"/>
            <a:ext cx="3036887" cy="415925"/>
            <a:chOff x="5342465" y="3712633"/>
            <a:chExt cx="3036790" cy="415899"/>
          </a:xfrm>
        </p:grpSpPr>
        <p:sp>
          <p:nvSpPr>
            <p:cNvPr id="23585" name="TextBox 10"/>
            <p:cNvSpPr txBox="1">
              <a:spLocks noChangeArrowheads="1"/>
            </p:cNvSpPr>
            <p:nvPr/>
          </p:nvSpPr>
          <p:spPr bwMode="auto">
            <a:xfrm>
              <a:off x="5767502" y="3759200"/>
              <a:ext cx="2611753" cy="369332"/>
            </a:xfrm>
            <a:prstGeom prst="rect">
              <a:avLst/>
            </a:prstGeom>
            <a:noFill/>
            <a:ln w="9525">
              <a:noFill/>
              <a:miter lim="800000"/>
              <a:headEnd/>
              <a:tailEnd/>
            </a:ln>
          </p:spPr>
          <p:txBody>
            <a:bodyPr wrap="none">
              <a:spAutoFit/>
            </a:bodyPr>
            <a:lstStyle/>
            <a:p>
              <a:r>
                <a:rPr lang="en-US" i="1"/>
                <a:t>Maximum of minimums</a:t>
              </a:r>
            </a:p>
          </p:txBody>
        </p:sp>
        <p:cxnSp>
          <p:nvCxnSpPr>
            <p:cNvPr id="13" name="Straight Arrow Connector 12"/>
            <p:cNvCxnSpPr/>
            <p:nvPr/>
          </p:nvCxnSpPr>
          <p:spPr>
            <a:xfrm flipH="1" flipV="1">
              <a:off x="5342465" y="3712633"/>
              <a:ext cx="450836" cy="21429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6" name="Freeform 15"/>
          <p:cNvSpPr/>
          <p:nvPr/>
        </p:nvSpPr>
        <p:spPr>
          <a:xfrm>
            <a:off x="3203575" y="4792663"/>
            <a:ext cx="227013" cy="396875"/>
          </a:xfrm>
          <a:custGeom>
            <a:avLst/>
            <a:gdLst>
              <a:gd name="connsiteX0" fmla="*/ 227290 w 227290"/>
              <a:gd name="connsiteY0" fmla="*/ 440267 h 440267"/>
              <a:gd name="connsiteX1" fmla="*/ 7157 w 227290"/>
              <a:gd name="connsiteY1" fmla="*/ 224367 h 440267"/>
              <a:gd name="connsiteX2" fmla="*/ 49490 w 227290"/>
              <a:gd name="connsiteY2" fmla="*/ 0 h 440267"/>
            </a:gdLst>
            <a:ahLst/>
            <a:cxnLst>
              <a:cxn ang="0">
                <a:pos x="connsiteX0" y="connsiteY0"/>
              </a:cxn>
              <a:cxn ang="0">
                <a:pos x="connsiteX1" y="connsiteY1"/>
              </a:cxn>
              <a:cxn ang="0">
                <a:pos x="connsiteX2" y="connsiteY2"/>
              </a:cxn>
            </a:cxnLst>
            <a:rect l="l" t="t" r="r" b="b"/>
            <a:pathLst>
              <a:path w="227290" h="440267">
                <a:moveTo>
                  <a:pt x="227290" y="440267"/>
                </a:moveTo>
                <a:cubicBezTo>
                  <a:pt x="132040" y="369006"/>
                  <a:pt x="36790" y="297745"/>
                  <a:pt x="7157" y="224367"/>
                </a:cubicBezTo>
                <a:cubicBezTo>
                  <a:pt x="-22476" y="150989"/>
                  <a:pt x="49490" y="0"/>
                  <a:pt x="49490" y="0"/>
                </a:cubicBezTo>
              </a:path>
            </a:pathLst>
          </a:cu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21" name="Group 20"/>
          <p:cNvGrpSpPr>
            <a:grpSpLocks/>
          </p:cNvGrpSpPr>
          <p:nvPr/>
        </p:nvGrpSpPr>
        <p:grpSpPr bwMode="auto">
          <a:xfrm>
            <a:off x="1757363" y="2798763"/>
            <a:ext cx="1754187" cy="1092200"/>
            <a:chOff x="1756691" y="2798233"/>
            <a:chExt cx="1754859" cy="1092200"/>
          </a:xfrm>
        </p:grpSpPr>
        <p:sp>
          <p:nvSpPr>
            <p:cNvPr id="17" name="Freeform 16"/>
            <p:cNvSpPr/>
            <p:nvPr/>
          </p:nvSpPr>
          <p:spPr>
            <a:xfrm>
              <a:off x="1756691" y="2798233"/>
              <a:ext cx="1348303" cy="820737"/>
            </a:xfrm>
            <a:custGeom>
              <a:avLst/>
              <a:gdLst>
                <a:gd name="connsiteX0" fmla="*/ 107055 w 1465955"/>
                <a:gd name="connsiteY0" fmla="*/ 0 h 889000"/>
                <a:gd name="connsiteX1" fmla="*/ 35088 w 1465955"/>
                <a:gd name="connsiteY1" fmla="*/ 135467 h 889000"/>
                <a:gd name="connsiteX2" fmla="*/ 598121 w 1465955"/>
                <a:gd name="connsiteY2" fmla="*/ 575734 h 889000"/>
                <a:gd name="connsiteX3" fmla="*/ 1465955 w 1465955"/>
                <a:gd name="connsiteY3" fmla="*/ 889000 h 889000"/>
                <a:gd name="connsiteX0" fmla="*/ 82608 w 1441508"/>
                <a:gd name="connsiteY0" fmla="*/ 0 h 889000"/>
                <a:gd name="connsiteX1" fmla="*/ 10641 w 1441508"/>
                <a:gd name="connsiteY1" fmla="*/ 135467 h 889000"/>
                <a:gd name="connsiteX2" fmla="*/ 239241 w 1441508"/>
                <a:gd name="connsiteY2" fmla="*/ 448734 h 889000"/>
                <a:gd name="connsiteX3" fmla="*/ 1441508 w 1441508"/>
                <a:gd name="connsiteY3" fmla="*/ 889000 h 889000"/>
                <a:gd name="connsiteX0" fmla="*/ 93372 w 1452272"/>
                <a:gd name="connsiteY0" fmla="*/ 0 h 889000"/>
                <a:gd name="connsiteX1" fmla="*/ 8705 w 1452272"/>
                <a:gd name="connsiteY1" fmla="*/ 220133 h 889000"/>
                <a:gd name="connsiteX2" fmla="*/ 250005 w 1452272"/>
                <a:gd name="connsiteY2" fmla="*/ 448734 h 889000"/>
                <a:gd name="connsiteX3" fmla="*/ 1452272 w 1452272"/>
                <a:gd name="connsiteY3" fmla="*/ 889000 h 889000"/>
                <a:gd name="connsiteX0" fmla="*/ 104013 w 1462913"/>
                <a:gd name="connsiteY0" fmla="*/ 0 h 889000"/>
                <a:gd name="connsiteX1" fmla="*/ 19346 w 1462913"/>
                <a:gd name="connsiteY1" fmla="*/ 220133 h 889000"/>
                <a:gd name="connsiteX2" fmla="*/ 260646 w 1462913"/>
                <a:gd name="connsiteY2" fmla="*/ 448734 h 889000"/>
                <a:gd name="connsiteX3" fmla="*/ 1462913 w 1462913"/>
                <a:gd name="connsiteY3" fmla="*/ 889000 h 889000"/>
                <a:gd name="connsiteX0" fmla="*/ 84705 w 1443605"/>
                <a:gd name="connsiteY0" fmla="*/ 0 h 889000"/>
                <a:gd name="connsiteX1" fmla="*/ 38 w 1443605"/>
                <a:gd name="connsiteY1" fmla="*/ 220133 h 889000"/>
                <a:gd name="connsiteX2" fmla="*/ 241338 w 1443605"/>
                <a:gd name="connsiteY2" fmla="*/ 448734 h 889000"/>
                <a:gd name="connsiteX3" fmla="*/ 1443605 w 1443605"/>
                <a:gd name="connsiteY3" fmla="*/ 889000 h 889000"/>
                <a:gd name="connsiteX0" fmla="*/ 96854 w 1455754"/>
                <a:gd name="connsiteY0" fmla="*/ 0 h 889000"/>
                <a:gd name="connsiteX1" fmla="*/ 12187 w 1455754"/>
                <a:gd name="connsiteY1" fmla="*/ 220133 h 889000"/>
                <a:gd name="connsiteX2" fmla="*/ 253487 w 1455754"/>
                <a:gd name="connsiteY2" fmla="*/ 448734 h 889000"/>
                <a:gd name="connsiteX3" fmla="*/ 1455754 w 1455754"/>
                <a:gd name="connsiteY3" fmla="*/ 889000 h 889000"/>
                <a:gd name="connsiteX0" fmla="*/ 96854 w 1455754"/>
                <a:gd name="connsiteY0" fmla="*/ 0 h 889000"/>
                <a:gd name="connsiteX1" fmla="*/ 12187 w 1455754"/>
                <a:gd name="connsiteY1" fmla="*/ 220133 h 889000"/>
                <a:gd name="connsiteX2" fmla="*/ 253487 w 1455754"/>
                <a:gd name="connsiteY2" fmla="*/ 448734 h 889000"/>
                <a:gd name="connsiteX3" fmla="*/ 1455754 w 1455754"/>
                <a:gd name="connsiteY3" fmla="*/ 889000 h 889000"/>
                <a:gd name="connsiteX0" fmla="*/ 88424 w 1447324"/>
                <a:gd name="connsiteY0" fmla="*/ 0 h 889000"/>
                <a:gd name="connsiteX1" fmla="*/ 3757 w 1447324"/>
                <a:gd name="connsiteY1" fmla="*/ 220133 h 889000"/>
                <a:gd name="connsiteX2" fmla="*/ 245057 w 1447324"/>
                <a:gd name="connsiteY2" fmla="*/ 448734 h 889000"/>
                <a:gd name="connsiteX3" fmla="*/ 1447324 w 1447324"/>
                <a:gd name="connsiteY3" fmla="*/ 889000 h 889000"/>
                <a:gd name="connsiteX0" fmla="*/ 86927 w 1445827"/>
                <a:gd name="connsiteY0" fmla="*/ 0 h 889000"/>
                <a:gd name="connsiteX1" fmla="*/ 2260 w 1445827"/>
                <a:gd name="connsiteY1" fmla="*/ 220133 h 889000"/>
                <a:gd name="connsiteX2" fmla="*/ 243560 w 1445827"/>
                <a:gd name="connsiteY2" fmla="*/ 448734 h 889000"/>
                <a:gd name="connsiteX3" fmla="*/ 1445827 w 1445827"/>
                <a:gd name="connsiteY3" fmla="*/ 889000 h 889000"/>
              </a:gdLst>
              <a:ahLst/>
              <a:cxnLst>
                <a:cxn ang="0">
                  <a:pos x="connsiteX0" y="connsiteY0"/>
                </a:cxn>
                <a:cxn ang="0">
                  <a:pos x="connsiteX1" y="connsiteY1"/>
                </a:cxn>
                <a:cxn ang="0">
                  <a:pos x="connsiteX2" y="connsiteY2"/>
                </a:cxn>
                <a:cxn ang="0">
                  <a:pos x="connsiteX3" y="connsiteY3"/>
                </a:cxn>
              </a:cxnLst>
              <a:rect l="l" t="t" r="r" b="b"/>
              <a:pathLst>
                <a:path w="1445827" h="889000">
                  <a:moveTo>
                    <a:pt x="86927" y="0"/>
                  </a:moveTo>
                  <a:cubicBezTo>
                    <a:pt x="10021" y="19755"/>
                    <a:pt x="-6913" y="187678"/>
                    <a:pt x="2260" y="220133"/>
                  </a:cubicBezTo>
                  <a:cubicBezTo>
                    <a:pt x="11433" y="252588"/>
                    <a:pt x="2965" y="337256"/>
                    <a:pt x="243560" y="448734"/>
                  </a:cubicBezTo>
                  <a:cubicBezTo>
                    <a:pt x="484155" y="560212"/>
                    <a:pt x="1445827" y="889000"/>
                    <a:pt x="1445827" y="889000"/>
                  </a:cubicBez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Oval 17"/>
            <p:cNvSpPr/>
            <p:nvPr/>
          </p:nvSpPr>
          <p:spPr>
            <a:xfrm>
              <a:off x="3104994" y="3484033"/>
              <a:ext cx="406556" cy="406400"/>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2" name="TextBox 21"/>
          <p:cNvSpPr txBox="1"/>
          <p:nvPr/>
        </p:nvSpPr>
        <p:spPr>
          <a:xfrm>
            <a:off x="4432300" y="919163"/>
            <a:ext cx="4014788" cy="1304925"/>
          </a:xfrm>
          <a:prstGeom prst="rect">
            <a:avLst/>
          </a:prstGeom>
          <a:solidFill>
            <a:schemeClr val="accent3">
              <a:lumMod val="60000"/>
              <a:lumOff val="40000"/>
            </a:schemeClr>
          </a:solidFill>
          <a:ln>
            <a:noFill/>
          </a:ln>
        </p:spPr>
        <p:txBody>
          <a:bodyPr wrap="none" lIns="324000" tIns="280800" rIns="324000" bIns="280800">
            <a:spAutoFit/>
          </a:bodyPr>
          <a:lstStyle/>
          <a:p>
            <a:pPr marL="342900" indent="-342900" fontAlgn="auto">
              <a:spcBef>
                <a:spcPts val="0"/>
              </a:spcBef>
              <a:spcAft>
                <a:spcPts val="0"/>
              </a:spcAft>
              <a:buFont typeface="Arial"/>
              <a:buChar char="•"/>
              <a:defRPr/>
            </a:pPr>
            <a:r>
              <a:rPr lang="en-US" sz="2400" dirty="0">
                <a:latin typeface="Arial"/>
                <a:cs typeface="Arial"/>
              </a:rPr>
              <a:t>Value of the game</a:t>
            </a:r>
          </a:p>
          <a:p>
            <a:pPr marL="342900" indent="-342900" fontAlgn="auto">
              <a:spcBef>
                <a:spcPts val="0"/>
              </a:spcBef>
              <a:spcAft>
                <a:spcPts val="0"/>
              </a:spcAft>
              <a:buFont typeface="Arial"/>
              <a:buChar char="•"/>
              <a:defRPr/>
            </a:pPr>
            <a:r>
              <a:rPr lang="en-US" sz="2400" dirty="0">
                <a:latin typeface="Arial"/>
                <a:cs typeface="Arial"/>
              </a:rPr>
              <a:t>Saddle point condition</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barn(outVertical)">
                                      <p:cBhvr>
                                        <p:cTn id="11" dur="1000"/>
                                        <p:tgtEl>
                                          <p:spTgt spid="20"/>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par>
                                <p:cTn id="16" presetID="22" presetClass="entr" presetSubtype="4" fill="hold" nodeType="withEffect">
                                  <p:stCondLst>
                                    <p:cond delay="100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1000"/>
                                        <p:tgtEl>
                                          <p:spTgt spid="16"/>
                                        </p:tgtEl>
                                      </p:cBhvr>
                                    </p:animEffect>
                                  </p:childTnLst>
                                </p:cTn>
                              </p:par>
                            </p:childTnLst>
                          </p:cTn>
                        </p:par>
                        <p:par>
                          <p:cTn id="19" fill="hold">
                            <p:stCondLst>
                              <p:cond delay="6000"/>
                            </p:stCondLst>
                            <p:childTnLst>
                              <p:par>
                                <p:cTn id="20" presetID="18" presetClass="entr" presetSubtype="6" fill="hold" nodeType="afterEffect">
                                  <p:stCondLst>
                                    <p:cond delay="1000"/>
                                  </p:stCondLst>
                                  <p:childTnLst>
                                    <p:set>
                                      <p:cBhvr>
                                        <p:cTn id="21" dur="1" fill="hold">
                                          <p:stCondLst>
                                            <p:cond delay="0"/>
                                          </p:stCondLst>
                                        </p:cTn>
                                        <p:tgtEl>
                                          <p:spTgt spid="21"/>
                                        </p:tgtEl>
                                        <p:attrNameLst>
                                          <p:attrName>style.visibility</p:attrName>
                                        </p:attrNameLst>
                                      </p:cBhvr>
                                      <p:to>
                                        <p:strVal val="visible"/>
                                      </p:to>
                                    </p:set>
                                    <p:animEffect transition="in" filter="strips(downRight)">
                                      <p:cBhvr>
                                        <p:cTn id="22" dur="1000"/>
                                        <p:tgtEl>
                                          <p:spTgt spid="21"/>
                                        </p:tgtEl>
                                      </p:cBhvr>
                                    </p:animEffect>
                                  </p:childTnLst>
                                </p:cTn>
                              </p:par>
                            </p:childTnLst>
                          </p:cTn>
                        </p:par>
                        <p:par>
                          <p:cTn id="23" fill="hold">
                            <p:stCondLst>
                              <p:cond delay="80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1000"/>
                                        <p:tgtEl>
                                          <p:spTgt spid="8"/>
                                        </p:tgtEl>
                                      </p:cBhvr>
                                    </p:animEffect>
                                  </p:childTnLst>
                                </p:cTn>
                              </p:par>
                            </p:childTnLst>
                          </p:cTn>
                        </p:par>
                        <p:par>
                          <p:cTn id="27" fill="hold">
                            <p:stCondLst>
                              <p:cond delay="9000"/>
                            </p:stCondLst>
                            <p:childTnLst>
                              <p:par>
                                <p:cTn id="28" presetID="18" presetClass="entr" presetSubtype="6" fill="hold" grpId="0" nodeType="afterEffect">
                                  <p:stCondLst>
                                    <p:cond delay="2000"/>
                                  </p:stCondLst>
                                  <p:childTnLst>
                                    <p:set>
                                      <p:cBhvr>
                                        <p:cTn id="29" dur="1" fill="hold">
                                          <p:stCondLst>
                                            <p:cond delay="0"/>
                                          </p:stCondLst>
                                        </p:cTn>
                                        <p:tgtEl>
                                          <p:spTgt spid="22"/>
                                        </p:tgtEl>
                                        <p:attrNameLst>
                                          <p:attrName>style.visibility</p:attrName>
                                        </p:attrNameLst>
                                      </p:cBhvr>
                                      <p:to>
                                        <p:strVal val="visible"/>
                                      </p:to>
                                    </p:set>
                                    <p:animEffect transition="in" filter="strips(downRight)">
                                      <p:cBhvr>
                                        <p:cTn id="3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Pure Strategy Games</a:t>
            </a:r>
          </a:p>
        </p:txBody>
      </p:sp>
      <p:sp>
        <p:nvSpPr>
          <p:cNvPr id="24578" name="Content Placeholder 2"/>
          <p:cNvSpPr>
            <a:spLocks noGrp="1"/>
          </p:cNvSpPr>
          <p:nvPr>
            <p:ph idx="1"/>
          </p:nvPr>
        </p:nvSpPr>
        <p:spPr>
          <a:xfrm>
            <a:off x="673100" y="1600200"/>
            <a:ext cx="7823200" cy="2603500"/>
          </a:xfrm>
        </p:spPr>
        <p:txBody>
          <a:bodyPr/>
          <a:lstStyle/>
          <a:p>
            <a:r>
              <a:rPr lang="en-US" sz="2800" smtClean="0">
                <a:latin typeface="Arial" charset="0"/>
                <a:cs typeface="Arial" charset="0"/>
              </a:rPr>
              <a:t>When a saddle point is present, the strategy each player should follow will always be the same regardless of the other player’s strategy</a:t>
            </a:r>
          </a:p>
          <a:p>
            <a:pPr lvl="1"/>
            <a:r>
              <a:rPr lang="en-US" sz="2400" smtClean="0">
                <a:latin typeface="Arial" charset="0"/>
                <a:cs typeface="Arial" charset="0"/>
              </a:rPr>
              <a:t>Called a </a:t>
            </a:r>
            <a:r>
              <a:rPr lang="en-US" sz="2400" b="1" smtClean="0">
                <a:latin typeface="Arial" charset="0"/>
                <a:cs typeface="Arial" charset="0"/>
              </a:rPr>
              <a:t>pure strategy</a:t>
            </a:r>
          </a:p>
          <a:p>
            <a:pPr lvl="1"/>
            <a:r>
              <a:rPr lang="en-US" sz="2400" smtClean="0">
                <a:latin typeface="Arial" charset="0"/>
                <a:cs typeface="Arial" charset="0"/>
              </a:rPr>
              <a:t>A </a:t>
            </a:r>
            <a:r>
              <a:rPr lang="en-US" sz="2400" b="1" smtClean="0">
                <a:latin typeface="Arial" charset="0"/>
                <a:cs typeface="Arial" charset="0"/>
              </a:rPr>
              <a:t>saddle point </a:t>
            </a:r>
            <a:r>
              <a:rPr lang="en-US" sz="2400" smtClean="0">
                <a:latin typeface="Arial" charset="0"/>
                <a:cs typeface="Arial" charset="0"/>
              </a:rPr>
              <a:t>is a situation in which both players are facing pure strategies </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M4 – </a:t>
            </a:r>
            <a:fld id="{6A2E44BB-6A93-419A-8865-76F0E10CCBB1}" type="slidenum">
              <a:rPr lang="en-US"/>
              <a:pPr>
                <a:defRPr/>
              </a:pPr>
              <a:t>9</a:t>
            </a:fld>
            <a:endParaRPr lang="en-US"/>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6533</TotalTime>
  <Words>897</Words>
  <Application>Microsoft Macintosh PowerPoint</Application>
  <PresentationFormat>On-screen Show (4:3)</PresentationFormat>
  <Paragraphs>254</Paragraphs>
  <Slides>18</Slides>
  <Notes>0</Notes>
  <HiddenSlides>0</HiddenSlides>
  <MMClips>0</MMClips>
  <ScaleCrop>false</ScaleCrop>
  <HeadingPairs>
    <vt:vector size="6" baseType="variant">
      <vt:variant>
        <vt:lpstr>Fonts Used</vt:lpstr>
      </vt:variant>
      <vt:variant>
        <vt:i4>4</vt:i4>
      </vt:variant>
      <vt:variant>
        <vt:lpstr>Design Template</vt:lpstr>
      </vt:variant>
      <vt:variant>
        <vt:i4>12</vt:i4>
      </vt:variant>
      <vt:variant>
        <vt:lpstr>Slide Titles</vt:lpstr>
      </vt:variant>
      <vt:variant>
        <vt:i4>18</vt:i4>
      </vt:variant>
    </vt:vector>
  </HeadingPairs>
  <TitlesOfParts>
    <vt:vector size="34" baseType="lpstr">
      <vt:lpstr>Calibri</vt:lpstr>
      <vt:lpstr>Arial</vt:lpstr>
      <vt:lpstr>Calibri Light</vt:lpstr>
      <vt:lpstr>MS PGothic</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Game Theory </vt:lpstr>
      <vt:lpstr>Slide 2</vt:lpstr>
      <vt:lpstr>Slide 3</vt:lpstr>
      <vt:lpstr>Introduction</vt:lpstr>
      <vt:lpstr>Language of Games</vt:lpstr>
      <vt:lpstr>Language of Games</vt:lpstr>
      <vt:lpstr>The Minimax Criterion </vt:lpstr>
      <vt:lpstr>The Minimax Criterion </vt:lpstr>
      <vt:lpstr>Pure Strategy Games</vt:lpstr>
      <vt:lpstr>Pure Strategy Games</vt:lpstr>
      <vt:lpstr>Mixed Strategy Games </vt:lpstr>
      <vt:lpstr>Mixed Strategy Games </vt:lpstr>
      <vt:lpstr>Mixed Strategy Games </vt:lpstr>
      <vt:lpstr>Mixed Strategy Games </vt:lpstr>
      <vt:lpstr>Dominance</vt:lpstr>
      <vt:lpstr>Dominance</vt:lpstr>
      <vt:lpstr>Dominance</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4 – Game Theory</dc:subject>
  <dc:creator>Jeff Heyl</dc:creator>
  <cp:keywords/>
  <dc:description/>
  <cp:lastModifiedBy>UMURRM2</cp:lastModifiedBy>
  <cp:revision>1037</cp:revision>
  <dcterms:created xsi:type="dcterms:W3CDTF">2013-10-16T01:01:25Z</dcterms:created>
  <dcterms:modified xsi:type="dcterms:W3CDTF">2014-03-05T20:26:26Z</dcterms:modified>
  <cp:category/>
</cp:coreProperties>
</file>